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3.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notesSlides/notesSlide4.xml" ContentType="application/vnd.openxmlformats-officedocument.presentationml.notesSlide+xml"/>
  <Override PartName="/ppt/charts/chart12.xml" ContentType="application/vnd.openxmlformats-officedocument.drawingml.chart+xml"/>
  <Override PartName="/ppt/notesSlides/notesSlide5.xml" ContentType="application/vnd.openxmlformats-officedocument.presentationml.notesSlide+xml"/>
  <Override PartName="/ppt/charts/chart13.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4.xml" ContentType="application/vnd.openxmlformats-officedocument.drawingml.chart+xml"/>
  <Override PartName="/ppt/notesSlides/notesSlide8.xml" ContentType="application/vnd.openxmlformats-officedocument.presentationml.notesSlide+xml"/>
  <Override PartName="/ppt/charts/chart15.xml" ContentType="application/vnd.openxmlformats-officedocument.drawingml.chart+xml"/>
  <Override PartName="/ppt/notesSlides/notesSlide9.xml" ContentType="application/vnd.openxmlformats-officedocument.presentationml.notesSlide+xml"/>
  <Override PartName="/ppt/charts/chart16.xml" ContentType="application/vnd.openxmlformats-officedocument.drawingml.chart+xml"/>
  <Override PartName="/ppt/notesSlides/notesSlide10.xml" ContentType="application/vnd.openxmlformats-officedocument.presentationml.notesSlide+xml"/>
  <Override PartName="/ppt/charts/chart17.xml" ContentType="application/vnd.openxmlformats-officedocument.drawingml.chart+xml"/>
  <Override PartName="/ppt/notesSlides/notesSlide11.xml" ContentType="application/vnd.openxmlformats-officedocument.presentationml.notesSlide+xml"/>
  <Override PartName="/ppt/charts/chart18.xml" ContentType="application/vnd.openxmlformats-officedocument.drawingml.chart+xml"/>
  <Override PartName="/ppt/notesSlides/notesSlide12.xml" ContentType="application/vnd.openxmlformats-officedocument.presentationml.notesSlide+xml"/>
  <Override PartName="/ppt/charts/chart19.xml" ContentType="application/vnd.openxmlformats-officedocument.drawingml.chart+xml"/>
  <Override PartName="/ppt/notesSlides/notesSlide13.xml" ContentType="application/vnd.openxmlformats-officedocument.presentationml.notesSlide+xml"/>
  <Override PartName="/ppt/charts/chart20.xml" ContentType="application/vnd.openxmlformats-officedocument.drawingml.chart+xml"/>
  <Override PartName="/ppt/notesSlides/notesSlide14.xml" ContentType="application/vnd.openxmlformats-officedocument.presentationml.notesSlide+xml"/>
  <Override PartName="/ppt/charts/chart21.xml" ContentType="application/vnd.openxmlformats-officedocument.drawingml.chart+xml"/>
  <Override PartName="/ppt/notesSlides/notesSlide15.xml" ContentType="application/vnd.openxmlformats-officedocument.presentationml.notesSlide+xml"/>
  <Override PartName="/ppt/charts/chart22.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2"/>
  </p:notesMasterIdLst>
  <p:sldIdLst>
    <p:sldId id="256" r:id="rId2"/>
    <p:sldId id="275" r:id="rId3"/>
    <p:sldId id="359" r:id="rId4"/>
    <p:sldId id="363" r:id="rId5"/>
    <p:sldId id="364" r:id="rId6"/>
    <p:sldId id="340" r:id="rId7"/>
    <p:sldId id="351" r:id="rId8"/>
    <p:sldId id="333" r:id="rId9"/>
    <p:sldId id="317" r:id="rId10"/>
    <p:sldId id="318" r:id="rId11"/>
    <p:sldId id="319" r:id="rId12"/>
    <p:sldId id="321" r:id="rId13"/>
    <p:sldId id="322" r:id="rId14"/>
    <p:sldId id="323" r:id="rId15"/>
    <p:sldId id="334" r:id="rId16"/>
    <p:sldId id="324" r:id="rId17"/>
    <p:sldId id="325" r:id="rId18"/>
    <p:sldId id="326" r:id="rId19"/>
    <p:sldId id="327" r:id="rId20"/>
    <p:sldId id="328" r:id="rId21"/>
    <p:sldId id="329" r:id="rId22"/>
    <p:sldId id="330" r:id="rId23"/>
    <p:sldId id="331" r:id="rId24"/>
    <p:sldId id="362" r:id="rId25"/>
    <p:sldId id="335" r:id="rId26"/>
    <p:sldId id="336" r:id="rId27"/>
    <p:sldId id="338" r:id="rId28"/>
    <p:sldId id="341" r:id="rId29"/>
    <p:sldId id="345" r:id="rId30"/>
    <p:sldId id="346" r:id="rId31"/>
    <p:sldId id="347" r:id="rId32"/>
    <p:sldId id="348" r:id="rId33"/>
    <p:sldId id="349" r:id="rId34"/>
    <p:sldId id="342" r:id="rId35"/>
    <p:sldId id="365" r:id="rId36"/>
    <p:sldId id="350" r:id="rId37"/>
    <p:sldId id="356" r:id="rId38"/>
    <p:sldId id="353" r:id="rId39"/>
    <p:sldId id="354" r:id="rId40"/>
    <p:sldId id="259" r:id="rId41"/>
  </p:sldIdLst>
  <p:sldSz cx="9144000" cy="5143500" type="screen16x9"/>
  <p:notesSz cx="7099300" cy="10234613"/>
  <p:defaultTextStyle>
    <a:defPPr>
      <a:defRPr lang="en-US"/>
    </a:defPPr>
    <a:lvl1pPr marL="0" algn="l" defTabSz="457148" rtl="0" eaLnBrk="1" latinLnBrk="0" hangingPunct="1">
      <a:defRPr sz="1800" kern="1200">
        <a:solidFill>
          <a:schemeClr val="tx1"/>
        </a:solidFill>
        <a:latin typeface="+mn-lt"/>
        <a:ea typeface="+mn-ea"/>
        <a:cs typeface="+mn-cs"/>
      </a:defRPr>
    </a:lvl1pPr>
    <a:lvl2pPr marL="457148" algn="l" defTabSz="457148" rtl="0" eaLnBrk="1" latinLnBrk="0" hangingPunct="1">
      <a:defRPr sz="1800" kern="1200">
        <a:solidFill>
          <a:schemeClr val="tx1"/>
        </a:solidFill>
        <a:latin typeface="+mn-lt"/>
        <a:ea typeface="+mn-ea"/>
        <a:cs typeface="+mn-cs"/>
      </a:defRPr>
    </a:lvl2pPr>
    <a:lvl3pPr marL="914296" algn="l" defTabSz="457148" rtl="0" eaLnBrk="1" latinLnBrk="0" hangingPunct="1">
      <a:defRPr sz="1800" kern="1200">
        <a:solidFill>
          <a:schemeClr val="tx1"/>
        </a:solidFill>
        <a:latin typeface="+mn-lt"/>
        <a:ea typeface="+mn-ea"/>
        <a:cs typeface="+mn-cs"/>
      </a:defRPr>
    </a:lvl3pPr>
    <a:lvl4pPr marL="1371444" algn="l" defTabSz="457148" rtl="0" eaLnBrk="1" latinLnBrk="0" hangingPunct="1">
      <a:defRPr sz="1800" kern="1200">
        <a:solidFill>
          <a:schemeClr val="tx1"/>
        </a:solidFill>
        <a:latin typeface="+mn-lt"/>
        <a:ea typeface="+mn-ea"/>
        <a:cs typeface="+mn-cs"/>
      </a:defRPr>
    </a:lvl4pPr>
    <a:lvl5pPr marL="1828592" algn="l" defTabSz="457148" rtl="0" eaLnBrk="1" latinLnBrk="0" hangingPunct="1">
      <a:defRPr sz="1800" kern="1200">
        <a:solidFill>
          <a:schemeClr val="tx1"/>
        </a:solidFill>
        <a:latin typeface="+mn-lt"/>
        <a:ea typeface="+mn-ea"/>
        <a:cs typeface="+mn-cs"/>
      </a:defRPr>
    </a:lvl5pPr>
    <a:lvl6pPr marL="2285740" algn="l" defTabSz="457148" rtl="0" eaLnBrk="1" latinLnBrk="0" hangingPunct="1">
      <a:defRPr sz="1800" kern="1200">
        <a:solidFill>
          <a:schemeClr val="tx1"/>
        </a:solidFill>
        <a:latin typeface="+mn-lt"/>
        <a:ea typeface="+mn-ea"/>
        <a:cs typeface="+mn-cs"/>
      </a:defRPr>
    </a:lvl6pPr>
    <a:lvl7pPr marL="2742888" algn="l" defTabSz="457148" rtl="0" eaLnBrk="1" latinLnBrk="0" hangingPunct="1">
      <a:defRPr sz="1800" kern="1200">
        <a:solidFill>
          <a:schemeClr val="tx1"/>
        </a:solidFill>
        <a:latin typeface="+mn-lt"/>
        <a:ea typeface="+mn-ea"/>
        <a:cs typeface="+mn-cs"/>
      </a:defRPr>
    </a:lvl7pPr>
    <a:lvl8pPr marL="3200036" algn="l" defTabSz="457148" rtl="0" eaLnBrk="1" latinLnBrk="0" hangingPunct="1">
      <a:defRPr sz="1800" kern="1200">
        <a:solidFill>
          <a:schemeClr val="tx1"/>
        </a:solidFill>
        <a:latin typeface="+mn-lt"/>
        <a:ea typeface="+mn-ea"/>
        <a:cs typeface="+mn-cs"/>
      </a:defRPr>
    </a:lvl8pPr>
    <a:lvl9pPr marL="3657184" algn="l" defTabSz="45714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3B59FB7-D96A-41DB-8E7D-0D8DAEC2CDCE}" name="Charlotta Danielsson" initials="CD" userId="Charlotta Danielsson"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3C3C3C"/>
    <a:srgbClr val="505050"/>
    <a:srgbClr val="344A9A"/>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70" autoAdjust="0"/>
    <p:restoredTop sz="96404" autoAdjust="0"/>
  </p:normalViewPr>
  <p:slideViewPr>
    <p:cSldViewPr snapToGrid="0" snapToObjects="1">
      <p:cViewPr varScale="1">
        <p:scale>
          <a:sx n="109" d="100"/>
          <a:sy n="109" d="100"/>
        </p:scale>
        <p:origin x="125" y="82"/>
      </p:cViewPr>
      <p:guideLst>
        <p:guide orient="horz" pos="1620"/>
        <p:guide pos="288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8/10/relationships/authors" Targe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Total folkmängd</c:v>
          </c:tx>
          <c:spPr>
            <a:ln w="12700">
              <a:solidFill>
                <a:srgbClr val="333333"/>
              </a:solidFill>
              <a:prstDash val="solid"/>
            </a:ln>
          </c:spPr>
          <c:marker>
            <c:symbol val="circle"/>
            <c:size val="6"/>
            <c:spPr>
              <a:solidFill>
                <a:srgbClr val="99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0-F490-4A39-943E-59403544A089}"/>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1-F490-4A39-943E-59403544A089}"/>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2-F490-4A39-943E-59403544A089}"/>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03-F490-4A39-943E-59403544A089}"/>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04-F490-4A39-943E-59403544A089}"/>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05-F490-4A39-943E-59403544A089}"/>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06-F490-4A39-943E-59403544A089}"/>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07-F490-4A39-943E-59403544A089}"/>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08-F490-4A39-943E-59403544A089}"/>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09-F490-4A39-943E-59403544A089}"/>
              </c:ext>
            </c:extLst>
          </c:dPt>
          <c:cat>
            <c:numRef>
              <c:f>[1]Folkmängd!$A$4:$A$57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[1]Folkmängd!$E$4:$E$57</c:f>
              <c:numCache>
                <c:formatCode>#,##0</c:formatCode>
                <c:ptCount val="54"/>
                <c:pt idx="0">
                  <c:v>49600</c:v>
                </c:pt>
                <c:pt idx="1">
                  <c:v>49192</c:v>
                </c:pt>
                <c:pt idx="2">
                  <c:v>48773</c:v>
                </c:pt>
                <c:pt idx="3">
                  <c:v>48592</c:v>
                </c:pt>
                <c:pt idx="4">
                  <c:v>48922</c:v>
                </c:pt>
                <c:pt idx="5">
                  <c:v>49173</c:v>
                </c:pt>
                <c:pt idx="6">
                  <c:v>49499</c:v>
                </c:pt>
                <c:pt idx="7">
                  <c:v>49914</c:v>
                </c:pt>
                <c:pt idx="8">
                  <c:v>50296</c:v>
                </c:pt>
                <c:pt idx="9">
                  <c:v>50602</c:v>
                </c:pt>
                <c:pt idx="10">
                  <c:v>51047</c:v>
                </c:pt>
                <c:pt idx="11">
                  <c:v>51217</c:v>
                </c:pt>
                <c:pt idx="12">
                  <c:v>51673</c:v>
                </c:pt>
                <c:pt idx="13">
                  <c:v>51729</c:v>
                </c:pt>
                <c:pt idx="14">
                  <c:v>52275</c:v>
                </c:pt>
                <c:pt idx="15">
                  <c:v>52482</c:v>
                </c:pt>
                <c:pt idx="16">
                  <c:v>52338</c:v>
                </c:pt>
                <c:pt idx="17">
                  <c:v>52406</c:v>
                </c:pt>
                <c:pt idx="18">
                  <c:v>52795</c:v>
                </c:pt>
                <c:pt idx="19">
                  <c:v>52879</c:v>
                </c:pt>
                <c:pt idx="20">
                  <c:v>52891</c:v>
                </c:pt>
                <c:pt idx="21">
                  <c:v>52823</c:v>
                </c:pt>
                <c:pt idx="22">
                  <c:v>52937</c:v>
                </c:pt>
                <c:pt idx="23">
                  <c:v>52920</c:v>
                </c:pt>
                <c:pt idx="24">
                  <c:v>53154</c:v>
                </c:pt>
                <c:pt idx="25">
                  <c:v>53302</c:v>
                </c:pt>
                <c:pt idx="26">
                  <c:v>53830</c:v>
                </c:pt>
                <c:pt idx="27">
                  <c:v>54300</c:v>
                </c:pt>
                <c:pt idx="28">
                  <c:v>54487</c:v>
                </c:pt>
                <c:pt idx="29">
                  <c:v>54873</c:v>
                </c:pt>
                <c:pt idx="30">
                  <c:v>55248</c:v>
                </c:pt>
                <c:pt idx="31">
                  <c:v>55499</c:v>
                </c:pt>
                <c:pt idx="32">
                  <c:v>55749</c:v>
                </c:pt>
                <c:pt idx="33">
                  <c:v>56573</c:v>
                </c:pt>
                <c:pt idx="34">
                  <c:v>56929</c:v>
                </c:pt>
                <c:pt idx="35">
                  <c:v>57092</c:v>
                </c:pt>
                <c:pt idx="36">
                  <c:v>57753</c:v>
                </c:pt>
                <c:pt idx="37">
                  <c:v>58238</c:v>
                </c:pt>
                <c:pt idx="38">
                  <c:v>58728</c:v>
                </c:pt>
                <c:pt idx="39">
                  <c:v>59058</c:v>
                </c:pt>
                <c:pt idx="40">
                  <c:v>59249</c:v>
                </c:pt>
                <c:pt idx="41">
                  <c:v>59154</c:v>
                </c:pt>
                <c:pt idx="42">
                  <c:v>59274</c:v>
                </c:pt>
                <c:pt idx="43">
                  <c:v>59073</c:v>
                </c:pt>
                <c:pt idx="44">
                  <c:v>58745.3</c:v>
                </c:pt>
                <c:pt idx="45">
                  <c:v>58685.599999999999</c:v>
                </c:pt>
                <c:pt idx="46">
                  <c:v>58719</c:v>
                </c:pt>
                <c:pt idx="47">
                  <c:v>59112.84</c:v>
                </c:pt>
                <c:pt idx="48">
                  <c:v>59520.800000000003</c:v>
                </c:pt>
                <c:pt idx="49">
                  <c:v>59940.42</c:v>
                </c:pt>
                <c:pt idx="50">
                  <c:v>60340.94</c:v>
                </c:pt>
                <c:pt idx="51">
                  <c:v>60614.3</c:v>
                </c:pt>
                <c:pt idx="52">
                  <c:v>60985.46</c:v>
                </c:pt>
                <c:pt idx="53">
                  <c:v>61383.02</c:v>
                </c:pt>
              </c:numCache>
            </c:numRef>
          </c:val>
          <c:smooth val="1"/>
          <c:extLst>
            <c:ext xmlns:c16="http://schemas.microsoft.com/office/drawing/2014/chart" uri="{C3380CC4-5D6E-409C-BE32-E72D297353CC}">
              <c16:uniqueId val="{0000000A-F490-4A39-943E-59403544A089}"/>
            </c:ext>
          </c:extLst>
        </c:ser>
        <c:ser>
          <c:idx val="1"/>
          <c:order val="1"/>
          <c:tx>
            <c:v>0-19 år</c:v>
          </c:tx>
          <c:spPr>
            <a:ln w="12700">
              <a:solidFill>
                <a:srgbClr val="333333"/>
              </a:solidFill>
              <a:prstDash val="solid"/>
            </a:ln>
          </c:spPr>
          <c:marker>
            <c:symbol val="square"/>
            <c:size val="6"/>
            <c:spPr>
              <a:solidFill>
                <a:srgbClr val="FF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B-F490-4A39-943E-59403544A089}"/>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C-F490-4A39-943E-59403544A089}"/>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D-F490-4A39-943E-59403544A089}"/>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0E-F490-4A39-943E-59403544A089}"/>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0F-F490-4A39-943E-59403544A089}"/>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10-F490-4A39-943E-59403544A089}"/>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11-F490-4A39-943E-59403544A089}"/>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12-F490-4A39-943E-59403544A089}"/>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13-F490-4A39-943E-59403544A089}"/>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14-F490-4A39-943E-59403544A089}"/>
              </c:ext>
            </c:extLst>
          </c:dPt>
          <c:cat>
            <c:numRef>
              <c:f>[1]Folkmängd!$A$4:$A$57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[1]Folkmängd!$B$4:$B$57</c:f>
              <c:numCache>
                <c:formatCode>#,##0</c:formatCode>
                <c:ptCount val="54"/>
                <c:pt idx="0">
                  <c:v>13424</c:v>
                </c:pt>
                <c:pt idx="1">
                  <c:v>13154</c:v>
                </c:pt>
                <c:pt idx="2">
                  <c:v>12820</c:v>
                </c:pt>
                <c:pt idx="3">
                  <c:v>12570</c:v>
                </c:pt>
                <c:pt idx="4">
                  <c:v>12521</c:v>
                </c:pt>
                <c:pt idx="5">
                  <c:v>12370</c:v>
                </c:pt>
                <c:pt idx="6">
                  <c:v>12188</c:v>
                </c:pt>
                <c:pt idx="7">
                  <c:v>12142</c:v>
                </c:pt>
                <c:pt idx="8">
                  <c:v>12236</c:v>
                </c:pt>
                <c:pt idx="9">
                  <c:v>12292</c:v>
                </c:pt>
                <c:pt idx="10">
                  <c:v>12460</c:v>
                </c:pt>
                <c:pt idx="11">
                  <c:v>12586</c:v>
                </c:pt>
                <c:pt idx="12">
                  <c:v>12743</c:v>
                </c:pt>
                <c:pt idx="13">
                  <c:v>12817</c:v>
                </c:pt>
                <c:pt idx="14">
                  <c:v>13111</c:v>
                </c:pt>
                <c:pt idx="15">
                  <c:v>13142</c:v>
                </c:pt>
                <c:pt idx="16">
                  <c:v>13082</c:v>
                </c:pt>
                <c:pt idx="17">
                  <c:v>13012</c:v>
                </c:pt>
                <c:pt idx="18">
                  <c:v>13094</c:v>
                </c:pt>
                <c:pt idx="19">
                  <c:v>13089</c:v>
                </c:pt>
                <c:pt idx="20">
                  <c:v>13045</c:v>
                </c:pt>
                <c:pt idx="21">
                  <c:v>12987</c:v>
                </c:pt>
                <c:pt idx="22">
                  <c:v>13070</c:v>
                </c:pt>
                <c:pt idx="23">
                  <c:v>13045</c:v>
                </c:pt>
                <c:pt idx="24">
                  <c:v>13098</c:v>
                </c:pt>
                <c:pt idx="25">
                  <c:v>13230</c:v>
                </c:pt>
                <c:pt idx="26">
                  <c:v>13392</c:v>
                </c:pt>
                <c:pt idx="27">
                  <c:v>13534</c:v>
                </c:pt>
                <c:pt idx="28">
                  <c:v>13411</c:v>
                </c:pt>
                <c:pt idx="29">
                  <c:v>13432</c:v>
                </c:pt>
                <c:pt idx="30">
                  <c:v>13410</c:v>
                </c:pt>
                <c:pt idx="31">
                  <c:v>13344</c:v>
                </c:pt>
                <c:pt idx="32">
                  <c:v>13326</c:v>
                </c:pt>
                <c:pt idx="33">
                  <c:v>13550</c:v>
                </c:pt>
                <c:pt idx="34">
                  <c:v>13519</c:v>
                </c:pt>
                <c:pt idx="35">
                  <c:v>13567</c:v>
                </c:pt>
                <c:pt idx="36">
                  <c:v>13852</c:v>
                </c:pt>
                <c:pt idx="37">
                  <c:v>14002</c:v>
                </c:pt>
                <c:pt idx="38">
                  <c:v>14228</c:v>
                </c:pt>
                <c:pt idx="39">
                  <c:v>14286</c:v>
                </c:pt>
                <c:pt idx="40">
                  <c:v>14311</c:v>
                </c:pt>
                <c:pt idx="41">
                  <c:v>14220</c:v>
                </c:pt>
                <c:pt idx="42">
                  <c:v>14213</c:v>
                </c:pt>
                <c:pt idx="43">
                  <c:v>13953</c:v>
                </c:pt>
                <c:pt idx="44">
                  <c:v>13687.7542426</c:v>
                </c:pt>
                <c:pt idx="45">
                  <c:v>13475.0579865</c:v>
                </c:pt>
                <c:pt idx="46">
                  <c:v>13342.2250523</c:v>
                </c:pt>
                <c:pt idx="47">
                  <c:v>13258.3177777</c:v>
                </c:pt>
                <c:pt idx="48">
                  <c:v>13209.876571700001</c:v>
                </c:pt>
                <c:pt idx="49">
                  <c:v>13200.3475999</c:v>
                </c:pt>
                <c:pt idx="50">
                  <c:v>13162.552258899999</c:v>
                </c:pt>
                <c:pt idx="51">
                  <c:v>13137.658162399999</c:v>
                </c:pt>
                <c:pt idx="52">
                  <c:v>13167.3489804</c:v>
                </c:pt>
                <c:pt idx="53">
                  <c:v>13197.142254</c:v>
                </c:pt>
              </c:numCache>
            </c:numRef>
          </c:val>
          <c:smooth val="1"/>
          <c:extLst>
            <c:ext xmlns:c16="http://schemas.microsoft.com/office/drawing/2014/chart" uri="{C3380CC4-5D6E-409C-BE32-E72D297353CC}">
              <c16:uniqueId val="{00000015-F490-4A39-943E-59403544A089}"/>
            </c:ext>
          </c:extLst>
        </c:ser>
        <c:ser>
          <c:idx val="2"/>
          <c:order val="2"/>
          <c:tx>
            <c:v>20-64 år</c:v>
          </c:tx>
          <c:spPr>
            <a:ln w="12700">
              <a:solidFill>
                <a:srgbClr val="333333"/>
              </a:solidFill>
              <a:prstDash val="solid"/>
            </a:ln>
          </c:spPr>
          <c:marker>
            <c:symbol val="triangle"/>
            <c:size val="6"/>
            <c:spPr>
              <a:solidFill>
                <a:srgbClr val="D2B69E"/>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16-F490-4A39-943E-59403544A089}"/>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17-F490-4A39-943E-59403544A089}"/>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18-F490-4A39-943E-59403544A089}"/>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19-F490-4A39-943E-59403544A089}"/>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1A-F490-4A39-943E-59403544A089}"/>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1B-F490-4A39-943E-59403544A089}"/>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1C-F490-4A39-943E-59403544A089}"/>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1D-F490-4A39-943E-59403544A089}"/>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1E-F490-4A39-943E-59403544A089}"/>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1F-F490-4A39-943E-59403544A089}"/>
              </c:ext>
            </c:extLst>
          </c:dPt>
          <c:cat>
            <c:numRef>
              <c:f>[1]Folkmängd!$A$4:$A$57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[1]Folkmängd!$C$4:$C$57</c:f>
              <c:numCache>
                <c:formatCode>#,##0</c:formatCode>
                <c:ptCount val="54"/>
                <c:pt idx="0">
                  <c:v>29265</c:v>
                </c:pt>
                <c:pt idx="1">
                  <c:v>28930</c:v>
                </c:pt>
                <c:pt idx="2">
                  <c:v>28691</c:v>
                </c:pt>
                <c:pt idx="3">
                  <c:v>28560</c:v>
                </c:pt>
                <c:pt idx="4">
                  <c:v>28813</c:v>
                </c:pt>
                <c:pt idx="5">
                  <c:v>28970</c:v>
                </c:pt>
                <c:pt idx="6">
                  <c:v>29229</c:v>
                </c:pt>
                <c:pt idx="7">
                  <c:v>29491</c:v>
                </c:pt>
                <c:pt idx="8">
                  <c:v>29563</c:v>
                </c:pt>
                <c:pt idx="9">
                  <c:v>29684</c:v>
                </c:pt>
                <c:pt idx="10">
                  <c:v>29809</c:v>
                </c:pt>
                <c:pt idx="11">
                  <c:v>29718</c:v>
                </c:pt>
                <c:pt idx="12">
                  <c:v>29925</c:v>
                </c:pt>
                <c:pt idx="13">
                  <c:v>29856</c:v>
                </c:pt>
                <c:pt idx="14">
                  <c:v>30050</c:v>
                </c:pt>
                <c:pt idx="15">
                  <c:v>30212</c:v>
                </c:pt>
                <c:pt idx="16">
                  <c:v>30120</c:v>
                </c:pt>
                <c:pt idx="17">
                  <c:v>30287</c:v>
                </c:pt>
                <c:pt idx="18">
                  <c:v>30591</c:v>
                </c:pt>
                <c:pt idx="19">
                  <c:v>30684</c:v>
                </c:pt>
                <c:pt idx="20">
                  <c:v>30774</c:v>
                </c:pt>
                <c:pt idx="21">
                  <c:v>30768</c:v>
                </c:pt>
                <c:pt idx="22">
                  <c:v>30882</c:v>
                </c:pt>
                <c:pt idx="23">
                  <c:v>30862</c:v>
                </c:pt>
                <c:pt idx="24">
                  <c:v>30990</c:v>
                </c:pt>
                <c:pt idx="25">
                  <c:v>30932</c:v>
                </c:pt>
                <c:pt idx="26">
                  <c:v>31276</c:v>
                </c:pt>
                <c:pt idx="27">
                  <c:v>31420</c:v>
                </c:pt>
                <c:pt idx="28">
                  <c:v>31602</c:v>
                </c:pt>
                <c:pt idx="29">
                  <c:v>31807</c:v>
                </c:pt>
                <c:pt idx="30">
                  <c:v>32028</c:v>
                </c:pt>
                <c:pt idx="31">
                  <c:v>32142</c:v>
                </c:pt>
                <c:pt idx="32">
                  <c:v>32271</c:v>
                </c:pt>
                <c:pt idx="33">
                  <c:v>32624</c:v>
                </c:pt>
                <c:pt idx="34">
                  <c:v>32798</c:v>
                </c:pt>
                <c:pt idx="35">
                  <c:v>32792</c:v>
                </c:pt>
                <c:pt idx="36">
                  <c:v>33042</c:v>
                </c:pt>
                <c:pt idx="37">
                  <c:v>33215</c:v>
                </c:pt>
                <c:pt idx="38">
                  <c:v>33339</c:v>
                </c:pt>
                <c:pt idx="39">
                  <c:v>33514</c:v>
                </c:pt>
                <c:pt idx="40">
                  <c:v>33609</c:v>
                </c:pt>
                <c:pt idx="41">
                  <c:v>33510</c:v>
                </c:pt>
                <c:pt idx="42">
                  <c:v>33644</c:v>
                </c:pt>
                <c:pt idx="43">
                  <c:v>33577</c:v>
                </c:pt>
                <c:pt idx="44">
                  <c:v>33421.238253000003</c:v>
                </c:pt>
                <c:pt idx="45">
                  <c:v>33475.625518200002</c:v>
                </c:pt>
                <c:pt idx="46">
                  <c:v>33508.622446599999</c:v>
                </c:pt>
                <c:pt idx="47">
                  <c:v>33827.211866600002</c:v>
                </c:pt>
                <c:pt idx="48">
                  <c:v>34117.677180300001</c:v>
                </c:pt>
                <c:pt idx="49">
                  <c:v>34351.354199200003</c:v>
                </c:pt>
                <c:pt idx="50">
                  <c:v>34578.067497299999</c:v>
                </c:pt>
                <c:pt idx="51">
                  <c:v>34668.055918799997</c:v>
                </c:pt>
                <c:pt idx="52">
                  <c:v>34831.486046099999</c:v>
                </c:pt>
                <c:pt idx="53">
                  <c:v>35116.357764100001</c:v>
                </c:pt>
              </c:numCache>
            </c:numRef>
          </c:val>
          <c:smooth val="1"/>
          <c:extLst>
            <c:ext xmlns:c16="http://schemas.microsoft.com/office/drawing/2014/chart" uri="{C3380CC4-5D6E-409C-BE32-E72D297353CC}">
              <c16:uniqueId val="{00000020-F490-4A39-943E-59403544A089}"/>
            </c:ext>
          </c:extLst>
        </c:ser>
        <c:ser>
          <c:idx val="3"/>
          <c:order val="3"/>
          <c:tx>
            <c:v>65 år eller äldre</c:v>
          </c:tx>
          <c:spPr>
            <a:ln w="12700">
              <a:solidFill>
                <a:srgbClr val="333333"/>
              </a:solidFill>
              <a:prstDash val="solid"/>
            </a:ln>
          </c:spPr>
          <c:marker>
            <c:symbol val="diamond"/>
            <c:size val="6"/>
            <c:spPr>
              <a:solidFill>
                <a:srgbClr val="ECE8DB"/>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21-F490-4A39-943E-59403544A089}"/>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22-F490-4A39-943E-59403544A089}"/>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23-F490-4A39-943E-59403544A089}"/>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24-F490-4A39-943E-59403544A089}"/>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25-F490-4A39-943E-59403544A089}"/>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26-F490-4A39-943E-59403544A089}"/>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27-F490-4A39-943E-59403544A089}"/>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28-F490-4A39-943E-59403544A089}"/>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29-F490-4A39-943E-59403544A089}"/>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2A-F490-4A39-943E-59403544A089}"/>
              </c:ext>
            </c:extLst>
          </c:dPt>
          <c:cat>
            <c:numRef>
              <c:f>[1]Folkmängd!$A$4:$A$57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[1]Folkmängd!$D$4:$D$57</c:f>
              <c:numCache>
                <c:formatCode>#,##0</c:formatCode>
                <c:ptCount val="54"/>
                <c:pt idx="0">
                  <c:v>6911</c:v>
                </c:pt>
                <c:pt idx="1">
                  <c:v>7108</c:v>
                </c:pt>
                <c:pt idx="2">
                  <c:v>7262</c:v>
                </c:pt>
                <c:pt idx="3">
                  <c:v>7462</c:v>
                </c:pt>
                <c:pt idx="4">
                  <c:v>7588</c:v>
                </c:pt>
                <c:pt idx="5">
                  <c:v>7833</c:v>
                </c:pt>
                <c:pt idx="6">
                  <c:v>8082</c:v>
                </c:pt>
                <c:pt idx="7">
                  <c:v>8281</c:v>
                </c:pt>
                <c:pt idx="8">
                  <c:v>8497</c:v>
                </c:pt>
                <c:pt idx="9">
                  <c:v>8626</c:v>
                </c:pt>
                <c:pt idx="10">
                  <c:v>8778</c:v>
                </c:pt>
                <c:pt idx="11">
                  <c:v>8913</c:v>
                </c:pt>
                <c:pt idx="12">
                  <c:v>9005</c:v>
                </c:pt>
                <c:pt idx="13">
                  <c:v>9056</c:v>
                </c:pt>
                <c:pt idx="14">
                  <c:v>9114</c:v>
                </c:pt>
                <c:pt idx="15">
                  <c:v>9128</c:v>
                </c:pt>
                <c:pt idx="16">
                  <c:v>9136</c:v>
                </c:pt>
                <c:pt idx="17">
                  <c:v>9107</c:v>
                </c:pt>
                <c:pt idx="18">
                  <c:v>9110</c:v>
                </c:pt>
                <c:pt idx="19">
                  <c:v>9106</c:v>
                </c:pt>
                <c:pt idx="20">
                  <c:v>9072</c:v>
                </c:pt>
                <c:pt idx="21">
                  <c:v>9068</c:v>
                </c:pt>
                <c:pt idx="22">
                  <c:v>8985</c:v>
                </c:pt>
                <c:pt idx="23">
                  <c:v>9013</c:v>
                </c:pt>
                <c:pt idx="24">
                  <c:v>9066</c:v>
                </c:pt>
                <c:pt idx="25">
                  <c:v>9140</c:v>
                </c:pt>
                <c:pt idx="26">
                  <c:v>9162</c:v>
                </c:pt>
                <c:pt idx="27">
                  <c:v>9346</c:v>
                </c:pt>
                <c:pt idx="28">
                  <c:v>9474</c:v>
                </c:pt>
                <c:pt idx="29">
                  <c:v>9634</c:v>
                </c:pt>
                <c:pt idx="30">
                  <c:v>9810</c:v>
                </c:pt>
                <c:pt idx="31">
                  <c:v>10013</c:v>
                </c:pt>
                <c:pt idx="32">
                  <c:v>10152</c:v>
                </c:pt>
                <c:pt idx="33">
                  <c:v>10399</c:v>
                </c:pt>
                <c:pt idx="34">
                  <c:v>10612</c:v>
                </c:pt>
                <c:pt idx="35">
                  <c:v>10733</c:v>
                </c:pt>
                <c:pt idx="36">
                  <c:v>10859</c:v>
                </c:pt>
                <c:pt idx="37">
                  <c:v>11021</c:v>
                </c:pt>
                <c:pt idx="38">
                  <c:v>11161</c:v>
                </c:pt>
                <c:pt idx="39">
                  <c:v>11258</c:v>
                </c:pt>
                <c:pt idx="40">
                  <c:v>11329</c:v>
                </c:pt>
                <c:pt idx="41">
                  <c:v>11424</c:v>
                </c:pt>
                <c:pt idx="42">
                  <c:v>11417</c:v>
                </c:pt>
                <c:pt idx="43">
                  <c:v>11543</c:v>
                </c:pt>
                <c:pt idx="44">
                  <c:v>11636.3075044</c:v>
                </c:pt>
                <c:pt idx="45">
                  <c:v>11734.9164953</c:v>
                </c:pt>
                <c:pt idx="46">
                  <c:v>11868.152501099999</c:v>
                </c:pt>
                <c:pt idx="47">
                  <c:v>12027.310355699999</c:v>
                </c:pt>
                <c:pt idx="48">
                  <c:v>12193.246247999999</c:v>
                </c:pt>
                <c:pt idx="49">
                  <c:v>12388.7182008</c:v>
                </c:pt>
                <c:pt idx="50">
                  <c:v>12600.3202437</c:v>
                </c:pt>
                <c:pt idx="51">
                  <c:v>12808.585918700001</c:v>
                </c:pt>
                <c:pt idx="52">
                  <c:v>12986.6249735</c:v>
                </c:pt>
                <c:pt idx="53">
                  <c:v>13069.519981900001</c:v>
                </c:pt>
              </c:numCache>
            </c:numRef>
          </c:val>
          <c:smooth val="1"/>
          <c:extLst>
            <c:ext xmlns:c16="http://schemas.microsoft.com/office/drawing/2014/chart" uri="{C3380CC4-5D6E-409C-BE32-E72D297353CC}">
              <c16:uniqueId val="{0000002B-F490-4A39-943E-59403544A089}"/>
            </c:ext>
          </c:extLst>
        </c:ser>
        <c:dLbls>
          <c:showLegendKey val="0"/>
          <c:showVal val="0"/>
          <c:showCatName val="0"/>
          <c:showSerName val="0"/>
          <c:showPercent val="0"/>
          <c:showBubbleSize val="0"/>
        </c:dLbls>
        <c:marker val="1"/>
        <c:smooth val="0"/>
        <c:axId val="726778223"/>
        <c:axId val="726779183"/>
      </c:lineChart>
      <c:catAx>
        <c:axId val="726778223"/>
        <c:scaling>
          <c:orientation val="minMax"/>
        </c:scaling>
        <c:delete val="0"/>
        <c:axPos val="b"/>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År</a:t>
                </a:r>
              </a:p>
            </c:rich>
          </c:tx>
          <c:overlay val="0"/>
        </c:title>
        <c:numFmt formatCode="General" sourceLinked="1"/>
        <c:majorTickMark val="out"/>
        <c:minorTickMark val="none"/>
        <c:tickLblPos val="nextTo"/>
        <c:txPr>
          <a:bodyPr rot="0" vert="horz"/>
          <a:lstStyle/>
          <a:p>
            <a:pPr>
              <a:defRPr sz="800" b="0" i="0">
                <a:solidFill>
                  <a:srgbClr val="000000"/>
                </a:solidFill>
                <a:latin typeface="Franklin Gothic Book"/>
                <a:ea typeface="Franklin Gothic Book"/>
                <a:cs typeface="Franklin Gothic Book"/>
              </a:defRPr>
            </a:pPr>
            <a:endParaRPr lang="sv-SE"/>
          </a:p>
        </c:txPr>
        <c:crossAx val="726779183"/>
        <c:crossesAt val="-1000"/>
        <c:auto val="1"/>
        <c:lblAlgn val="ctr"/>
        <c:lblOffset val="100"/>
        <c:tickLblSkip val="10"/>
        <c:tickMarkSkip val="10"/>
        <c:noMultiLvlLbl val="0"/>
      </c:catAx>
      <c:valAx>
        <c:axId val="726779183"/>
        <c:scaling>
          <c:orientation val="minMax"/>
        </c:scaling>
        <c:delete val="0"/>
        <c:axPos val="l"/>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Antal</a:t>
                </a:r>
              </a:p>
            </c:rich>
          </c:tx>
          <c:overlay val="0"/>
        </c:title>
        <c:numFmt formatCode="##\ ##0" sourceLinked="0"/>
        <c:majorTickMark val="out"/>
        <c:minorTickMark val="none"/>
        <c:tickLblPos val="nextTo"/>
        <c:txPr>
          <a:bodyPr/>
          <a:lstStyle/>
          <a:p>
            <a:pPr>
              <a:defRPr sz="800" b="0" i="0">
                <a:solidFill>
                  <a:srgbClr val="000000"/>
                </a:solidFill>
                <a:latin typeface="Franklin Gothic Book"/>
                <a:ea typeface="Franklin Gothic Book"/>
                <a:cs typeface="Franklin Gothic Book"/>
              </a:defRPr>
            </a:pPr>
            <a:endParaRPr lang="sv-SE"/>
          </a:p>
        </c:txPr>
        <c:crossAx val="726778223"/>
        <c:crossesAt val="1"/>
        <c:crossBetween val="midCat"/>
      </c:valAx>
      <c:spPr>
        <a:solidFill>
          <a:srgbClr val="FFFFFF"/>
        </a:solidFill>
        <a:ln w="3175">
          <a:solidFill>
            <a:srgbClr val="000000"/>
          </a:solidFill>
          <a:prstDash val="solid"/>
        </a:ln>
      </c:spPr>
    </c:plotArea>
    <c:legend>
      <c:legendPos val="b"/>
      <c:overlay val="0"/>
      <c:spPr>
        <a:ln w="25400">
          <a:noFill/>
        </a:ln>
      </c:spPr>
      <c:txPr>
        <a:bodyPr/>
        <a:lstStyle/>
        <a:p>
          <a:pPr>
            <a:defRPr sz="800" b="0" i="0">
              <a:solidFill>
                <a:srgbClr val="000000"/>
              </a:solidFill>
              <a:latin typeface="Franklin Gothic Book"/>
              <a:ea typeface="Franklin Gothic Book"/>
              <a:cs typeface="Franklin Gothic Book"/>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noFill/>
    </a:ln>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0-5 år</c:v>
          </c:tx>
          <c:spPr>
            <a:ln w="12700">
              <a:solidFill>
                <a:srgbClr val="333333"/>
              </a:solidFill>
              <a:prstDash val="solid"/>
            </a:ln>
          </c:spPr>
          <c:marker>
            <c:symbol val="circle"/>
            <c:size val="6"/>
            <c:spPr>
              <a:solidFill>
                <a:srgbClr val="99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0-76D5-4AEF-A889-2D6AE4003690}"/>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1-76D5-4AEF-A889-2D6AE4003690}"/>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2-76D5-4AEF-A889-2D6AE4003690}"/>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03-76D5-4AEF-A889-2D6AE4003690}"/>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04-76D5-4AEF-A889-2D6AE4003690}"/>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05-76D5-4AEF-A889-2D6AE4003690}"/>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06-76D5-4AEF-A889-2D6AE4003690}"/>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07-76D5-4AEF-A889-2D6AE4003690}"/>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08-76D5-4AEF-A889-2D6AE4003690}"/>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09-76D5-4AEF-A889-2D6AE4003690}"/>
              </c:ext>
            </c:extLst>
          </c:dPt>
          <c:cat>
            <c:numRef>
              <c:f>'[1]Antal barn'!$A$4:$A$57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'[1]Antal barn'!$B$4:$B$57</c:f>
              <c:numCache>
                <c:formatCode>#,##0</c:formatCode>
                <c:ptCount val="54"/>
                <c:pt idx="0">
                  <c:v>3623</c:v>
                </c:pt>
                <c:pt idx="1">
                  <c:v>3462</c:v>
                </c:pt>
                <c:pt idx="2">
                  <c:v>3304</c:v>
                </c:pt>
                <c:pt idx="3">
                  <c:v>3272</c:v>
                </c:pt>
                <c:pt idx="4">
                  <c:v>3269</c:v>
                </c:pt>
                <c:pt idx="5">
                  <c:v>3312</c:v>
                </c:pt>
                <c:pt idx="6">
                  <c:v>3358</c:v>
                </c:pt>
                <c:pt idx="7">
                  <c:v>3470</c:v>
                </c:pt>
                <c:pt idx="8">
                  <c:v>3640</c:v>
                </c:pt>
                <c:pt idx="9">
                  <c:v>3790</c:v>
                </c:pt>
                <c:pt idx="10">
                  <c:v>4055</c:v>
                </c:pt>
                <c:pt idx="11">
                  <c:v>4219</c:v>
                </c:pt>
                <c:pt idx="12">
                  <c:v>4463</c:v>
                </c:pt>
                <c:pt idx="13">
                  <c:v>4526</c:v>
                </c:pt>
                <c:pt idx="14">
                  <c:v>4618</c:v>
                </c:pt>
                <c:pt idx="15">
                  <c:v>4549</c:v>
                </c:pt>
                <c:pt idx="16">
                  <c:v>4361</c:v>
                </c:pt>
                <c:pt idx="17">
                  <c:v>4148</c:v>
                </c:pt>
                <c:pt idx="18">
                  <c:v>3940</c:v>
                </c:pt>
                <c:pt idx="19">
                  <c:v>3680</c:v>
                </c:pt>
                <c:pt idx="20">
                  <c:v>3498</c:v>
                </c:pt>
                <c:pt idx="21">
                  <c:v>3371</c:v>
                </c:pt>
                <c:pt idx="22">
                  <c:v>3327</c:v>
                </c:pt>
                <c:pt idx="23">
                  <c:v>3304</c:v>
                </c:pt>
                <c:pt idx="24">
                  <c:v>3383</c:v>
                </c:pt>
                <c:pt idx="25">
                  <c:v>3468</c:v>
                </c:pt>
                <c:pt idx="26">
                  <c:v>3592</c:v>
                </c:pt>
                <c:pt idx="27">
                  <c:v>3718</c:v>
                </c:pt>
                <c:pt idx="28">
                  <c:v>3762</c:v>
                </c:pt>
                <c:pt idx="29">
                  <c:v>3818</c:v>
                </c:pt>
                <c:pt idx="30">
                  <c:v>3870</c:v>
                </c:pt>
                <c:pt idx="31">
                  <c:v>3913</c:v>
                </c:pt>
                <c:pt idx="32">
                  <c:v>4031</c:v>
                </c:pt>
                <c:pt idx="33">
                  <c:v>4110</c:v>
                </c:pt>
                <c:pt idx="34">
                  <c:v>4095</c:v>
                </c:pt>
                <c:pt idx="35">
                  <c:v>4135</c:v>
                </c:pt>
                <c:pt idx="36">
                  <c:v>4204</c:v>
                </c:pt>
                <c:pt idx="37">
                  <c:v>4206</c:v>
                </c:pt>
                <c:pt idx="38">
                  <c:v>4258</c:v>
                </c:pt>
                <c:pt idx="39">
                  <c:v>4207</c:v>
                </c:pt>
                <c:pt idx="40">
                  <c:v>4127</c:v>
                </c:pt>
                <c:pt idx="41">
                  <c:v>4064</c:v>
                </c:pt>
                <c:pt idx="42">
                  <c:v>3996</c:v>
                </c:pt>
                <c:pt idx="43">
                  <c:v>3824</c:v>
                </c:pt>
                <c:pt idx="44">
                  <c:v>3648.8591019</c:v>
                </c:pt>
                <c:pt idx="45">
                  <c:v>3615.7765432000001</c:v>
                </c:pt>
                <c:pt idx="46">
                  <c:v>3548.543388</c:v>
                </c:pt>
                <c:pt idx="47">
                  <c:v>3525.7031394999999</c:v>
                </c:pt>
                <c:pt idx="48">
                  <c:v>3499.9090480999998</c:v>
                </c:pt>
                <c:pt idx="49">
                  <c:v>3569.0785888</c:v>
                </c:pt>
                <c:pt idx="50">
                  <c:v>3663.0461777999999</c:v>
                </c:pt>
                <c:pt idx="51">
                  <c:v>3739.0830279000002</c:v>
                </c:pt>
                <c:pt idx="52">
                  <c:v>3830.8856371000002</c:v>
                </c:pt>
                <c:pt idx="53">
                  <c:v>3915.1355002999999</c:v>
                </c:pt>
              </c:numCache>
            </c:numRef>
          </c:val>
          <c:smooth val="1"/>
          <c:extLst>
            <c:ext xmlns:c16="http://schemas.microsoft.com/office/drawing/2014/chart" uri="{C3380CC4-5D6E-409C-BE32-E72D297353CC}">
              <c16:uniqueId val="{0000000A-76D5-4AEF-A889-2D6AE4003690}"/>
            </c:ext>
          </c:extLst>
        </c:ser>
        <c:ser>
          <c:idx val="1"/>
          <c:order val="1"/>
          <c:tx>
            <c:v>6-9 år</c:v>
          </c:tx>
          <c:spPr>
            <a:ln w="12700">
              <a:solidFill>
                <a:srgbClr val="333333"/>
              </a:solidFill>
              <a:prstDash val="solid"/>
            </a:ln>
          </c:spPr>
          <c:marker>
            <c:symbol val="square"/>
            <c:size val="6"/>
            <c:spPr>
              <a:solidFill>
                <a:srgbClr val="FF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B-76D5-4AEF-A889-2D6AE4003690}"/>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C-76D5-4AEF-A889-2D6AE4003690}"/>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D-76D5-4AEF-A889-2D6AE4003690}"/>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0E-76D5-4AEF-A889-2D6AE4003690}"/>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0F-76D5-4AEF-A889-2D6AE4003690}"/>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10-76D5-4AEF-A889-2D6AE4003690}"/>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11-76D5-4AEF-A889-2D6AE4003690}"/>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12-76D5-4AEF-A889-2D6AE4003690}"/>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13-76D5-4AEF-A889-2D6AE4003690}"/>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14-76D5-4AEF-A889-2D6AE4003690}"/>
              </c:ext>
            </c:extLst>
          </c:dPt>
          <c:cat>
            <c:numRef>
              <c:f>'[1]Antal barn'!$A$4:$A$57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'[1]Antal barn'!$C$4:$C$57</c:f>
              <c:numCache>
                <c:formatCode>#,##0</c:formatCode>
                <c:ptCount val="54"/>
                <c:pt idx="0">
                  <c:v>2683</c:v>
                </c:pt>
                <c:pt idx="1">
                  <c:v>2619</c:v>
                </c:pt>
                <c:pt idx="2">
                  <c:v>2422</c:v>
                </c:pt>
                <c:pt idx="3">
                  <c:v>2353</c:v>
                </c:pt>
                <c:pt idx="4">
                  <c:v>2290</c:v>
                </c:pt>
                <c:pt idx="5">
                  <c:v>2210</c:v>
                </c:pt>
                <c:pt idx="6">
                  <c:v>2210</c:v>
                </c:pt>
                <c:pt idx="7">
                  <c:v>2200</c:v>
                </c:pt>
                <c:pt idx="8">
                  <c:v>2208</c:v>
                </c:pt>
                <c:pt idx="9">
                  <c:v>2239</c:v>
                </c:pt>
                <c:pt idx="10">
                  <c:v>2242</c:v>
                </c:pt>
                <c:pt idx="11">
                  <c:v>2263</c:v>
                </c:pt>
                <c:pt idx="12">
                  <c:v>2308</c:v>
                </c:pt>
                <c:pt idx="13">
                  <c:v>2412</c:v>
                </c:pt>
                <c:pt idx="14">
                  <c:v>2601</c:v>
                </c:pt>
                <c:pt idx="15">
                  <c:v>2755</c:v>
                </c:pt>
                <c:pt idx="16">
                  <c:v>2900</c:v>
                </c:pt>
                <c:pt idx="17">
                  <c:v>2969</c:v>
                </c:pt>
                <c:pt idx="18">
                  <c:v>3062</c:v>
                </c:pt>
                <c:pt idx="19">
                  <c:v>3119</c:v>
                </c:pt>
                <c:pt idx="20">
                  <c:v>3064</c:v>
                </c:pt>
                <c:pt idx="21">
                  <c:v>2983</c:v>
                </c:pt>
                <c:pt idx="22">
                  <c:v>2867</c:v>
                </c:pt>
                <c:pt idx="23">
                  <c:v>2617</c:v>
                </c:pt>
                <c:pt idx="24">
                  <c:v>2422</c:v>
                </c:pt>
                <c:pt idx="25">
                  <c:v>2346</c:v>
                </c:pt>
                <c:pt idx="26">
                  <c:v>2300</c:v>
                </c:pt>
                <c:pt idx="27">
                  <c:v>2294</c:v>
                </c:pt>
                <c:pt idx="28">
                  <c:v>2346</c:v>
                </c:pt>
                <c:pt idx="29">
                  <c:v>2367</c:v>
                </c:pt>
                <c:pt idx="30">
                  <c:v>2471</c:v>
                </c:pt>
                <c:pt idx="31">
                  <c:v>2547</c:v>
                </c:pt>
                <c:pt idx="32">
                  <c:v>2554</c:v>
                </c:pt>
                <c:pt idx="33">
                  <c:v>2695</c:v>
                </c:pt>
                <c:pt idx="34">
                  <c:v>2740</c:v>
                </c:pt>
                <c:pt idx="35">
                  <c:v>2715</c:v>
                </c:pt>
                <c:pt idx="36">
                  <c:v>2826</c:v>
                </c:pt>
                <c:pt idx="37">
                  <c:v>2866</c:v>
                </c:pt>
                <c:pt idx="38">
                  <c:v>2870</c:v>
                </c:pt>
                <c:pt idx="39">
                  <c:v>2941</c:v>
                </c:pt>
                <c:pt idx="40">
                  <c:v>2907</c:v>
                </c:pt>
                <c:pt idx="41">
                  <c:v>2841</c:v>
                </c:pt>
                <c:pt idx="42">
                  <c:v>2878</c:v>
                </c:pt>
                <c:pt idx="43">
                  <c:v>2822</c:v>
                </c:pt>
                <c:pt idx="44">
                  <c:v>2793.112744</c:v>
                </c:pt>
                <c:pt idx="45">
                  <c:v>2703.7673639999998</c:v>
                </c:pt>
                <c:pt idx="46">
                  <c:v>2600.1337531999998</c:v>
                </c:pt>
                <c:pt idx="47">
                  <c:v>2560.9906869000001</c:v>
                </c:pt>
                <c:pt idx="48">
                  <c:v>2559.4698880000001</c:v>
                </c:pt>
                <c:pt idx="49">
                  <c:v>2554.3853875</c:v>
                </c:pt>
                <c:pt idx="50">
                  <c:v>2499.3731951999998</c:v>
                </c:pt>
                <c:pt idx="51">
                  <c:v>2459.6823119999999</c:v>
                </c:pt>
                <c:pt idx="52">
                  <c:v>2408.9941272999999</c:v>
                </c:pt>
                <c:pt idx="53">
                  <c:v>2436.2529263000001</c:v>
                </c:pt>
              </c:numCache>
            </c:numRef>
          </c:val>
          <c:smooth val="1"/>
          <c:extLst>
            <c:ext xmlns:c16="http://schemas.microsoft.com/office/drawing/2014/chart" uri="{C3380CC4-5D6E-409C-BE32-E72D297353CC}">
              <c16:uniqueId val="{00000015-76D5-4AEF-A889-2D6AE4003690}"/>
            </c:ext>
          </c:extLst>
        </c:ser>
        <c:ser>
          <c:idx val="2"/>
          <c:order val="2"/>
          <c:tx>
            <c:v>10-12 år</c:v>
          </c:tx>
          <c:spPr>
            <a:ln w="12700">
              <a:solidFill>
                <a:srgbClr val="333333"/>
              </a:solidFill>
              <a:prstDash val="solid"/>
            </a:ln>
          </c:spPr>
          <c:marker>
            <c:symbol val="triangle"/>
            <c:size val="6"/>
            <c:spPr>
              <a:solidFill>
                <a:srgbClr val="D2B69E"/>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16-76D5-4AEF-A889-2D6AE4003690}"/>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17-76D5-4AEF-A889-2D6AE4003690}"/>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18-76D5-4AEF-A889-2D6AE4003690}"/>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19-76D5-4AEF-A889-2D6AE4003690}"/>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1A-76D5-4AEF-A889-2D6AE4003690}"/>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1B-76D5-4AEF-A889-2D6AE4003690}"/>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1C-76D5-4AEF-A889-2D6AE4003690}"/>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1D-76D5-4AEF-A889-2D6AE4003690}"/>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1E-76D5-4AEF-A889-2D6AE4003690}"/>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1F-76D5-4AEF-A889-2D6AE4003690}"/>
              </c:ext>
            </c:extLst>
          </c:dPt>
          <c:cat>
            <c:numRef>
              <c:f>'[1]Antal barn'!$A$4:$A$57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'[1]Antal barn'!$D$4:$D$57</c:f>
              <c:numCache>
                <c:formatCode>#,##0</c:formatCode>
                <c:ptCount val="54"/>
                <c:pt idx="0">
                  <c:v>2065</c:v>
                </c:pt>
                <c:pt idx="1">
                  <c:v>2020</c:v>
                </c:pt>
                <c:pt idx="2">
                  <c:v>2038</c:v>
                </c:pt>
                <c:pt idx="3">
                  <c:v>1945</c:v>
                </c:pt>
                <c:pt idx="4">
                  <c:v>1944</c:v>
                </c:pt>
                <c:pt idx="5">
                  <c:v>1852</c:v>
                </c:pt>
                <c:pt idx="6">
                  <c:v>1809</c:v>
                </c:pt>
                <c:pt idx="7">
                  <c:v>1728</c:v>
                </c:pt>
                <c:pt idx="8">
                  <c:v>1661</c:v>
                </c:pt>
                <c:pt idx="9">
                  <c:v>1646</c:v>
                </c:pt>
                <c:pt idx="10">
                  <c:v>1677</c:v>
                </c:pt>
                <c:pt idx="11">
                  <c:v>1677</c:v>
                </c:pt>
                <c:pt idx="12">
                  <c:v>1709</c:v>
                </c:pt>
                <c:pt idx="13">
                  <c:v>1671</c:v>
                </c:pt>
                <c:pt idx="14">
                  <c:v>1732</c:v>
                </c:pt>
                <c:pt idx="15">
                  <c:v>1748</c:v>
                </c:pt>
                <c:pt idx="16">
                  <c:v>1771</c:v>
                </c:pt>
                <c:pt idx="17">
                  <c:v>1859</c:v>
                </c:pt>
                <c:pt idx="18">
                  <c:v>1979</c:v>
                </c:pt>
                <c:pt idx="19">
                  <c:v>2121</c:v>
                </c:pt>
                <c:pt idx="20">
                  <c:v>2255</c:v>
                </c:pt>
                <c:pt idx="21">
                  <c:v>2286</c:v>
                </c:pt>
                <c:pt idx="22">
                  <c:v>2340</c:v>
                </c:pt>
                <c:pt idx="23">
                  <c:v>2369</c:v>
                </c:pt>
                <c:pt idx="24">
                  <c:v>2330</c:v>
                </c:pt>
                <c:pt idx="25">
                  <c:v>2251</c:v>
                </c:pt>
                <c:pt idx="26">
                  <c:v>2105</c:v>
                </c:pt>
                <c:pt idx="27">
                  <c:v>1957</c:v>
                </c:pt>
                <c:pt idx="28">
                  <c:v>1792</c:v>
                </c:pt>
                <c:pt idx="29">
                  <c:v>1778</c:v>
                </c:pt>
                <c:pt idx="30">
                  <c:v>1759</c:v>
                </c:pt>
                <c:pt idx="31">
                  <c:v>1815</c:v>
                </c:pt>
                <c:pt idx="32">
                  <c:v>1794</c:v>
                </c:pt>
                <c:pt idx="33">
                  <c:v>1940</c:v>
                </c:pt>
                <c:pt idx="34">
                  <c:v>1990</c:v>
                </c:pt>
                <c:pt idx="35">
                  <c:v>2076</c:v>
                </c:pt>
                <c:pt idx="36">
                  <c:v>2084</c:v>
                </c:pt>
                <c:pt idx="37">
                  <c:v>2127</c:v>
                </c:pt>
                <c:pt idx="38">
                  <c:v>2159</c:v>
                </c:pt>
                <c:pt idx="39">
                  <c:v>2165</c:v>
                </c:pt>
                <c:pt idx="40">
                  <c:v>2175</c:v>
                </c:pt>
                <c:pt idx="41">
                  <c:v>2189</c:v>
                </c:pt>
                <c:pt idx="42">
                  <c:v>2221</c:v>
                </c:pt>
                <c:pt idx="43">
                  <c:v>2155</c:v>
                </c:pt>
                <c:pt idx="44">
                  <c:v>2117.9909679000002</c:v>
                </c:pt>
                <c:pt idx="45">
                  <c:v>2083.4538330999999</c:v>
                </c:pt>
                <c:pt idx="46">
                  <c:v>2103.5210655999999</c:v>
                </c:pt>
                <c:pt idx="47">
                  <c:v>2096.1848375</c:v>
                </c:pt>
                <c:pt idx="48">
                  <c:v>2104.8984362000001</c:v>
                </c:pt>
                <c:pt idx="49">
                  <c:v>1982.9549274000001</c:v>
                </c:pt>
                <c:pt idx="50">
                  <c:v>1945.0825537000001</c:v>
                </c:pt>
                <c:pt idx="51">
                  <c:v>1919.6281855</c:v>
                </c:pt>
                <c:pt idx="52">
                  <c:v>1980.4991141999999</c:v>
                </c:pt>
                <c:pt idx="53">
                  <c:v>1942.057033</c:v>
                </c:pt>
              </c:numCache>
            </c:numRef>
          </c:val>
          <c:smooth val="1"/>
          <c:extLst>
            <c:ext xmlns:c16="http://schemas.microsoft.com/office/drawing/2014/chart" uri="{C3380CC4-5D6E-409C-BE32-E72D297353CC}">
              <c16:uniqueId val="{00000020-76D5-4AEF-A889-2D6AE4003690}"/>
            </c:ext>
          </c:extLst>
        </c:ser>
        <c:dLbls>
          <c:showLegendKey val="0"/>
          <c:showVal val="0"/>
          <c:showCatName val="0"/>
          <c:showSerName val="0"/>
          <c:showPercent val="0"/>
          <c:showBubbleSize val="0"/>
        </c:dLbls>
        <c:marker val="1"/>
        <c:smooth val="0"/>
        <c:axId val="1120885807"/>
        <c:axId val="1120870447"/>
      </c:lineChart>
      <c:catAx>
        <c:axId val="1120885807"/>
        <c:scaling>
          <c:orientation val="minMax"/>
        </c:scaling>
        <c:delete val="0"/>
        <c:axPos val="b"/>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År</a:t>
                </a:r>
              </a:p>
            </c:rich>
          </c:tx>
          <c:overlay val="0"/>
        </c:title>
        <c:numFmt formatCode="General" sourceLinked="1"/>
        <c:majorTickMark val="out"/>
        <c:minorTickMark val="none"/>
        <c:tickLblPos val="nextTo"/>
        <c:txPr>
          <a:bodyPr rot="0" vert="horz"/>
          <a:lstStyle/>
          <a:p>
            <a:pPr>
              <a:defRPr sz="800" b="0" i="0">
                <a:solidFill>
                  <a:srgbClr val="000000"/>
                </a:solidFill>
                <a:latin typeface="Franklin Gothic Book"/>
                <a:ea typeface="Franklin Gothic Book"/>
                <a:cs typeface="Franklin Gothic Book"/>
              </a:defRPr>
            </a:pPr>
            <a:endParaRPr lang="sv-SE"/>
          </a:p>
        </c:txPr>
        <c:crossAx val="1120870447"/>
        <c:crossesAt val="-1000"/>
        <c:auto val="1"/>
        <c:lblAlgn val="ctr"/>
        <c:lblOffset val="100"/>
        <c:tickLblSkip val="10"/>
        <c:tickMarkSkip val="10"/>
        <c:noMultiLvlLbl val="0"/>
      </c:catAx>
      <c:valAx>
        <c:axId val="1120870447"/>
        <c:scaling>
          <c:orientation val="minMax"/>
        </c:scaling>
        <c:delete val="0"/>
        <c:axPos val="l"/>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Antal</a:t>
                </a:r>
              </a:p>
            </c:rich>
          </c:tx>
          <c:overlay val="0"/>
        </c:title>
        <c:numFmt formatCode="##\ ##0" sourceLinked="0"/>
        <c:majorTickMark val="out"/>
        <c:minorTickMark val="none"/>
        <c:tickLblPos val="nextTo"/>
        <c:txPr>
          <a:bodyPr/>
          <a:lstStyle/>
          <a:p>
            <a:pPr>
              <a:defRPr sz="800" b="0" i="0">
                <a:solidFill>
                  <a:srgbClr val="000000"/>
                </a:solidFill>
                <a:latin typeface="Franklin Gothic Book"/>
                <a:ea typeface="Franklin Gothic Book"/>
                <a:cs typeface="Franklin Gothic Book"/>
              </a:defRPr>
            </a:pPr>
            <a:endParaRPr lang="sv-SE"/>
          </a:p>
        </c:txPr>
        <c:crossAx val="1120885807"/>
        <c:crossesAt val="1"/>
        <c:crossBetween val="midCat"/>
      </c:valAx>
      <c:spPr>
        <a:solidFill>
          <a:srgbClr val="FFFFFF"/>
        </a:solidFill>
        <a:ln w="3175">
          <a:solidFill>
            <a:srgbClr val="000000"/>
          </a:solidFill>
          <a:prstDash val="solid"/>
        </a:ln>
      </c:spPr>
    </c:plotArea>
    <c:legend>
      <c:legendPos val="b"/>
      <c:overlay val="0"/>
      <c:spPr>
        <a:ln w="25400">
          <a:noFill/>
        </a:ln>
      </c:spPr>
      <c:txPr>
        <a:bodyPr/>
        <a:lstStyle/>
        <a:p>
          <a:pPr>
            <a:defRPr sz="800" b="0" i="0">
              <a:solidFill>
                <a:srgbClr val="000000"/>
              </a:solidFill>
              <a:latin typeface="Franklin Gothic Book"/>
              <a:ea typeface="Franklin Gothic Book"/>
              <a:cs typeface="Franklin Gothic Book"/>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noFill/>
    </a:ln>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13-15 år</c:v>
          </c:tx>
          <c:spPr>
            <a:ln w="12700">
              <a:solidFill>
                <a:srgbClr val="333333"/>
              </a:solidFill>
              <a:prstDash val="solid"/>
            </a:ln>
          </c:spPr>
          <c:marker>
            <c:symbol val="circle"/>
            <c:size val="6"/>
            <c:spPr>
              <a:solidFill>
                <a:srgbClr val="99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0-C6BF-4CF3-8845-80C4289EAFB2}"/>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1-C6BF-4CF3-8845-80C4289EAFB2}"/>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2-C6BF-4CF3-8845-80C4289EAFB2}"/>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03-C6BF-4CF3-8845-80C4289EAFB2}"/>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04-C6BF-4CF3-8845-80C4289EAFB2}"/>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05-C6BF-4CF3-8845-80C4289EAFB2}"/>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06-C6BF-4CF3-8845-80C4289EAFB2}"/>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07-C6BF-4CF3-8845-80C4289EAFB2}"/>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08-C6BF-4CF3-8845-80C4289EAFB2}"/>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09-C6BF-4CF3-8845-80C4289EAFB2}"/>
              </c:ext>
            </c:extLst>
          </c:dPt>
          <c:cat>
            <c:numRef>
              <c:f>'[1]Antal ungdomar'!$A$4:$A$57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'[1]Antal ungdomar'!$B$4:$B$57</c:f>
              <c:numCache>
                <c:formatCode>#,##0</c:formatCode>
                <c:ptCount val="54"/>
                <c:pt idx="0">
                  <c:v>2222</c:v>
                </c:pt>
                <c:pt idx="1">
                  <c:v>2143</c:v>
                </c:pt>
                <c:pt idx="2">
                  <c:v>2031</c:v>
                </c:pt>
                <c:pt idx="3">
                  <c:v>2028</c:v>
                </c:pt>
                <c:pt idx="4">
                  <c:v>1977</c:v>
                </c:pt>
                <c:pt idx="5">
                  <c:v>2037</c:v>
                </c:pt>
                <c:pt idx="6">
                  <c:v>1956</c:v>
                </c:pt>
                <c:pt idx="7">
                  <c:v>1971</c:v>
                </c:pt>
                <c:pt idx="8">
                  <c:v>1872</c:v>
                </c:pt>
                <c:pt idx="9">
                  <c:v>1839</c:v>
                </c:pt>
                <c:pt idx="10">
                  <c:v>1758</c:v>
                </c:pt>
                <c:pt idx="11">
                  <c:v>1714</c:v>
                </c:pt>
                <c:pt idx="12">
                  <c:v>1690</c:v>
                </c:pt>
                <c:pt idx="13">
                  <c:v>1709</c:v>
                </c:pt>
                <c:pt idx="14">
                  <c:v>1729</c:v>
                </c:pt>
                <c:pt idx="15">
                  <c:v>1758</c:v>
                </c:pt>
                <c:pt idx="16">
                  <c:v>1716</c:v>
                </c:pt>
                <c:pt idx="17">
                  <c:v>1722</c:v>
                </c:pt>
                <c:pt idx="18">
                  <c:v>1736</c:v>
                </c:pt>
                <c:pt idx="19">
                  <c:v>1793</c:v>
                </c:pt>
                <c:pt idx="20">
                  <c:v>1878</c:v>
                </c:pt>
                <c:pt idx="21">
                  <c:v>2002</c:v>
                </c:pt>
                <c:pt idx="22">
                  <c:v>2129</c:v>
                </c:pt>
                <c:pt idx="23">
                  <c:v>2276</c:v>
                </c:pt>
                <c:pt idx="24">
                  <c:v>2323</c:v>
                </c:pt>
                <c:pt idx="25">
                  <c:v>2333</c:v>
                </c:pt>
                <c:pt idx="26">
                  <c:v>2384</c:v>
                </c:pt>
                <c:pt idx="27">
                  <c:v>2383</c:v>
                </c:pt>
                <c:pt idx="28">
                  <c:v>2300</c:v>
                </c:pt>
                <c:pt idx="29">
                  <c:v>2151</c:v>
                </c:pt>
                <c:pt idx="30">
                  <c:v>2000</c:v>
                </c:pt>
                <c:pt idx="31">
                  <c:v>1844</c:v>
                </c:pt>
                <c:pt idx="32">
                  <c:v>1827</c:v>
                </c:pt>
                <c:pt idx="33">
                  <c:v>1857</c:v>
                </c:pt>
                <c:pt idx="34">
                  <c:v>1930</c:v>
                </c:pt>
                <c:pt idx="35">
                  <c:v>1942</c:v>
                </c:pt>
                <c:pt idx="36">
                  <c:v>2046</c:v>
                </c:pt>
                <c:pt idx="37">
                  <c:v>2083</c:v>
                </c:pt>
                <c:pt idx="38">
                  <c:v>2179</c:v>
                </c:pt>
                <c:pt idx="39">
                  <c:v>2160</c:v>
                </c:pt>
                <c:pt idx="40">
                  <c:v>2220</c:v>
                </c:pt>
                <c:pt idx="41">
                  <c:v>2196</c:v>
                </c:pt>
                <c:pt idx="42">
                  <c:v>2195</c:v>
                </c:pt>
                <c:pt idx="43">
                  <c:v>2180</c:v>
                </c:pt>
                <c:pt idx="44">
                  <c:v>2176.9630053000001</c:v>
                </c:pt>
                <c:pt idx="45">
                  <c:v>2177.4617868999999</c:v>
                </c:pt>
                <c:pt idx="46">
                  <c:v>2138.6587641000001</c:v>
                </c:pt>
                <c:pt idx="47">
                  <c:v>2123.6691520999998</c:v>
                </c:pt>
                <c:pt idx="48">
                  <c:v>2102.2743494000001</c:v>
                </c:pt>
                <c:pt idx="49">
                  <c:v>2128.8893115000001</c:v>
                </c:pt>
                <c:pt idx="50">
                  <c:v>2123.6939527</c:v>
                </c:pt>
                <c:pt idx="51">
                  <c:v>2130.3871697999998</c:v>
                </c:pt>
                <c:pt idx="52">
                  <c:v>2018.9927680000001</c:v>
                </c:pt>
                <c:pt idx="53">
                  <c:v>1984.3889935</c:v>
                </c:pt>
              </c:numCache>
            </c:numRef>
          </c:val>
          <c:smooth val="1"/>
          <c:extLst>
            <c:ext xmlns:c16="http://schemas.microsoft.com/office/drawing/2014/chart" uri="{C3380CC4-5D6E-409C-BE32-E72D297353CC}">
              <c16:uniqueId val="{0000000A-C6BF-4CF3-8845-80C4289EAFB2}"/>
            </c:ext>
          </c:extLst>
        </c:ser>
        <c:ser>
          <c:idx val="1"/>
          <c:order val="1"/>
          <c:tx>
            <c:v>16-18 år</c:v>
          </c:tx>
          <c:spPr>
            <a:ln w="12700">
              <a:solidFill>
                <a:srgbClr val="333333"/>
              </a:solidFill>
              <a:prstDash val="solid"/>
            </a:ln>
          </c:spPr>
          <c:marker>
            <c:symbol val="square"/>
            <c:size val="6"/>
            <c:spPr>
              <a:solidFill>
                <a:srgbClr val="FF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B-C6BF-4CF3-8845-80C4289EAFB2}"/>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C-C6BF-4CF3-8845-80C4289EAFB2}"/>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D-C6BF-4CF3-8845-80C4289EAFB2}"/>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0E-C6BF-4CF3-8845-80C4289EAFB2}"/>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0F-C6BF-4CF3-8845-80C4289EAFB2}"/>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10-C6BF-4CF3-8845-80C4289EAFB2}"/>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11-C6BF-4CF3-8845-80C4289EAFB2}"/>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12-C6BF-4CF3-8845-80C4289EAFB2}"/>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13-C6BF-4CF3-8845-80C4289EAFB2}"/>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14-C6BF-4CF3-8845-80C4289EAFB2}"/>
              </c:ext>
            </c:extLst>
          </c:dPt>
          <c:cat>
            <c:numRef>
              <c:f>'[1]Antal ungdomar'!$A$4:$A$57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'[1]Antal ungdomar'!$C$4:$C$57</c:f>
              <c:numCache>
                <c:formatCode>#,##0</c:formatCode>
                <c:ptCount val="54"/>
                <c:pt idx="0">
                  <c:v>2123</c:v>
                </c:pt>
                <c:pt idx="1">
                  <c:v>2224</c:v>
                </c:pt>
                <c:pt idx="2">
                  <c:v>2260</c:v>
                </c:pt>
                <c:pt idx="3">
                  <c:v>2237</c:v>
                </c:pt>
                <c:pt idx="4">
                  <c:v>2212</c:v>
                </c:pt>
                <c:pt idx="5">
                  <c:v>2075</c:v>
                </c:pt>
                <c:pt idx="6">
                  <c:v>2061</c:v>
                </c:pt>
                <c:pt idx="7">
                  <c:v>2044</c:v>
                </c:pt>
                <c:pt idx="8">
                  <c:v>2112</c:v>
                </c:pt>
                <c:pt idx="9">
                  <c:v>2005</c:v>
                </c:pt>
                <c:pt idx="10">
                  <c:v>2035</c:v>
                </c:pt>
                <c:pt idx="11">
                  <c:v>1937</c:v>
                </c:pt>
                <c:pt idx="12">
                  <c:v>1924</c:v>
                </c:pt>
                <c:pt idx="13">
                  <c:v>1801</c:v>
                </c:pt>
                <c:pt idx="14">
                  <c:v>1773</c:v>
                </c:pt>
                <c:pt idx="15">
                  <c:v>1748</c:v>
                </c:pt>
                <c:pt idx="16">
                  <c:v>1743</c:v>
                </c:pt>
                <c:pt idx="17">
                  <c:v>1741</c:v>
                </c:pt>
                <c:pt idx="18">
                  <c:v>1794</c:v>
                </c:pt>
                <c:pt idx="19">
                  <c:v>1754</c:v>
                </c:pt>
                <c:pt idx="20">
                  <c:v>1748</c:v>
                </c:pt>
                <c:pt idx="21">
                  <c:v>1753</c:v>
                </c:pt>
                <c:pt idx="22">
                  <c:v>1818</c:v>
                </c:pt>
                <c:pt idx="23">
                  <c:v>1910</c:v>
                </c:pt>
                <c:pt idx="24">
                  <c:v>2041</c:v>
                </c:pt>
                <c:pt idx="25">
                  <c:v>2180</c:v>
                </c:pt>
                <c:pt idx="26">
                  <c:v>2323</c:v>
                </c:pt>
                <c:pt idx="27">
                  <c:v>2384</c:v>
                </c:pt>
                <c:pt idx="28">
                  <c:v>2409</c:v>
                </c:pt>
                <c:pt idx="29">
                  <c:v>2443</c:v>
                </c:pt>
                <c:pt idx="30">
                  <c:v>2458</c:v>
                </c:pt>
                <c:pt idx="31">
                  <c:v>2398</c:v>
                </c:pt>
                <c:pt idx="32">
                  <c:v>2249</c:v>
                </c:pt>
                <c:pt idx="33">
                  <c:v>2114</c:v>
                </c:pt>
                <c:pt idx="34">
                  <c:v>1995</c:v>
                </c:pt>
                <c:pt idx="35">
                  <c:v>1986</c:v>
                </c:pt>
                <c:pt idx="36">
                  <c:v>1997</c:v>
                </c:pt>
                <c:pt idx="37">
                  <c:v>2035</c:v>
                </c:pt>
                <c:pt idx="38">
                  <c:v>2043</c:v>
                </c:pt>
                <c:pt idx="39">
                  <c:v>2129</c:v>
                </c:pt>
                <c:pt idx="40">
                  <c:v>2141</c:v>
                </c:pt>
                <c:pt idx="41">
                  <c:v>2207</c:v>
                </c:pt>
                <c:pt idx="42">
                  <c:v>2189</c:v>
                </c:pt>
                <c:pt idx="43">
                  <c:v>2225</c:v>
                </c:pt>
                <c:pt idx="44">
                  <c:v>2179.3078740999999</c:v>
                </c:pt>
                <c:pt idx="45">
                  <c:v>2180.3062989999999</c:v>
                </c:pt>
                <c:pt idx="46">
                  <c:v>2189.6535779000001</c:v>
                </c:pt>
                <c:pt idx="47">
                  <c:v>2198.7271863000001</c:v>
                </c:pt>
                <c:pt idx="48">
                  <c:v>2207.1095116000001</c:v>
                </c:pt>
                <c:pt idx="49">
                  <c:v>2180.2674344000002</c:v>
                </c:pt>
                <c:pt idx="50">
                  <c:v>2167.5608610999998</c:v>
                </c:pt>
                <c:pt idx="51">
                  <c:v>2144.5876540999998</c:v>
                </c:pt>
                <c:pt idx="52">
                  <c:v>2170.3006114999998</c:v>
                </c:pt>
                <c:pt idx="53">
                  <c:v>2167.4900560999999</c:v>
                </c:pt>
              </c:numCache>
            </c:numRef>
          </c:val>
          <c:smooth val="1"/>
          <c:extLst>
            <c:ext xmlns:c16="http://schemas.microsoft.com/office/drawing/2014/chart" uri="{C3380CC4-5D6E-409C-BE32-E72D297353CC}">
              <c16:uniqueId val="{00000015-C6BF-4CF3-8845-80C4289EAFB2}"/>
            </c:ext>
          </c:extLst>
        </c:ser>
        <c:dLbls>
          <c:showLegendKey val="0"/>
          <c:showVal val="0"/>
          <c:showCatName val="0"/>
          <c:showSerName val="0"/>
          <c:showPercent val="0"/>
          <c:showBubbleSize val="0"/>
        </c:dLbls>
        <c:marker val="1"/>
        <c:smooth val="0"/>
        <c:axId val="836323503"/>
        <c:axId val="836327343"/>
      </c:lineChart>
      <c:catAx>
        <c:axId val="836323503"/>
        <c:scaling>
          <c:orientation val="minMax"/>
        </c:scaling>
        <c:delete val="0"/>
        <c:axPos val="b"/>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År</a:t>
                </a:r>
              </a:p>
            </c:rich>
          </c:tx>
          <c:overlay val="0"/>
        </c:title>
        <c:numFmt formatCode="General" sourceLinked="1"/>
        <c:majorTickMark val="out"/>
        <c:minorTickMark val="none"/>
        <c:tickLblPos val="nextTo"/>
        <c:txPr>
          <a:bodyPr rot="0" vert="horz"/>
          <a:lstStyle/>
          <a:p>
            <a:pPr>
              <a:defRPr sz="800" b="0" i="0">
                <a:solidFill>
                  <a:srgbClr val="000000"/>
                </a:solidFill>
                <a:latin typeface="Franklin Gothic Book"/>
                <a:ea typeface="Franklin Gothic Book"/>
                <a:cs typeface="Franklin Gothic Book"/>
              </a:defRPr>
            </a:pPr>
            <a:endParaRPr lang="sv-SE"/>
          </a:p>
        </c:txPr>
        <c:crossAx val="836327343"/>
        <c:crossesAt val="-1000"/>
        <c:auto val="1"/>
        <c:lblAlgn val="ctr"/>
        <c:lblOffset val="100"/>
        <c:tickLblSkip val="10"/>
        <c:tickMarkSkip val="10"/>
        <c:noMultiLvlLbl val="0"/>
      </c:catAx>
      <c:valAx>
        <c:axId val="836327343"/>
        <c:scaling>
          <c:orientation val="minMax"/>
        </c:scaling>
        <c:delete val="0"/>
        <c:axPos val="l"/>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Antal</a:t>
                </a:r>
              </a:p>
            </c:rich>
          </c:tx>
          <c:overlay val="0"/>
        </c:title>
        <c:numFmt formatCode="##\ ##0" sourceLinked="0"/>
        <c:majorTickMark val="out"/>
        <c:minorTickMark val="none"/>
        <c:tickLblPos val="nextTo"/>
        <c:txPr>
          <a:bodyPr/>
          <a:lstStyle/>
          <a:p>
            <a:pPr>
              <a:defRPr sz="800" b="0" i="0">
                <a:solidFill>
                  <a:srgbClr val="000000"/>
                </a:solidFill>
                <a:latin typeface="Franklin Gothic Book"/>
                <a:ea typeface="Franklin Gothic Book"/>
                <a:cs typeface="Franklin Gothic Book"/>
              </a:defRPr>
            </a:pPr>
            <a:endParaRPr lang="sv-SE"/>
          </a:p>
        </c:txPr>
        <c:crossAx val="836323503"/>
        <c:crossesAt val="1"/>
        <c:crossBetween val="midCat"/>
      </c:valAx>
      <c:spPr>
        <a:solidFill>
          <a:srgbClr val="FFFFFF"/>
        </a:solidFill>
        <a:ln w="3175">
          <a:solidFill>
            <a:srgbClr val="000000"/>
          </a:solidFill>
          <a:prstDash val="solid"/>
        </a:ln>
      </c:spPr>
    </c:plotArea>
    <c:legend>
      <c:legendPos val="b"/>
      <c:overlay val="0"/>
      <c:spPr>
        <a:ln w="25400">
          <a:noFill/>
        </a:ln>
      </c:spPr>
      <c:txPr>
        <a:bodyPr/>
        <a:lstStyle/>
        <a:p>
          <a:pPr>
            <a:defRPr sz="800" b="0" i="0">
              <a:solidFill>
                <a:srgbClr val="000000"/>
              </a:solidFill>
              <a:latin typeface="Franklin Gothic Book"/>
              <a:ea typeface="Franklin Gothic Book"/>
              <a:cs typeface="Franklin Gothic Book"/>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noFill/>
    </a:ln>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19-24 år</c:v>
          </c:tx>
          <c:spPr>
            <a:ln w="12700">
              <a:solidFill>
                <a:srgbClr val="333333"/>
              </a:solidFill>
              <a:prstDash val="solid"/>
            </a:ln>
          </c:spPr>
          <c:marker>
            <c:symbol val="circle"/>
            <c:size val="6"/>
            <c:spPr>
              <a:solidFill>
                <a:srgbClr val="99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0-0553-4242-8720-DD35108245D3}"/>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1-0553-4242-8720-DD35108245D3}"/>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2-0553-4242-8720-DD35108245D3}"/>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03-0553-4242-8720-DD35108245D3}"/>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04-0553-4242-8720-DD35108245D3}"/>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05-0553-4242-8720-DD35108245D3}"/>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06-0553-4242-8720-DD35108245D3}"/>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07-0553-4242-8720-DD35108245D3}"/>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08-0553-4242-8720-DD35108245D3}"/>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09-0553-4242-8720-DD35108245D3}"/>
              </c:ext>
            </c:extLst>
          </c:dPt>
          <c:cat>
            <c:numRef>
              <c:f>'[1]Antal vuxna'!$A$4:$A$57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'[1]Antal vuxna'!$B$4:$B$57</c:f>
              <c:numCache>
                <c:formatCode>#,##0</c:formatCode>
                <c:ptCount val="54"/>
                <c:pt idx="0">
                  <c:v>4426</c:v>
                </c:pt>
                <c:pt idx="1">
                  <c:v>4306</c:v>
                </c:pt>
                <c:pt idx="2">
                  <c:v>4323</c:v>
                </c:pt>
                <c:pt idx="3">
                  <c:v>4338</c:v>
                </c:pt>
                <c:pt idx="4">
                  <c:v>4650</c:v>
                </c:pt>
                <c:pt idx="5">
                  <c:v>4924</c:v>
                </c:pt>
                <c:pt idx="6">
                  <c:v>5051</c:v>
                </c:pt>
                <c:pt idx="7">
                  <c:v>5040</c:v>
                </c:pt>
                <c:pt idx="8">
                  <c:v>5033</c:v>
                </c:pt>
                <c:pt idx="9">
                  <c:v>4974</c:v>
                </c:pt>
                <c:pt idx="10">
                  <c:v>4794</c:v>
                </c:pt>
                <c:pt idx="11">
                  <c:v>4605</c:v>
                </c:pt>
                <c:pt idx="12">
                  <c:v>4426</c:v>
                </c:pt>
                <c:pt idx="13">
                  <c:v>4289</c:v>
                </c:pt>
                <c:pt idx="14">
                  <c:v>4077</c:v>
                </c:pt>
                <c:pt idx="15">
                  <c:v>3888</c:v>
                </c:pt>
                <c:pt idx="16">
                  <c:v>3802</c:v>
                </c:pt>
                <c:pt idx="17">
                  <c:v>3747</c:v>
                </c:pt>
                <c:pt idx="18">
                  <c:v>3878</c:v>
                </c:pt>
                <c:pt idx="19">
                  <c:v>3865</c:v>
                </c:pt>
                <c:pt idx="20">
                  <c:v>3807</c:v>
                </c:pt>
                <c:pt idx="21">
                  <c:v>3749</c:v>
                </c:pt>
                <c:pt idx="22">
                  <c:v>3735</c:v>
                </c:pt>
                <c:pt idx="23">
                  <c:v>3653</c:v>
                </c:pt>
                <c:pt idx="24">
                  <c:v>3645</c:v>
                </c:pt>
                <c:pt idx="25">
                  <c:v>3634</c:v>
                </c:pt>
                <c:pt idx="26">
                  <c:v>3785</c:v>
                </c:pt>
                <c:pt idx="27">
                  <c:v>4047</c:v>
                </c:pt>
                <c:pt idx="28">
                  <c:v>4352</c:v>
                </c:pt>
                <c:pt idx="29">
                  <c:v>4648</c:v>
                </c:pt>
                <c:pt idx="30">
                  <c:v>4940</c:v>
                </c:pt>
                <c:pt idx="31">
                  <c:v>5092</c:v>
                </c:pt>
                <c:pt idx="32">
                  <c:v>5239</c:v>
                </c:pt>
                <c:pt idx="33">
                  <c:v>5342</c:v>
                </c:pt>
                <c:pt idx="34">
                  <c:v>5239</c:v>
                </c:pt>
                <c:pt idx="35">
                  <c:v>5083</c:v>
                </c:pt>
                <c:pt idx="36">
                  <c:v>4929</c:v>
                </c:pt>
                <c:pt idx="37">
                  <c:v>4801</c:v>
                </c:pt>
                <c:pt idx="38">
                  <c:v>4637</c:v>
                </c:pt>
                <c:pt idx="39">
                  <c:v>4461</c:v>
                </c:pt>
                <c:pt idx="40">
                  <c:v>4440</c:v>
                </c:pt>
                <c:pt idx="41">
                  <c:v>4394</c:v>
                </c:pt>
                <c:pt idx="42">
                  <c:v>4382</c:v>
                </c:pt>
                <c:pt idx="43">
                  <c:v>4379</c:v>
                </c:pt>
                <c:pt idx="44">
                  <c:v>4354.8899990999998</c:v>
                </c:pt>
                <c:pt idx="45">
                  <c:v>4390.2660684000002</c:v>
                </c:pt>
                <c:pt idx="46" formatCode="0">
                  <c:v>4442.3171374000003</c:v>
                </c:pt>
                <c:pt idx="47" formatCode="0">
                  <c:v>4547.3543954999996</c:v>
                </c:pt>
                <c:pt idx="48">
                  <c:v>4602.9572952999997</c:v>
                </c:pt>
                <c:pt idx="49">
                  <c:v>4683.1028438000003</c:v>
                </c:pt>
                <c:pt idx="50">
                  <c:v>4708.1319596000003</c:v>
                </c:pt>
                <c:pt idx="51">
                  <c:v>4695.9683560000003</c:v>
                </c:pt>
                <c:pt idx="52">
                  <c:v>4698.1607107</c:v>
                </c:pt>
                <c:pt idx="53">
                  <c:v>4705.8765598999998</c:v>
                </c:pt>
              </c:numCache>
            </c:numRef>
          </c:val>
          <c:smooth val="1"/>
          <c:extLst>
            <c:ext xmlns:c16="http://schemas.microsoft.com/office/drawing/2014/chart" uri="{C3380CC4-5D6E-409C-BE32-E72D297353CC}">
              <c16:uniqueId val="{0000000A-0553-4242-8720-DD35108245D3}"/>
            </c:ext>
          </c:extLst>
        </c:ser>
        <c:ser>
          <c:idx val="1"/>
          <c:order val="1"/>
          <c:tx>
            <c:v>25-44 år</c:v>
          </c:tx>
          <c:spPr>
            <a:ln w="12700">
              <a:solidFill>
                <a:srgbClr val="333333"/>
              </a:solidFill>
              <a:prstDash val="solid"/>
            </a:ln>
          </c:spPr>
          <c:marker>
            <c:symbol val="square"/>
            <c:size val="6"/>
            <c:spPr>
              <a:solidFill>
                <a:srgbClr val="FF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B-0553-4242-8720-DD35108245D3}"/>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C-0553-4242-8720-DD35108245D3}"/>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D-0553-4242-8720-DD35108245D3}"/>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0E-0553-4242-8720-DD35108245D3}"/>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0F-0553-4242-8720-DD35108245D3}"/>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10-0553-4242-8720-DD35108245D3}"/>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11-0553-4242-8720-DD35108245D3}"/>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12-0553-4242-8720-DD35108245D3}"/>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13-0553-4242-8720-DD35108245D3}"/>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14-0553-4242-8720-DD35108245D3}"/>
              </c:ext>
            </c:extLst>
          </c:dPt>
          <c:cat>
            <c:numRef>
              <c:f>'[1]Antal vuxna'!$A$4:$A$57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'[1]Antal vuxna'!$C$4:$C$57</c:f>
              <c:numCache>
                <c:formatCode>#,##0</c:formatCode>
                <c:ptCount val="54"/>
                <c:pt idx="0">
                  <c:v>14036</c:v>
                </c:pt>
                <c:pt idx="1">
                  <c:v>13912</c:v>
                </c:pt>
                <c:pt idx="2">
                  <c:v>13887</c:v>
                </c:pt>
                <c:pt idx="3">
                  <c:v>13823</c:v>
                </c:pt>
                <c:pt idx="4">
                  <c:v>13915</c:v>
                </c:pt>
                <c:pt idx="5">
                  <c:v>13968</c:v>
                </c:pt>
                <c:pt idx="6">
                  <c:v>14131</c:v>
                </c:pt>
                <c:pt idx="7">
                  <c:v>14270</c:v>
                </c:pt>
                <c:pt idx="8">
                  <c:v>14438</c:v>
                </c:pt>
                <c:pt idx="9">
                  <c:v>14505</c:v>
                </c:pt>
                <c:pt idx="10">
                  <c:v>14577</c:v>
                </c:pt>
                <c:pt idx="11">
                  <c:v>14641</c:v>
                </c:pt>
                <c:pt idx="12">
                  <c:v>14697</c:v>
                </c:pt>
                <c:pt idx="13">
                  <c:v>14632</c:v>
                </c:pt>
                <c:pt idx="14">
                  <c:v>14797</c:v>
                </c:pt>
                <c:pt idx="15">
                  <c:v>14922</c:v>
                </c:pt>
                <c:pt idx="16">
                  <c:v>14777</c:v>
                </c:pt>
                <c:pt idx="17">
                  <c:v>14827</c:v>
                </c:pt>
                <c:pt idx="18">
                  <c:v>14848</c:v>
                </c:pt>
                <c:pt idx="19">
                  <c:v>14871</c:v>
                </c:pt>
                <c:pt idx="20">
                  <c:v>14834</c:v>
                </c:pt>
                <c:pt idx="21">
                  <c:v>14818</c:v>
                </c:pt>
                <c:pt idx="22">
                  <c:v>14843</c:v>
                </c:pt>
                <c:pt idx="23">
                  <c:v>14740</c:v>
                </c:pt>
                <c:pt idx="24">
                  <c:v>14761</c:v>
                </c:pt>
                <c:pt idx="25">
                  <c:v>14648</c:v>
                </c:pt>
                <c:pt idx="26">
                  <c:v>14694</c:v>
                </c:pt>
                <c:pt idx="27">
                  <c:v>14609</c:v>
                </c:pt>
                <c:pt idx="28">
                  <c:v>14421</c:v>
                </c:pt>
                <c:pt idx="29">
                  <c:v>14309</c:v>
                </c:pt>
                <c:pt idx="30">
                  <c:v>14108</c:v>
                </c:pt>
                <c:pt idx="31">
                  <c:v>13924</c:v>
                </c:pt>
                <c:pt idx="32">
                  <c:v>13812</c:v>
                </c:pt>
                <c:pt idx="33">
                  <c:v>13984</c:v>
                </c:pt>
                <c:pt idx="34">
                  <c:v>14112</c:v>
                </c:pt>
                <c:pt idx="35">
                  <c:v>14229</c:v>
                </c:pt>
                <c:pt idx="36">
                  <c:v>14574</c:v>
                </c:pt>
                <c:pt idx="37">
                  <c:v>14792</c:v>
                </c:pt>
                <c:pt idx="38">
                  <c:v>15134</c:v>
                </c:pt>
                <c:pt idx="39">
                  <c:v>15415</c:v>
                </c:pt>
                <c:pt idx="40">
                  <c:v>15558</c:v>
                </c:pt>
                <c:pt idx="41">
                  <c:v>15484</c:v>
                </c:pt>
                <c:pt idx="42">
                  <c:v>15639</c:v>
                </c:pt>
                <c:pt idx="43">
                  <c:v>15579</c:v>
                </c:pt>
                <c:pt idx="44">
                  <c:v>15510.3495205</c:v>
                </c:pt>
                <c:pt idx="45">
                  <c:v>15463.022014</c:v>
                </c:pt>
                <c:pt idx="46" formatCode="0">
                  <c:v>15547.4044976</c:v>
                </c:pt>
                <c:pt idx="47" formatCode="0">
                  <c:v>15771.8792079</c:v>
                </c:pt>
                <c:pt idx="48">
                  <c:v>16068.6208281</c:v>
                </c:pt>
                <c:pt idx="49">
                  <c:v>16329.9076458</c:v>
                </c:pt>
                <c:pt idx="50">
                  <c:v>16572.0947829</c:v>
                </c:pt>
                <c:pt idx="51">
                  <c:v>16679.9349391</c:v>
                </c:pt>
                <c:pt idx="52">
                  <c:v>16840.817310099999</c:v>
                </c:pt>
                <c:pt idx="53">
                  <c:v>16953.569166000001</c:v>
                </c:pt>
              </c:numCache>
            </c:numRef>
          </c:val>
          <c:smooth val="1"/>
          <c:extLst>
            <c:ext xmlns:c16="http://schemas.microsoft.com/office/drawing/2014/chart" uri="{C3380CC4-5D6E-409C-BE32-E72D297353CC}">
              <c16:uniqueId val="{00000015-0553-4242-8720-DD35108245D3}"/>
            </c:ext>
          </c:extLst>
        </c:ser>
        <c:ser>
          <c:idx val="2"/>
          <c:order val="2"/>
          <c:tx>
            <c:v>45-64 år</c:v>
          </c:tx>
          <c:spPr>
            <a:ln w="12700">
              <a:solidFill>
                <a:srgbClr val="333333"/>
              </a:solidFill>
              <a:prstDash val="solid"/>
            </a:ln>
          </c:spPr>
          <c:marker>
            <c:symbol val="triangle"/>
            <c:size val="6"/>
            <c:spPr>
              <a:solidFill>
                <a:srgbClr val="D2B69E"/>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16-0553-4242-8720-DD35108245D3}"/>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17-0553-4242-8720-DD35108245D3}"/>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18-0553-4242-8720-DD35108245D3}"/>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19-0553-4242-8720-DD35108245D3}"/>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1A-0553-4242-8720-DD35108245D3}"/>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1B-0553-4242-8720-DD35108245D3}"/>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1C-0553-4242-8720-DD35108245D3}"/>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1D-0553-4242-8720-DD35108245D3}"/>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1E-0553-4242-8720-DD35108245D3}"/>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1F-0553-4242-8720-DD35108245D3}"/>
              </c:ext>
            </c:extLst>
          </c:dPt>
          <c:cat>
            <c:numRef>
              <c:f>'[1]Antal vuxna'!$A$4:$A$57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'[1]Antal vuxna'!$D$4:$D$57</c:f>
              <c:numCache>
                <c:formatCode>#,##0</c:formatCode>
                <c:ptCount val="54"/>
                <c:pt idx="0">
                  <c:v>11511</c:v>
                </c:pt>
                <c:pt idx="1">
                  <c:v>11398</c:v>
                </c:pt>
                <c:pt idx="2">
                  <c:v>11246</c:v>
                </c:pt>
                <c:pt idx="3">
                  <c:v>11134</c:v>
                </c:pt>
                <c:pt idx="4">
                  <c:v>11077</c:v>
                </c:pt>
                <c:pt idx="5">
                  <c:v>10962</c:v>
                </c:pt>
                <c:pt idx="6">
                  <c:v>10841</c:v>
                </c:pt>
                <c:pt idx="7">
                  <c:v>10910</c:v>
                </c:pt>
                <c:pt idx="8">
                  <c:v>10835</c:v>
                </c:pt>
                <c:pt idx="9">
                  <c:v>10978</c:v>
                </c:pt>
                <c:pt idx="10">
                  <c:v>11131</c:v>
                </c:pt>
                <c:pt idx="11">
                  <c:v>11248</c:v>
                </c:pt>
                <c:pt idx="12">
                  <c:v>11451</c:v>
                </c:pt>
                <c:pt idx="13">
                  <c:v>11633</c:v>
                </c:pt>
                <c:pt idx="14">
                  <c:v>11834</c:v>
                </c:pt>
                <c:pt idx="15">
                  <c:v>11986</c:v>
                </c:pt>
                <c:pt idx="16">
                  <c:v>12132</c:v>
                </c:pt>
                <c:pt idx="17">
                  <c:v>12286</c:v>
                </c:pt>
                <c:pt idx="18">
                  <c:v>12448</c:v>
                </c:pt>
                <c:pt idx="19">
                  <c:v>12570</c:v>
                </c:pt>
                <c:pt idx="20">
                  <c:v>12735</c:v>
                </c:pt>
                <c:pt idx="21">
                  <c:v>12793</c:v>
                </c:pt>
                <c:pt idx="22">
                  <c:v>12893</c:v>
                </c:pt>
                <c:pt idx="23">
                  <c:v>13038</c:v>
                </c:pt>
                <c:pt idx="24">
                  <c:v>13183</c:v>
                </c:pt>
                <c:pt idx="25">
                  <c:v>13302</c:v>
                </c:pt>
                <c:pt idx="26">
                  <c:v>13485</c:v>
                </c:pt>
                <c:pt idx="27">
                  <c:v>13562</c:v>
                </c:pt>
                <c:pt idx="28">
                  <c:v>13631</c:v>
                </c:pt>
                <c:pt idx="29">
                  <c:v>13725</c:v>
                </c:pt>
                <c:pt idx="30">
                  <c:v>13832</c:v>
                </c:pt>
                <c:pt idx="31">
                  <c:v>13953</c:v>
                </c:pt>
                <c:pt idx="32">
                  <c:v>14091</c:v>
                </c:pt>
                <c:pt idx="33">
                  <c:v>14132</c:v>
                </c:pt>
                <c:pt idx="34">
                  <c:v>14216</c:v>
                </c:pt>
                <c:pt idx="35">
                  <c:v>14193</c:v>
                </c:pt>
                <c:pt idx="36">
                  <c:v>14234</c:v>
                </c:pt>
                <c:pt idx="37">
                  <c:v>14307</c:v>
                </c:pt>
                <c:pt idx="38">
                  <c:v>14287</c:v>
                </c:pt>
                <c:pt idx="39">
                  <c:v>14322</c:v>
                </c:pt>
                <c:pt idx="40">
                  <c:v>14352</c:v>
                </c:pt>
                <c:pt idx="41">
                  <c:v>14355</c:v>
                </c:pt>
                <c:pt idx="42">
                  <c:v>14357</c:v>
                </c:pt>
                <c:pt idx="43">
                  <c:v>14366</c:v>
                </c:pt>
                <c:pt idx="44">
                  <c:v>14327.5192828</c:v>
                </c:pt>
                <c:pt idx="45">
                  <c:v>14336.6295961</c:v>
                </c:pt>
                <c:pt idx="46" formatCode="0">
                  <c:v>14280.615314999999</c:v>
                </c:pt>
                <c:pt idx="47" formatCode="0">
                  <c:v>14261.021038499999</c:v>
                </c:pt>
                <c:pt idx="48">
                  <c:v>14182.3143953</c:v>
                </c:pt>
                <c:pt idx="49">
                  <c:v>14123.115659999999</c:v>
                </c:pt>
                <c:pt idx="50">
                  <c:v>14061.636273300001</c:v>
                </c:pt>
                <c:pt idx="51">
                  <c:v>14036.4424368</c:v>
                </c:pt>
                <c:pt idx="52">
                  <c:v>14050.1847475</c:v>
                </c:pt>
                <c:pt idx="53">
                  <c:v>14208.7297831</c:v>
                </c:pt>
              </c:numCache>
            </c:numRef>
          </c:val>
          <c:smooth val="1"/>
          <c:extLst>
            <c:ext xmlns:c16="http://schemas.microsoft.com/office/drawing/2014/chart" uri="{C3380CC4-5D6E-409C-BE32-E72D297353CC}">
              <c16:uniqueId val="{00000020-0553-4242-8720-DD35108245D3}"/>
            </c:ext>
          </c:extLst>
        </c:ser>
        <c:dLbls>
          <c:showLegendKey val="0"/>
          <c:showVal val="0"/>
          <c:showCatName val="0"/>
          <c:showSerName val="0"/>
          <c:showPercent val="0"/>
          <c:showBubbleSize val="0"/>
        </c:dLbls>
        <c:marker val="1"/>
        <c:smooth val="0"/>
        <c:axId val="836325423"/>
        <c:axId val="849062751"/>
      </c:lineChart>
      <c:catAx>
        <c:axId val="836325423"/>
        <c:scaling>
          <c:orientation val="minMax"/>
        </c:scaling>
        <c:delete val="0"/>
        <c:axPos val="b"/>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År</a:t>
                </a:r>
              </a:p>
            </c:rich>
          </c:tx>
          <c:overlay val="0"/>
        </c:title>
        <c:numFmt formatCode="General" sourceLinked="1"/>
        <c:majorTickMark val="out"/>
        <c:minorTickMark val="none"/>
        <c:tickLblPos val="nextTo"/>
        <c:txPr>
          <a:bodyPr rot="0" vert="horz"/>
          <a:lstStyle/>
          <a:p>
            <a:pPr>
              <a:defRPr sz="800" b="0" i="0">
                <a:solidFill>
                  <a:srgbClr val="000000"/>
                </a:solidFill>
                <a:latin typeface="Franklin Gothic Book"/>
                <a:ea typeface="Franklin Gothic Book"/>
                <a:cs typeface="Franklin Gothic Book"/>
              </a:defRPr>
            </a:pPr>
            <a:endParaRPr lang="sv-SE"/>
          </a:p>
        </c:txPr>
        <c:crossAx val="849062751"/>
        <c:crossesAt val="-1000"/>
        <c:auto val="1"/>
        <c:lblAlgn val="ctr"/>
        <c:lblOffset val="100"/>
        <c:tickLblSkip val="10"/>
        <c:tickMarkSkip val="10"/>
        <c:noMultiLvlLbl val="0"/>
      </c:catAx>
      <c:valAx>
        <c:axId val="849062751"/>
        <c:scaling>
          <c:orientation val="minMax"/>
        </c:scaling>
        <c:delete val="0"/>
        <c:axPos val="l"/>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Antal</a:t>
                </a:r>
              </a:p>
            </c:rich>
          </c:tx>
          <c:overlay val="0"/>
        </c:title>
        <c:numFmt formatCode="##\ ##0" sourceLinked="0"/>
        <c:majorTickMark val="out"/>
        <c:minorTickMark val="none"/>
        <c:tickLblPos val="nextTo"/>
        <c:txPr>
          <a:bodyPr/>
          <a:lstStyle/>
          <a:p>
            <a:pPr>
              <a:defRPr sz="800" b="0" i="0">
                <a:solidFill>
                  <a:srgbClr val="000000"/>
                </a:solidFill>
                <a:latin typeface="Franklin Gothic Book"/>
                <a:ea typeface="Franklin Gothic Book"/>
                <a:cs typeface="Franklin Gothic Book"/>
              </a:defRPr>
            </a:pPr>
            <a:endParaRPr lang="sv-SE"/>
          </a:p>
        </c:txPr>
        <c:crossAx val="836325423"/>
        <c:crossesAt val="1"/>
        <c:crossBetween val="midCat"/>
      </c:valAx>
      <c:spPr>
        <a:solidFill>
          <a:srgbClr val="FFFFFF"/>
        </a:solidFill>
        <a:ln w="3175">
          <a:solidFill>
            <a:srgbClr val="000000"/>
          </a:solidFill>
          <a:prstDash val="solid"/>
        </a:ln>
      </c:spPr>
    </c:plotArea>
    <c:legend>
      <c:legendPos val="b"/>
      <c:overlay val="0"/>
      <c:spPr>
        <a:ln w="25400">
          <a:noFill/>
        </a:ln>
      </c:spPr>
      <c:txPr>
        <a:bodyPr/>
        <a:lstStyle/>
        <a:p>
          <a:pPr>
            <a:defRPr sz="800" b="0" i="0">
              <a:solidFill>
                <a:srgbClr val="000000"/>
              </a:solidFill>
              <a:latin typeface="Franklin Gothic Book"/>
              <a:ea typeface="Franklin Gothic Book"/>
              <a:cs typeface="Franklin Gothic Book"/>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noFill/>
    </a:ln>
  </c:sp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65-79 år</c:v>
          </c:tx>
          <c:spPr>
            <a:ln w="12700">
              <a:solidFill>
                <a:srgbClr val="333333"/>
              </a:solidFill>
              <a:prstDash val="solid"/>
            </a:ln>
          </c:spPr>
          <c:marker>
            <c:symbol val="circle"/>
            <c:size val="6"/>
            <c:spPr>
              <a:solidFill>
                <a:srgbClr val="99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0-D12B-4281-B358-CF034E87B21D}"/>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1-D12B-4281-B358-CF034E87B21D}"/>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2-D12B-4281-B358-CF034E87B21D}"/>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03-D12B-4281-B358-CF034E87B21D}"/>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04-D12B-4281-B358-CF034E87B21D}"/>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05-D12B-4281-B358-CF034E87B21D}"/>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06-D12B-4281-B358-CF034E87B21D}"/>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07-D12B-4281-B358-CF034E87B21D}"/>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08-D12B-4281-B358-CF034E87B21D}"/>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09-D12B-4281-B358-CF034E87B21D}"/>
              </c:ext>
            </c:extLst>
          </c:dPt>
          <c:cat>
            <c:numRef>
              <c:f>'[1]Antal äldre'!$A$4:$A$57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'[1]Antal äldre'!$B$4:$B$57</c:f>
              <c:numCache>
                <c:formatCode>#,##0</c:formatCode>
                <c:ptCount val="54"/>
                <c:pt idx="0">
                  <c:v>5747</c:v>
                </c:pt>
                <c:pt idx="1">
                  <c:v>5873</c:v>
                </c:pt>
                <c:pt idx="2">
                  <c:v>5983</c:v>
                </c:pt>
                <c:pt idx="3">
                  <c:v>6130</c:v>
                </c:pt>
                <c:pt idx="4">
                  <c:v>6223</c:v>
                </c:pt>
                <c:pt idx="5">
                  <c:v>6411</c:v>
                </c:pt>
                <c:pt idx="6">
                  <c:v>6618</c:v>
                </c:pt>
                <c:pt idx="7">
                  <c:v>6696</c:v>
                </c:pt>
                <c:pt idx="8">
                  <c:v>6846</c:v>
                </c:pt>
                <c:pt idx="9">
                  <c:v>6873</c:v>
                </c:pt>
                <c:pt idx="10">
                  <c:v>6937</c:v>
                </c:pt>
                <c:pt idx="11">
                  <c:v>6981</c:v>
                </c:pt>
                <c:pt idx="12">
                  <c:v>6963</c:v>
                </c:pt>
                <c:pt idx="13">
                  <c:v>6915</c:v>
                </c:pt>
                <c:pt idx="14">
                  <c:v>6896</c:v>
                </c:pt>
                <c:pt idx="15">
                  <c:v>6823</c:v>
                </c:pt>
                <c:pt idx="16">
                  <c:v>6750</c:v>
                </c:pt>
                <c:pt idx="17">
                  <c:v>6715</c:v>
                </c:pt>
                <c:pt idx="18">
                  <c:v>6648</c:v>
                </c:pt>
                <c:pt idx="19">
                  <c:v>6608</c:v>
                </c:pt>
                <c:pt idx="20">
                  <c:v>6454</c:v>
                </c:pt>
                <c:pt idx="21">
                  <c:v>6347</c:v>
                </c:pt>
                <c:pt idx="22">
                  <c:v>6235</c:v>
                </c:pt>
                <c:pt idx="23">
                  <c:v>6131</c:v>
                </c:pt>
                <c:pt idx="24">
                  <c:v>6124</c:v>
                </c:pt>
                <c:pt idx="25">
                  <c:v>6096</c:v>
                </c:pt>
                <c:pt idx="26">
                  <c:v>6140</c:v>
                </c:pt>
                <c:pt idx="27">
                  <c:v>6328</c:v>
                </c:pt>
                <c:pt idx="28">
                  <c:v>6474</c:v>
                </c:pt>
                <c:pt idx="29">
                  <c:v>6680</c:v>
                </c:pt>
                <c:pt idx="30">
                  <c:v>6867</c:v>
                </c:pt>
                <c:pt idx="31">
                  <c:v>7100</c:v>
                </c:pt>
                <c:pt idx="32">
                  <c:v>7273</c:v>
                </c:pt>
                <c:pt idx="33">
                  <c:v>7470</c:v>
                </c:pt>
                <c:pt idx="34">
                  <c:v>7640</c:v>
                </c:pt>
                <c:pt idx="35">
                  <c:v>7803</c:v>
                </c:pt>
                <c:pt idx="36">
                  <c:v>7900</c:v>
                </c:pt>
                <c:pt idx="37">
                  <c:v>8058</c:v>
                </c:pt>
                <c:pt idx="38">
                  <c:v>8163</c:v>
                </c:pt>
                <c:pt idx="39">
                  <c:v>8217</c:v>
                </c:pt>
                <c:pt idx="40">
                  <c:v>8254</c:v>
                </c:pt>
                <c:pt idx="41">
                  <c:v>8283</c:v>
                </c:pt>
                <c:pt idx="42">
                  <c:v>8204</c:v>
                </c:pt>
                <c:pt idx="43">
                  <c:v>8215</c:v>
                </c:pt>
                <c:pt idx="44">
                  <c:v>8187.0549271</c:v>
                </c:pt>
                <c:pt idx="45">
                  <c:v>8151.2823104999998</c:v>
                </c:pt>
                <c:pt idx="46" formatCode="0">
                  <c:v>8186.1471469999997</c:v>
                </c:pt>
                <c:pt idx="47">
                  <c:v>8224.8599173000002</c:v>
                </c:pt>
                <c:pt idx="48">
                  <c:v>8283.2659798000004</c:v>
                </c:pt>
                <c:pt idx="49">
                  <c:v>8370.7752968000004</c:v>
                </c:pt>
                <c:pt idx="50">
                  <c:v>8523.7042158000004</c:v>
                </c:pt>
                <c:pt idx="51">
                  <c:v>8660.0719690000005</c:v>
                </c:pt>
                <c:pt idx="52">
                  <c:v>8766.2212206000004</c:v>
                </c:pt>
                <c:pt idx="53">
                  <c:v>8795.4244048</c:v>
                </c:pt>
              </c:numCache>
            </c:numRef>
          </c:val>
          <c:smooth val="1"/>
          <c:extLst>
            <c:ext xmlns:c16="http://schemas.microsoft.com/office/drawing/2014/chart" uri="{C3380CC4-5D6E-409C-BE32-E72D297353CC}">
              <c16:uniqueId val="{0000000A-D12B-4281-B358-CF034E87B21D}"/>
            </c:ext>
          </c:extLst>
        </c:ser>
        <c:ser>
          <c:idx val="1"/>
          <c:order val="1"/>
          <c:tx>
            <c:v>80 år eller äldre</c:v>
          </c:tx>
          <c:spPr>
            <a:ln w="12700">
              <a:solidFill>
                <a:srgbClr val="333333"/>
              </a:solidFill>
              <a:prstDash val="solid"/>
            </a:ln>
          </c:spPr>
          <c:marker>
            <c:symbol val="square"/>
            <c:size val="6"/>
            <c:spPr>
              <a:solidFill>
                <a:srgbClr val="FF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B-D12B-4281-B358-CF034E87B21D}"/>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C-D12B-4281-B358-CF034E87B21D}"/>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D-D12B-4281-B358-CF034E87B21D}"/>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0E-D12B-4281-B358-CF034E87B21D}"/>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0F-D12B-4281-B358-CF034E87B21D}"/>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10-D12B-4281-B358-CF034E87B21D}"/>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11-D12B-4281-B358-CF034E87B21D}"/>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12-D12B-4281-B358-CF034E87B21D}"/>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13-D12B-4281-B358-CF034E87B21D}"/>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14-D12B-4281-B358-CF034E87B21D}"/>
              </c:ext>
            </c:extLst>
          </c:dPt>
          <c:cat>
            <c:numRef>
              <c:f>'[1]Antal äldre'!$A$4:$A$57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'[1]Antal äldre'!$C$4:$C$57</c:f>
              <c:numCache>
                <c:formatCode>#,##0</c:formatCode>
                <c:ptCount val="54"/>
                <c:pt idx="0">
                  <c:v>1164</c:v>
                </c:pt>
                <c:pt idx="1">
                  <c:v>1235</c:v>
                </c:pt>
                <c:pt idx="2">
                  <c:v>1279</c:v>
                </c:pt>
                <c:pt idx="3">
                  <c:v>1332</c:v>
                </c:pt>
                <c:pt idx="4">
                  <c:v>1365</c:v>
                </c:pt>
                <c:pt idx="5">
                  <c:v>1422</c:v>
                </c:pt>
                <c:pt idx="6">
                  <c:v>1464</c:v>
                </c:pt>
                <c:pt idx="7">
                  <c:v>1585</c:v>
                </c:pt>
                <c:pt idx="8">
                  <c:v>1651</c:v>
                </c:pt>
                <c:pt idx="9">
                  <c:v>1753</c:v>
                </c:pt>
                <c:pt idx="10">
                  <c:v>1841</c:v>
                </c:pt>
                <c:pt idx="11">
                  <c:v>1932</c:v>
                </c:pt>
                <c:pt idx="12">
                  <c:v>2042</c:v>
                </c:pt>
                <c:pt idx="13">
                  <c:v>2141</c:v>
                </c:pt>
                <c:pt idx="14">
                  <c:v>2218</c:v>
                </c:pt>
                <c:pt idx="15">
                  <c:v>2305</c:v>
                </c:pt>
                <c:pt idx="16">
                  <c:v>2386</c:v>
                </c:pt>
                <c:pt idx="17">
                  <c:v>2392</c:v>
                </c:pt>
                <c:pt idx="18">
                  <c:v>2462</c:v>
                </c:pt>
                <c:pt idx="19">
                  <c:v>2498</c:v>
                </c:pt>
                <c:pt idx="20">
                  <c:v>2618</c:v>
                </c:pt>
                <c:pt idx="21">
                  <c:v>2721</c:v>
                </c:pt>
                <c:pt idx="22">
                  <c:v>2750</c:v>
                </c:pt>
                <c:pt idx="23">
                  <c:v>2882</c:v>
                </c:pt>
                <c:pt idx="24">
                  <c:v>2942</c:v>
                </c:pt>
                <c:pt idx="25">
                  <c:v>3044</c:v>
                </c:pt>
                <c:pt idx="26">
                  <c:v>3022</c:v>
                </c:pt>
                <c:pt idx="27">
                  <c:v>3018</c:v>
                </c:pt>
                <c:pt idx="28">
                  <c:v>3000</c:v>
                </c:pt>
                <c:pt idx="29">
                  <c:v>2954</c:v>
                </c:pt>
                <c:pt idx="30">
                  <c:v>2943</c:v>
                </c:pt>
                <c:pt idx="31">
                  <c:v>2913</c:v>
                </c:pt>
                <c:pt idx="32">
                  <c:v>2879</c:v>
                </c:pt>
                <c:pt idx="33">
                  <c:v>2929</c:v>
                </c:pt>
                <c:pt idx="34">
                  <c:v>2972</c:v>
                </c:pt>
                <c:pt idx="35">
                  <c:v>2930</c:v>
                </c:pt>
                <c:pt idx="36">
                  <c:v>2959</c:v>
                </c:pt>
                <c:pt idx="37">
                  <c:v>2963</c:v>
                </c:pt>
                <c:pt idx="38">
                  <c:v>2998</c:v>
                </c:pt>
                <c:pt idx="39">
                  <c:v>3041</c:v>
                </c:pt>
                <c:pt idx="40">
                  <c:v>3075</c:v>
                </c:pt>
                <c:pt idx="41">
                  <c:v>3141</c:v>
                </c:pt>
                <c:pt idx="42">
                  <c:v>3213</c:v>
                </c:pt>
                <c:pt idx="43">
                  <c:v>3328</c:v>
                </c:pt>
                <c:pt idx="44">
                  <c:v>3449.2525773000002</c:v>
                </c:pt>
                <c:pt idx="45">
                  <c:v>3583.6341848000002</c:v>
                </c:pt>
                <c:pt idx="46" formatCode="0">
                  <c:v>3682.0053541000002</c:v>
                </c:pt>
                <c:pt idx="47">
                  <c:v>3802.4504385</c:v>
                </c:pt>
                <c:pt idx="48">
                  <c:v>3909.9802682</c:v>
                </c:pt>
                <c:pt idx="49">
                  <c:v>4017.942904</c:v>
                </c:pt>
                <c:pt idx="50">
                  <c:v>4076.6160279000001</c:v>
                </c:pt>
                <c:pt idx="51">
                  <c:v>4148.5139497</c:v>
                </c:pt>
                <c:pt idx="52">
                  <c:v>4220.4037528999997</c:v>
                </c:pt>
                <c:pt idx="53">
                  <c:v>4274.0955770999999</c:v>
                </c:pt>
              </c:numCache>
            </c:numRef>
          </c:val>
          <c:smooth val="1"/>
          <c:extLst>
            <c:ext xmlns:c16="http://schemas.microsoft.com/office/drawing/2014/chart" uri="{C3380CC4-5D6E-409C-BE32-E72D297353CC}">
              <c16:uniqueId val="{00000015-D12B-4281-B358-CF034E87B21D}"/>
            </c:ext>
          </c:extLst>
        </c:ser>
        <c:dLbls>
          <c:showLegendKey val="0"/>
          <c:showVal val="0"/>
          <c:showCatName val="0"/>
          <c:showSerName val="0"/>
          <c:showPercent val="0"/>
          <c:showBubbleSize val="0"/>
        </c:dLbls>
        <c:marker val="1"/>
        <c:smooth val="0"/>
        <c:axId val="934800559"/>
        <c:axId val="934802479"/>
      </c:lineChart>
      <c:catAx>
        <c:axId val="934800559"/>
        <c:scaling>
          <c:orientation val="minMax"/>
        </c:scaling>
        <c:delete val="0"/>
        <c:axPos val="b"/>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År</a:t>
                </a:r>
              </a:p>
            </c:rich>
          </c:tx>
          <c:overlay val="0"/>
        </c:title>
        <c:numFmt formatCode="General" sourceLinked="1"/>
        <c:majorTickMark val="out"/>
        <c:minorTickMark val="none"/>
        <c:tickLblPos val="nextTo"/>
        <c:txPr>
          <a:bodyPr rot="0" vert="horz"/>
          <a:lstStyle/>
          <a:p>
            <a:pPr>
              <a:defRPr sz="800" b="0" i="0">
                <a:solidFill>
                  <a:srgbClr val="000000"/>
                </a:solidFill>
                <a:latin typeface="Franklin Gothic Book"/>
                <a:ea typeface="Franklin Gothic Book"/>
                <a:cs typeface="Franklin Gothic Book"/>
              </a:defRPr>
            </a:pPr>
            <a:endParaRPr lang="sv-SE"/>
          </a:p>
        </c:txPr>
        <c:crossAx val="934802479"/>
        <c:crossesAt val="-1000"/>
        <c:auto val="1"/>
        <c:lblAlgn val="ctr"/>
        <c:lblOffset val="100"/>
        <c:tickLblSkip val="10"/>
        <c:tickMarkSkip val="10"/>
        <c:noMultiLvlLbl val="0"/>
      </c:catAx>
      <c:valAx>
        <c:axId val="934802479"/>
        <c:scaling>
          <c:orientation val="minMax"/>
        </c:scaling>
        <c:delete val="0"/>
        <c:axPos val="l"/>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Antal</a:t>
                </a:r>
              </a:p>
            </c:rich>
          </c:tx>
          <c:overlay val="0"/>
        </c:title>
        <c:numFmt formatCode="##\ ##0" sourceLinked="0"/>
        <c:majorTickMark val="out"/>
        <c:minorTickMark val="none"/>
        <c:tickLblPos val="nextTo"/>
        <c:txPr>
          <a:bodyPr/>
          <a:lstStyle/>
          <a:p>
            <a:pPr>
              <a:defRPr sz="800" b="0" i="0">
                <a:solidFill>
                  <a:srgbClr val="000000"/>
                </a:solidFill>
                <a:latin typeface="Franklin Gothic Book"/>
                <a:ea typeface="Franklin Gothic Book"/>
                <a:cs typeface="Franklin Gothic Book"/>
              </a:defRPr>
            </a:pPr>
            <a:endParaRPr lang="sv-SE"/>
          </a:p>
        </c:txPr>
        <c:crossAx val="934800559"/>
        <c:crossesAt val="1"/>
        <c:crossBetween val="midCat"/>
      </c:valAx>
      <c:spPr>
        <a:solidFill>
          <a:srgbClr val="FFFFFF"/>
        </a:solidFill>
        <a:ln w="3175">
          <a:solidFill>
            <a:srgbClr val="000000"/>
          </a:solidFill>
          <a:prstDash val="solid"/>
        </a:ln>
      </c:spPr>
    </c:plotArea>
    <c:legend>
      <c:legendPos val="b"/>
      <c:overlay val="0"/>
      <c:spPr>
        <a:ln w="25400">
          <a:noFill/>
        </a:ln>
      </c:spPr>
      <c:txPr>
        <a:bodyPr/>
        <a:lstStyle/>
        <a:p>
          <a:pPr>
            <a:defRPr sz="800" b="0" i="0">
              <a:solidFill>
                <a:srgbClr val="000000"/>
              </a:solidFill>
              <a:latin typeface="Franklin Gothic Book"/>
              <a:ea typeface="Franklin Gothic Book"/>
              <a:cs typeface="Franklin Gothic Book"/>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noFill/>
    </a:ln>
  </c:sp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v>Trollhättans kommun</c:v>
          </c:tx>
          <c:spPr>
            <a:solidFill>
              <a:srgbClr val="D2B69E"/>
            </a:solidFill>
            <a:ln w="3175">
              <a:solidFill>
                <a:srgbClr val="000000"/>
              </a:solidFill>
              <a:prstDash val="solid"/>
            </a:ln>
          </c:spPr>
          <c:invertIfNegative val="0"/>
          <c:cat>
            <c:numRef>
              <c:f>'[1]Befolkningsstruktur region'!$A$4:$A$104</c:f>
              <c:numCache>
                <c:formatCode>General</c:formatCode>
                <c:ptCount val="1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numCache>
            </c:numRef>
          </c:cat>
          <c:val>
            <c:numRef>
              <c:f>'[1]Befolkningsstruktur region'!$B$4:$B$104</c:f>
              <c:numCache>
                <c:formatCode>#,##0</c:formatCode>
                <c:ptCount val="101"/>
                <c:pt idx="0">
                  <c:v>9.4628680000000003</c:v>
                </c:pt>
                <c:pt idx="1">
                  <c:v>11.426539999999999</c:v>
                </c:pt>
                <c:pt idx="2">
                  <c:v>10.935622</c:v>
                </c:pt>
                <c:pt idx="3">
                  <c:v>10.901765599999999</c:v>
                </c:pt>
                <c:pt idx="4">
                  <c:v>10.3092784</c:v>
                </c:pt>
                <c:pt idx="5">
                  <c:v>11.697391400000001</c:v>
                </c:pt>
                <c:pt idx="6">
                  <c:v>11.849745199999999</c:v>
                </c:pt>
                <c:pt idx="7">
                  <c:v>12.6792274</c:v>
                </c:pt>
                <c:pt idx="8">
                  <c:v>11.3926836</c:v>
                </c:pt>
                <c:pt idx="9">
                  <c:v>11.849745199999999</c:v>
                </c:pt>
                <c:pt idx="10">
                  <c:v>12.052883700000001</c:v>
                </c:pt>
                <c:pt idx="11">
                  <c:v>12.0867401</c:v>
                </c:pt>
                <c:pt idx="12">
                  <c:v>12.3406632</c:v>
                </c:pt>
                <c:pt idx="13">
                  <c:v>12.7638684</c:v>
                </c:pt>
                <c:pt idx="14">
                  <c:v>11.697391400000001</c:v>
                </c:pt>
                <c:pt idx="15">
                  <c:v>12.442232499999999</c:v>
                </c:pt>
                <c:pt idx="16">
                  <c:v>12.797724799999999</c:v>
                </c:pt>
                <c:pt idx="17">
                  <c:v>11.8836016</c:v>
                </c:pt>
                <c:pt idx="18">
                  <c:v>12.9839351</c:v>
                </c:pt>
                <c:pt idx="19">
                  <c:v>12.645371000000001</c:v>
                </c:pt>
                <c:pt idx="20">
                  <c:v>12.493017099999999</c:v>
                </c:pt>
                <c:pt idx="21">
                  <c:v>12.3406632</c:v>
                </c:pt>
                <c:pt idx="22">
                  <c:v>12.1375248</c:v>
                </c:pt>
                <c:pt idx="23">
                  <c:v>11.3926836</c:v>
                </c:pt>
                <c:pt idx="24">
                  <c:v>13.119360800000001</c:v>
                </c:pt>
                <c:pt idx="25">
                  <c:v>12.6284428</c:v>
                </c:pt>
                <c:pt idx="26">
                  <c:v>11.7143196</c:v>
                </c:pt>
                <c:pt idx="27">
                  <c:v>12.7638684</c:v>
                </c:pt>
                <c:pt idx="28">
                  <c:v>13.491781400000001</c:v>
                </c:pt>
                <c:pt idx="29">
                  <c:v>14.846038</c:v>
                </c:pt>
                <c:pt idx="30">
                  <c:v>15.607807299999999</c:v>
                </c:pt>
                <c:pt idx="31">
                  <c:v>14.964535400000001</c:v>
                </c:pt>
                <c:pt idx="32">
                  <c:v>15.438525200000001</c:v>
                </c:pt>
                <c:pt idx="33">
                  <c:v>15.489309799999999</c:v>
                </c:pt>
                <c:pt idx="34">
                  <c:v>14.9983918</c:v>
                </c:pt>
                <c:pt idx="35">
                  <c:v>14.4059046</c:v>
                </c:pt>
                <c:pt idx="36">
                  <c:v>13.051648</c:v>
                </c:pt>
                <c:pt idx="37">
                  <c:v>13.2040018</c:v>
                </c:pt>
                <c:pt idx="38">
                  <c:v>11.9343863</c:v>
                </c:pt>
                <c:pt idx="39">
                  <c:v>11.494252899999999</c:v>
                </c:pt>
                <c:pt idx="40">
                  <c:v>10.597057899999999</c:v>
                </c:pt>
                <c:pt idx="41">
                  <c:v>11.528109300000001</c:v>
                </c:pt>
                <c:pt idx="42">
                  <c:v>11.528109300000001</c:v>
                </c:pt>
                <c:pt idx="43">
                  <c:v>12.391447899999999</c:v>
                </c:pt>
                <c:pt idx="44">
                  <c:v>11.6466067</c:v>
                </c:pt>
                <c:pt idx="45">
                  <c:v>11.832817</c:v>
                </c:pt>
                <c:pt idx="46">
                  <c:v>11.1895451</c:v>
                </c:pt>
                <c:pt idx="47">
                  <c:v>11.578893900000001</c:v>
                </c:pt>
                <c:pt idx="48">
                  <c:v>12.5099453</c:v>
                </c:pt>
                <c:pt idx="49">
                  <c:v>12.391447899999999</c:v>
                </c:pt>
                <c:pt idx="50">
                  <c:v>11.7312478</c:v>
                </c:pt>
                <c:pt idx="51">
                  <c:v>13.2040018</c:v>
                </c:pt>
                <c:pt idx="52">
                  <c:v>12.052883700000001</c:v>
                </c:pt>
                <c:pt idx="53">
                  <c:v>12.746940199999999</c:v>
                </c:pt>
                <c:pt idx="54">
                  <c:v>12.950078700000001</c:v>
                </c:pt>
                <c:pt idx="55">
                  <c:v>11.4773247</c:v>
                </c:pt>
                <c:pt idx="56">
                  <c:v>13.542566000000001</c:v>
                </c:pt>
                <c:pt idx="57">
                  <c:v>13.796489100000001</c:v>
                </c:pt>
                <c:pt idx="58">
                  <c:v>13.593350600000001</c:v>
                </c:pt>
                <c:pt idx="59">
                  <c:v>12.8485095</c:v>
                </c:pt>
                <c:pt idx="60">
                  <c:v>12.002099100000001</c:v>
                </c:pt>
                <c:pt idx="61">
                  <c:v>11.7312478</c:v>
                </c:pt>
                <c:pt idx="62">
                  <c:v>11.324970799999999</c:v>
                </c:pt>
                <c:pt idx="63">
                  <c:v>10.7494117</c:v>
                </c:pt>
                <c:pt idx="64">
                  <c:v>9.9368578000000003</c:v>
                </c:pt>
                <c:pt idx="65">
                  <c:v>10.1399963</c:v>
                </c:pt>
                <c:pt idx="66">
                  <c:v>9.4290116000000008</c:v>
                </c:pt>
                <c:pt idx="67">
                  <c:v>9.1243037999999999</c:v>
                </c:pt>
                <c:pt idx="68">
                  <c:v>9.7675757000000001</c:v>
                </c:pt>
                <c:pt idx="69">
                  <c:v>9.7337193000000006</c:v>
                </c:pt>
                <c:pt idx="70">
                  <c:v>9.6829347000000006</c:v>
                </c:pt>
                <c:pt idx="71">
                  <c:v>9.6998628999999994</c:v>
                </c:pt>
                <c:pt idx="72">
                  <c:v>9.4628680000000003</c:v>
                </c:pt>
                <c:pt idx="73">
                  <c:v>8.9042370999999996</c:v>
                </c:pt>
                <c:pt idx="74">
                  <c:v>9.5813653999999993</c:v>
                </c:pt>
                <c:pt idx="75">
                  <c:v>9.2428013</c:v>
                </c:pt>
                <c:pt idx="76">
                  <c:v>9.1073755999999992</c:v>
                </c:pt>
                <c:pt idx="77">
                  <c:v>8.3963909000000001</c:v>
                </c:pt>
                <c:pt idx="78">
                  <c:v>8.5826011999999992</c:v>
                </c:pt>
                <c:pt idx="79">
                  <c:v>8.2101805999999993</c:v>
                </c:pt>
                <c:pt idx="80">
                  <c:v>7.4145548999999997</c:v>
                </c:pt>
                <c:pt idx="81">
                  <c:v>7.0252061000000001</c:v>
                </c:pt>
                <c:pt idx="82">
                  <c:v>5.6201648999999998</c:v>
                </c:pt>
                <c:pt idx="83">
                  <c:v>5.061534</c:v>
                </c:pt>
                <c:pt idx="84">
                  <c:v>5.0446058000000003</c:v>
                </c:pt>
                <c:pt idx="85">
                  <c:v>4.4013339</c:v>
                </c:pt>
                <c:pt idx="86">
                  <c:v>3.4025696999999999</c:v>
                </c:pt>
                <c:pt idx="87">
                  <c:v>3.3348569000000001</c:v>
                </c:pt>
                <c:pt idx="88">
                  <c:v>2.6915849999999999</c:v>
                </c:pt>
                <c:pt idx="89">
                  <c:v>2.7254413999999998</c:v>
                </c:pt>
                <c:pt idx="90">
                  <c:v>2.2345234</c:v>
                </c:pt>
                <c:pt idx="91">
                  <c:v>1.6081797</c:v>
                </c:pt>
                <c:pt idx="92">
                  <c:v>1.4896822999999999</c:v>
                </c:pt>
                <c:pt idx="93">
                  <c:v>1.2696156000000001</c:v>
                </c:pt>
                <c:pt idx="94">
                  <c:v>0.66020009999999996</c:v>
                </c:pt>
                <c:pt idx="95">
                  <c:v>0.69405649999999997</c:v>
                </c:pt>
                <c:pt idx="96">
                  <c:v>0.45706160000000001</c:v>
                </c:pt>
                <c:pt idx="97">
                  <c:v>0.4232052</c:v>
                </c:pt>
                <c:pt idx="98">
                  <c:v>0.2031385</c:v>
                </c:pt>
                <c:pt idx="99">
                  <c:v>0.2200667</c:v>
                </c:pt>
                <c:pt idx="100">
                  <c:v>0.35549239999999999</c:v>
                </c:pt>
              </c:numCache>
            </c:numRef>
          </c:val>
          <c:extLst>
            <c:ext xmlns:c16="http://schemas.microsoft.com/office/drawing/2014/chart" uri="{C3380CC4-5D6E-409C-BE32-E72D297353CC}">
              <c16:uniqueId val="{00000000-AEDC-4094-91B8-D8A91740629E}"/>
            </c:ext>
          </c:extLst>
        </c:ser>
        <c:dLbls>
          <c:showLegendKey val="0"/>
          <c:showVal val="0"/>
          <c:showCatName val="0"/>
          <c:showSerName val="0"/>
          <c:showPercent val="0"/>
          <c:showBubbleSize val="0"/>
        </c:dLbls>
        <c:gapWidth val="0"/>
        <c:axId val="934813039"/>
        <c:axId val="934803439"/>
      </c:barChart>
      <c:lineChart>
        <c:grouping val="standard"/>
        <c:varyColors val="0"/>
        <c:ser>
          <c:idx val="1"/>
          <c:order val="1"/>
          <c:tx>
            <c:v>Riket</c:v>
          </c:tx>
          <c:spPr>
            <a:ln w="12700">
              <a:solidFill>
                <a:srgbClr val="FF0000"/>
              </a:solidFill>
              <a:prstDash val="solid"/>
            </a:ln>
          </c:spPr>
          <c:marker>
            <c:symbol val="circle"/>
            <c:size val="4"/>
            <c:spPr>
              <a:solidFill>
                <a:srgbClr val="FFFFFF"/>
              </a:solidFill>
              <a:ln>
                <a:solidFill>
                  <a:srgbClr val="333333"/>
                </a:solidFill>
                <a:prstDash val="solid"/>
              </a:ln>
            </c:spPr>
          </c:marker>
          <c:cat>
            <c:numRef>
              <c:f>'[1]Befolkningsstruktur region'!$A$4:$A$104</c:f>
              <c:numCache>
                <c:formatCode>General</c:formatCode>
                <c:ptCount val="1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numCache>
            </c:numRef>
          </c:cat>
          <c:val>
            <c:numRef>
              <c:f>'[1]Befolkningsstruktur region'!$C$4:$C$104</c:f>
              <c:numCache>
                <c:formatCode>#,##0</c:formatCode>
                <c:ptCount val="101"/>
                <c:pt idx="0">
                  <c:v>9.5393095999999993</c:v>
                </c:pt>
                <c:pt idx="1">
                  <c:v>10.0698399</c:v>
                </c:pt>
                <c:pt idx="2">
                  <c:v>11.041531000000001</c:v>
                </c:pt>
                <c:pt idx="3">
                  <c:v>11.002011299999999</c:v>
                </c:pt>
                <c:pt idx="4">
                  <c:v>11.1987568</c:v>
                </c:pt>
                <c:pt idx="5">
                  <c:v>11.4157832</c:v>
                </c:pt>
                <c:pt idx="6">
                  <c:v>11.462505500000001</c:v>
                </c:pt>
                <c:pt idx="7">
                  <c:v>11.867937599999999</c:v>
                </c:pt>
                <c:pt idx="8">
                  <c:v>11.696496099999999</c:v>
                </c:pt>
                <c:pt idx="9">
                  <c:v>11.866516000000001</c:v>
                </c:pt>
                <c:pt idx="10">
                  <c:v>11.7936368</c:v>
                </c:pt>
                <c:pt idx="11">
                  <c:v>11.898927799999999</c:v>
                </c:pt>
                <c:pt idx="12">
                  <c:v>11.816855800000001</c:v>
                </c:pt>
                <c:pt idx="13">
                  <c:v>12.286921899999999</c:v>
                </c:pt>
                <c:pt idx="14">
                  <c:v>11.970859300000001</c:v>
                </c:pt>
                <c:pt idx="15">
                  <c:v>11.885565100000001</c:v>
                </c:pt>
                <c:pt idx="16">
                  <c:v>11.7398066</c:v>
                </c:pt>
                <c:pt idx="17">
                  <c:v>11.6905255</c:v>
                </c:pt>
                <c:pt idx="18">
                  <c:v>11.373325700000001</c:v>
                </c:pt>
                <c:pt idx="19">
                  <c:v>11.3751263</c:v>
                </c:pt>
                <c:pt idx="20">
                  <c:v>11.2574202</c:v>
                </c:pt>
                <c:pt idx="21">
                  <c:v>11.080482</c:v>
                </c:pt>
                <c:pt idx="22">
                  <c:v>10.853504600000001</c:v>
                </c:pt>
                <c:pt idx="23">
                  <c:v>11.2022633</c:v>
                </c:pt>
                <c:pt idx="24">
                  <c:v>11.698486300000001</c:v>
                </c:pt>
                <c:pt idx="25">
                  <c:v>11.417489099999999</c:v>
                </c:pt>
                <c:pt idx="26">
                  <c:v>11.3359857</c:v>
                </c:pt>
                <c:pt idx="27">
                  <c:v>11.8434866</c:v>
                </c:pt>
                <c:pt idx="28">
                  <c:v>12.7028736</c:v>
                </c:pt>
                <c:pt idx="29">
                  <c:v>13.6042443</c:v>
                </c:pt>
                <c:pt idx="30">
                  <c:v>14.1411243</c:v>
                </c:pt>
                <c:pt idx="31">
                  <c:v>14.749177599999999</c:v>
                </c:pt>
                <c:pt idx="32">
                  <c:v>15.052161699999999</c:v>
                </c:pt>
                <c:pt idx="33">
                  <c:v>15.308234000000001</c:v>
                </c:pt>
                <c:pt idx="34">
                  <c:v>14.6905141</c:v>
                </c:pt>
                <c:pt idx="35">
                  <c:v>14.445719499999999</c:v>
                </c:pt>
                <c:pt idx="36">
                  <c:v>13.760237999999999</c:v>
                </c:pt>
                <c:pt idx="37">
                  <c:v>13.5586593</c:v>
                </c:pt>
                <c:pt idx="38">
                  <c:v>13.2900771</c:v>
                </c:pt>
                <c:pt idx="39">
                  <c:v>12.794233200000001</c:v>
                </c:pt>
                <c:pt idx="40">
                  <c:v>12.489732699999999</c:v>
                </c:pt>
                <c:pt idx="41">
                  <c:v>12.4866052</c:v>
                </c:pt>
                <c:pt idx="42">
                  <c:v>12.2620918</c:v>
                </c:pt>
                <c:pt idx="43">
                  <c:v>12.641651299999999</c:v>
                </c:pt>
                <c:pt idx="44">
                  <c:v>12.224562300000001</c:v>
                </c:pt>
                <c:pt idx="45">
                  <c:v>11.830976700000001</c:v>
                </c:pt>
                <c:pt idx="46">
                  <c:v>11.936457300000001</c:v>
                </c:pt>
                <c:pt idx="47">
                  <c:v>12.006682899999999</c:v>
                </c:pt>
                <c:pt idx="48">
                  <c:v>12.4064286</c:v>
                </c:pt>
                <c:pt idx="49">
                  <c:v>12.8944066</c:v>
                </c:pt>
                <c:pt idx="50">
                  <c:v>12.623455099999999</c:v>
                </c:pt>
                <c:pt idx="51">
                  <c:v>12.7993509</c:v>
                </c:pt>
                <c:pt idx="52">
                  <c:v>12.7096971</c:v>
                </c:pt>
                <c:pt idx="53">
                  <c:v>12.359232499999999</c:v>
                </c:pt>
                <c:pt idx="54">
                  <c:v>12.114627499999999</c:v>
                </c:pt>
                <c:pt idx="55">
                  <c:v>12.548396199999999</c:v>
                </c:pt>
                <c:pt idx="56">
                  <c:v>13.060067</c:v>
                </c:pt>
                <c:pt idx="57">
                  <c:v>13.0940899</c:v>
                </c:pt>
                <c:pt idx="58">
                  <c:v>13.0594036</c:v>
                </c:pt>
                <c:pt idx="59">
                  <c:v>12.919615800000001</c:v>
                </c:pt>
                <c:pt idx="60">
                  <c:v>11.989908399999999</c:v>
                </c:pt>
                <c:pt idx="61">
                  <c:v>11.369819100000001</c:v>
                </c:pt>
                <c:pt idx="62">
                  <c:v>10.9080929</c:v>
                </c:pt>
                <c:pt idx="63">
                  <c:v>10.7197821</c:v>
                </c:pt>
                <c:pt idx="64">
                  <c:v>10.661971599999999</c:v>
                </c:pt>
                <c:pt idx="65">
                  <c:v>10.533556300000001</c:v>
                </c:pt>
                <c:pt idx="66">
                  <c:v>10.532703400000001</c:v>
                </c:pt>
                <c:pt idx="67">
                  <c:v>10.4534745</c:v>
                </c:pt>
                <c:pt idx="68">
                  <c:v>10.165369500000001</c:v>
                </c:pt>
                <c:pt idx="69">
                  <c:v>9.8439049000000001</c:v>
                </c:pt>
                <c:pt idx="70">
                  <c:v>9.9368756000000005</c:v>
                </c:pt>
                <c:pt idx="71">
                  <c:v>9.7429732999999992</c:v>
                </c:pt>
                <c:pt idx="72">
                  <c:v>9.4698422000000004</c:v>
                </c:pt>
                <c:pt idx="73">
                  <c:v>9.7292314999999991</c:v>
                </c:pt>
                <c:pt idx="74">
                  <c:v>9.8939442</c:v>
                </c:pt>
                <c:pt idx="75">
                  <c:v>10.029183</c:v>
                </c:pt>
                <c:pt idx="76">
                  <c:v>9.8814343000000004</c:v>
                </c:pt>
                <c:pt idx="77">
                  <c:v>9.7175746000000007</c:v>
                </c:pt>
                <c:pt idx="78">
                  <c:v>9.3604760000000002</c:v>
                </c:pt>
                <c:pt idx="79">
                  <c:v>8.8557234999999999</c:v>
                </c:pt>
                <c:pt idx="80">
                  <c:v>7.9722645999999999</c:v>
                </c:pt>
                <c:pt idx="81">
                  <c:v>7.0511813999999999</c:v>
                </c:pt>
                <c:pt idx="82">
                  <c:v>5.8961075999999997</c:v>
                </c:pt>
                <c:pt idx="83">
                  <c:v>5.3115576000000004</c:v>
                </c:pt>
                <c:pt idx="84">
                  <c:v>4.9720864999999996</c:v>
                </c:pt>
                <c:pt idx="85">
                  <c:v>4.4478111</c:v>
                </c:pt>
                <c:pt idx="86">
                  <c:v>3.8414638000000001</c:v>
                </c:pt>
                <c:pt idx="87">
                  <c:v>3.4079793999999999</c:v>
                </c:pt>
                <c:pt idx="88">
                  <c:v>2.8749851</c:v>
                </c:pt>
                <c:pt idx="89">
                  <c:v>2.4510725999999998</c:v>
                </c:pt>
                <c:pt idx="90">
                  <c:v>2.0868660999999999</c:v>
                </c:pt>
                <c:pt idx="91">
                  <c:v>1.8026466999999999</c:v>
                </c:pt>
                <c:pt idx="92">
                  <c:v>1.4790023999999999</c:v>
                </c:pt>
                <c:pt idx="93">
                  <c:v>1.1944987</c:v>
                </c:pt>
                <c:pt idx="94">
                  <c:v>0.9069623</c:v>
                </c:pt>
                <c:pt idx="95">
                  <c:v>0.69552729999999996</c:v>
                </c:pt>
                <c:pt idx="96">
                  <c:v>0.5100597</c:v>
                </c:pt>
                <c:pt idx="97">
                  <c:v>0.36534369999999999</c:v>
                </c:pt>
                <c:pt idx="98">
                  <c:v>0.2534187</c:v>
                </c:pt>
                <c:pt idx="99">
                  <c:v>0.1765591</c:v>
                </c:pt>
                <c:pt idx="100">
                  <c:v>0.2606213</c:v>
                </c:pt>
              </c:numCache>
            </c:numRef>
          </c:val>
          <c:smooth val="1"/>
          <c:extLst>
            <c:ext xmlns:c16="http://schemas.microsoft.com/office/drawing/2014/chart" uri="{C3380CC4-5D6E-409C-BE32-E72D297353CC}">
              <c16:uniqueId val="{00000001-AEDC-4094-91B8-D8A91740629E}"/>
            </c:ext>
          </c:extLst>
        </c:ser>
        <c:dLbls>
          <c:showLegendKey val="0"/>
          <c:showVal val="0"/>
          <c:showCatName val="0"/>
          <c:showSerName val="0"/>
          <c:showPercent val="0"/>
          <c:showBubbleSize val="0"/>
        </c:dLbls>
        <c:marker val="1"/>
        <c:smooth val="0"/>
        <c:axId val="934813039"/>
        <c:axId val="934803439"/>
      </c:lineChart>
      <c:catAx>
        <c:axId val="934813039"/>
        <c:scaling>
          <c:orientation val="minMax"/>
        </c:scaling>
        <c:delete val="0"/>
        <c:axPos val="b"/>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Ålder</a:t>
                </a:r>
              </a:p>
            </c:rich>
          </c:tx>
          <c:overlay val="0"/>
        </c:title>
        <c:numFmt formatCode="General" sourceLinked="1"/>
        <c:majorTickMark val="out"/>
        <c:minorTickMark val="none"/>
        <c:tickLblPos val="nextTo"/>
        <c:txPr>
          <a:bodyPr rot="0" vert="horz"/>
          <a:lstStyle/>
          <a:p>
            <a:pPr>
              <a:defRPr sz="800" b="0" i="0">
                <a:solidFill>
                  <a:srgbClr val="000000"/>
                </a:solidFill>
                <a:latin typeface="Franklin Gothic Book"/>
                <a:ea typeface="Franklin Gothic Book"/>
                <a:cs typeface="Franklin Gothic Book"/>
              </a:defRPr>
            </a:pPr>
            <a:endParaRPr lang="sv-SE"/>
          </a:p>
        </c:txPr>
        <c:crossAx val="934803439"/>
        <c:crossesAt val="-1000"/>
        <c:auto val="1"/>
        <c:lblAlgn val="ctr"/>
        <c:lblOffset val="100"/>
        <c:tickLblSkip val="10"/>
        <c:tickMarkSkip val="10"/>
        <c:noMultiLvlLbl val="0"/>
      </c:catAx>
      <c:valAx>
        <c:axId val="934803439"/>
        <c:scaling>
          <c:orientation val="minMax"/>
          <c:min val="0"/>
        </c:scaling>
        <c:delete val="0"/>
        <c:axPos val="l"/>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Antal per 1000 invånare</a:t>
                </a:r>
              </a:p>
            </c:rich>
          </c:tx>
          <c:overlay val="0"/>
        </c:title>
        <c:numFmt formatCode="##\ ##0" sourceLinked="0"/>
        <c:majorTickMark val="out"/>
        <c:minorTickMark val="none"/>
        <c:tickLblPos val="nextTo"/>
        <c:txPr>
          <a:bodyPr/>
          <a:lstStyle/>
          <a:p>
            <a:pPr>
              <a:defRPr sz="800" b="0" i="0">
                <a:solidFill>
                  <a:srgbClr val="000000"/>
                </a:solidFill>
                <a:latin typeface="Franklin Gothic Book"/>
                <a:ea typeface="Franklin Gothic Book"/>
                <a:cs typeface="Franklin Gothic Book"/>
              </a:defRPr>
            </a:pPr>
            <a:endParaRPr lang="sv-SE"/>
          </a:p>
        </c:txPr>
        <c:crossAx val="934813039"/>
        <c:crossesAt val="1"/>
        <c:crossBetween val="between"/>
      </c:valAx>
      <c:spPr>
        <a:solidFill>
          <a:srgbClr val="FFFFFF"/>
        </a:solidFill>
        <a:ln w="3175">
          <a:solidFill>
            <a:srgbClr val="000000"/>
          </a:solidFill>
          <a:prstDash val="solid"/>
        </a:ln>
      </c:spPr>
    </c:plotArea>
    <c:legend>
      <c:legendPos val="b"/>
      <c:overlay val="0"/>
      <c:spPr>
        <a:ln w="25400">
          <a:noFill/>
        </a:ln>
      </c:spPr>
      <c:txPr>
        <a:bodyPr/>
        <a:lstStyle/>
        <a:p>
          <a:pPr>
            <a:defRPr sz="800" b="0" i="0">
              <a:solidFill>
                <a:srgbClr val="000000"/>
              </a:solidFill>
              <a:latin typeface="Franklin Gothic Book"/>
              <a:ea typeface="Franklin Gothic Book"/>
              <a:cs typeface="Franklin Gothic Book"/>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noFill/>
    </a:ln>
  </c:sp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v>Män</c:v>
          </c:tx>
          <c:spPr>
            <a:solidFill>
              <a:srgbClr val="D2B69E"/>
            </a:solidFill>
            <a:ln w="3175">
              <a:solidFill>
                <a:srgbClr val="000000"/>
              </a:solidFill>
              <a:prstDash val="solid"/>
            </a:ln>
          </c:spPr>
          <c:invertIfNegative val="0"/>
          <c:cat>
            <c:numRef>
              <c:f>'[1]Befolkningsstruktur kön'!$A$4:$A$104</c:f>
              <c:numCache>
                <c:formatCode>General</c:formatCode>
                <c:ptCount val="1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numCache>
            </c:numRef>
          </c:cat>
          <c:val>
            <c:numRef>
              <c:f>'[1]Befolkningsstruktur kön'!$B$4:$B$104</c:f>
              <c:numCache>
                <c:formatCode>#,##0</c:formatCode>
                <c:ptCount val="101"/>
                <c:pt idx="0">
                  <c:v>277</c:v>
                </c:pt>
                <c:pt idx="1">
                  <c:v>329</c:v>
                </c:pt>
                <c:pt idx="2">
                  <c:v>328</c:v>
                </c:pt>
                <c:pt idx="3">
                  <c:v>354</c:v>
                </c:pt>
                <c:pt idx="4">
                  <c:v>332</c:v>
                </c:pt>
                <c:pt idx="5">
                  <c:v>349</c:v>
                </c:pt>
                <c:pt idx="6">
                  <c:v>384</c:v>
                </c:pt>
                <c:pt idx="7">
                  <c:v>388</c:v>
                </c:pt>
                <c:pt idx="8">
                  <c:v>344</c:v>
                </c:pt>
                <c:pt idx="9">
                  <c:v>364</c:v>
                </c:pt>
                <c:pt idx="10">
                  <c:v>362</c:v>
                </c:pt>
                <c:pt idx="11">
                  <c:v>358</c:v>
                </c:pt>
                <c:pt idx="12">
                  <c:v>375</c:v>
                </c:pt>
                <c:pt idx="13">
                  <c:v>382</c:v>
                </c:pt>
                <c:pt idx="14">
                  <c:v>349</c:v>
                </c:pt>
                <c:pt idx="15">
                  <c:v>376</c:v>
                </c:pt>
                <c:pt idx="16">
                  <c:v>413</c:v>
                </c:pt>
                <c:pt idx="17">
                  <c:v>360</c:v>
                </c:pt>
                <c:pt idx="18">
                  <c:v>386</c:v>
                </c:pt>
                <c:pt idx="19">
                  <c:v>392</c:v>
                </c:pt>
                <c:pt idx="20">
                  <c:v>356</c:v>
                </c:pt>
                <c:pt idx="21">
                  <c:v>358</c:v>
                </c:pt>
                <c:pt idx="22">
                  <c:v>374</c:v>
                </c:pt>
                <c:pt idx="23">
                  <c:v>346</c:v>
                </c:pt>
                <c:pt idx="24">
                  <c:v>418</c:v>
                </c:pt>
                <c:pt idx="25">
                  <c:v>433</c:v>
                </c:pt>
                <c:pt idx="26">
                  <c:v>355</c:v>
                </c:pt>
                <c:pt idx="27">
                  <c:v>394</c:v>
                </c:pt>
                <c:pt idx="28">
                  <c:v>417</c:v>
                </c:pt>
                <c:pt idx="29">
                  <c:v>471</c:v>
                </c:pt>
                <c:pt idx="30">
                  <c:v>482</c:v>
                </c:pt>
                <c:pt idx="31">
                  <c:v>453</c:v>
                </c:pt>
                <c:pt idx="32">
                  <c:v>484</c:v>
                </c:pt>
                <c:pt idx="33">
                  <c:v>455</c:v>
                </c:pt>
                <c:pt idx="34">
                  <c:v>475</c:v>
                </c:pt>
                <c:pt idx="35">
                  <c:v>450</c:v>
                </c:pt>
                <c:pt idx="36">
                  <c:v>406</c:v>
                </c:pt>
                <c:pt idx="37">
                  <c:v>399</c:v>
                </c:pt>
                <c:pt idx="38">
                  <c:v>367</c:v>
                </c:pt>
                <c:pt idx="39">
                  <c:v>339</c:v>
                </c:pt>
                <c:pt idx="40">
                  <c:v>316</c:v>
                </c:pt>
                <c:pt idx="41">
                  <c:v>351</c:v>
                </c:pt>
                <c:pt idx="42">
                  <c:v>345</c:v>
                </c:pt>
                <c:pt idx="43">
                  <c:v>381</c:v>
                </c:pt>
                <c:pt idx="44">
                  <c:v>343</c:v>
                </c:pt>
                <c:pt idx="45">
                  <c:v>347</c:v>
                </c:pt>
                <c:pt idx="46">
                  <c:v>326</c:v>
                </c:pt>
                <c:pt idx="47">
                  <c:v>356</c:v>
                </c:pt>
                <c:pt idx="48">
                  <c:v>376</c:v>
                </c:pt>
                <c:pt idx="49">
                  <c:v>360</c:v>
                </c:pt>
                <c:pt idx="50">
                  <c:v>334</c:v>
                </c:pt>
                <c:pt idx="51">
                  <c:v>383</c:v>
                </c:pt>
                <c:pt idx="52">
                  <c:v>359</c:v>
                </c:pt>
                <c:pt idx="53">
                  <c:v>376</c:v>
                </c:pt>
                <c:pt idx="54">
                  <c:v>398</c:v>
                </c:pt>
                <c:pt idx="55">
                  <c:v>341</c:v>
                </c:pt>
                <c:pt idx="56">
                  <c:v>423</c:v>
                </c:pt>
                <c:pt idx="57">
                  <c:v>405</c:v>
                </c:pt>
                <c:pt idx="58">
                  <c:v>419</c:v>
                </c:pt>
                <c:pt idx="59">
                  <c:v>369</c:v>
                </c:pt>
                <c:pt idx="60">
                  <c:v>347</c:v>
                </c:pt>
                <c:pt idx="61">
                  <c:v>374</c:v>
                </c:pt>
                <c:pt idx="62">
                  <c:v>335</c:v>
                </c:pt>
                <c:pt idx="63">
                  <c:v>324</c:v>
                </c:pt>
                <c:pt idx="64">
                  <c:v>301</c:v>
                </c:pt>
                <c:pt idx="65">
                  <c:v>319</c:v>
                </c:pt>
                <c:pt idx="66">
                  <c:v>277</c:v>
                </c:pt>
                <c:pt idx="67">
                  <c:v>265</c:v>
                </c:pt>
                <c:pt idx="68">
                  <c:v>252</c:v>
                </c:pt>
                <c:pt idx="69">
                  <c:v>288</c:v>
                </c:pt>
                <c:pt idx="70">
                  <c:v>268</c:v>
                </c:pt>
                <c:pt idx="71">
                  <c:v>266</c:v>
                </c:pt>
                <c:pt idx="72">
                  <c:v>272</c:v>
                </c:pt>
                <c:pt idx="73">
                  <c:v>253</c:v>
                </c:pt>
                <c:pt idx="74">
                  <c:v>279</c:v>
                </c:pt>
                <c:pt idx="75">
                  <c:v>260</c:v>
                </c:pt>
                <c:pt idx="76">
                  <c:v>282</c:v>
                </c:pt>
                <c:pt idx="77">
                  <c:v>246</c:v>
                </c:pt>
                <c:pt idx="78">
                  <c:v>239</c:v>
                </c:pt>
                <c:pt idx="79">
                  <c:v>218</c:v>
                </c:pt>
                <c:pt idx="80">
                  <c:v>211</c:v>
                </c:pt>
                <c:pt idx="81">
                  <c:v>189</c:v>
                </c:pt>
                <c:pt idx="82">
                  <c:v>144</c:v>
                </c:pt>
                <c:pt idx="83">
                  <c:v>127</c:v>
                </c:pt>
                <c:pt idx="84">
                  <c:v>141</c:v>
                </c:pt>
                <c:pt idx="85">
                  <c:v>113</c:v>
                </c:pt>
                <c:pt idx="86">
                  <c:v>79</c:v>
                </c:pt>
                <c:pt idx="87">
                  <c:v>76</c:v>
                </c:pt>
                <c:pt idx="88">
                  <c:v>56</c:v>
                </c:pt>
                <c:pt idx="89">
                  <c:v>60</c:v>
                </c:pt>
                <c:pt idx="90">
                  <c:v>51</c:v>
                </c:pt>
                <c:pt idx="91">
                  <c:v>38</c:v>
                </c:pt>
                <c:pt idx="92">
                  <c:v>34</c:v>
                </c:pt>
                <c:pt idx="93">
                  <c:v>25</c:v>
                </c:pt>
                <c:pt idx="94">
                  <c:v>17</c:v>
                </c:pt>
                <c:pt idx="95">
                  <c:v>11</c:v>
                </c:pt>
                <c:pt idx="96">
                  <c:v>6</c:v>
                </c:pt>
                <c:pt idx="97">
                  <c:v>7</c:v>
                </c:pt>
                <c:pt idx="98">
                  <c:v>1</c:v>
                </c:pt>
                <c:pt idx="99">
                  <c:v>2</c:v>
                </c:pt>
                <c:pt idx="100">
                  <c:v>7</c:v>
                </c:pt>
              </c:numCache>
            </c:numRef>
          </c:val>
          <c:extLst>
            <c:ext xmlns:c16="http://schemas.microsoft.com/office/drawing/2014/chart" uri="{C3380CC4-5D6E-409C-BE32-E72D297353CC}">
              <c16:uniqueId val="{00000000-3DA5-4ED5-9D9F-B35C1535C008}"/>
            </c:ext>
          </c:extLst>
        </c:ser>
        <c:dLbls>
          <c:showLegendKey val="0"/>
          <c:showVal val="0"/>
          <c:showCatName val="0"/>
          <c:showSerName val="0"/>
          <c:showPercent val="0"/>
          <c:showBubbleSize val="0"/>
        </c:dLbls>
        <c:gapWidth val="0"/>
        <c:axId val="934803439"/>
        <c:axId val="934810159"/>
      </c:barChart>
      <c:lineChart>
        <c:grouping val="standard"/>
        <c:varyColors val="0"/>
        <c:ser>
          <c:idx val="1"/>
          <c:order val="1"/>
          <c:tx>
            <c:v>Kvinnor</c:v>
          </c:tx>
          <c:spPr>
            <a:ln w="12700">
              <a:solidFill>
                <a:srgbClr val="FF0000"/>
              </a:solidFill>
              <a:prstDash val="solid"/>
            </a:ln>
          </c:spPr>
          <c:marker>
            <c:symbol val="circle"/>
            <c:size val="4"/>
            <c:spPr>
              <a:solidFill>
                <a:srgbClr val="FFFFFF"/>
              </a:solidFill>
              <a:ln>
                <a:solidFill>
                  <a:srgbClr val="333333"/>
                </a:solidFill>
                <a:prstDash val="solid"/>
              </a:ln>
            </c:spPr>
          </c:marker>
          <c:cat>
            <c:numRef>
              <c:f>'[1]Befolkningsstruktur kön'!$A$4:$A$104</c:f>
              <c:numCache>
                <c:formatCode>General</c:formatCode>
                <c:ptCount val="1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numCache>
            </c:numRef>
          </c:cat>
          <c:val>
            <c:numRef>
              <c:f>'[1]Befolkningsstruktur kön'!$C$4:$C$104</c:f>
              <c:numCache>
                <c:formatCode>#,##0</c:formatCode>
                <c:ptCount val="101"/>
                <c:pt idx="0">
                  <c:v>282</c:v>
                </c:pt>
                <c:pt idx="1">
                  <c:v>346</c:v>
                </c:pt>
                <c:pt idx="2">
                  <c:v>318</c:v>
                </c:pt>
                <c:pt idx="3">
                  <c:v>290</c:v>
                </c:pt>
                <c:pt idx="4">
                  <c:v>277</c:v>
                </c:pt>
                <c:pt idx="5">
                  <c:v>342</c:v>
                </c:pt>
                <c:pt idx="6">
                  <c:v>316</c:v>
                </c:pt>
                <c:pt idx="7">
                  <c:v>361</c:v>
                </c:pt>
                <c:pt idx="8">
                  <c:v>329</c:v>
                </c:pt>
                <c:pt idx="9">
                  <c:v>336</c:v>
                </c:pt>
                <c:pt idx="10">
                  <c:v>350</c:v>
                </c:pt>
                <c:pt idx="11">
                  <c:v>356</c:v>
                </c:pt>
                <c:pt idx="12">
                  <c:v>354</c:v>
                </c:pt>
                <c:pt idx="13">
                  <c:v>372</c:v>
                </c:pt>
                <c:pt idx="14">
                  <c:v>342</c:v>
                </c:pt>
                <c:pt idx="15">
                  <c:v>359</c:v>
                </c:pt>
                <c:pt idx="16">
                  <c:v>343</c:v>
                </c:pt>
                <c:pt idx="17">
                  <c:v>342</c:v>
                </c:pt>
                <c:pt idx="18">
                  <c:v>381</c:v>
                </c:pt>
                <c:pt idx="19">
                  <c:v>355</c:v>
                </c:pt>
                <c:pt idx="20">
                  <c:v>382</c:v>
                </c:pt>
                <c:pt idx="21">
                  <c:v>371</c:v>
                </c:pt>
                <c:pt idx="22">
                  <c:v>343</c:v>
                </c:pt>
                <c:pt idx="23">
                  <c:v>327</c:v>
                </c:pt>
                <c:pt idx="24">
                  <c:v>357</c:v>
                </c:pt>
                <c:pt idx="25">
                  <c:v>313</c:v>
                </c:pt>
                <c:pt idx="26">
                  <c:v>337</c:v>
                </c:pt>
                <c:pt idx="27">
                  <c:v>360</c:v>
                </c:pt>
                <c:pt idx="28">
                  <c:v>380</c:v>
                </c:pt>
                <c:pt idx="29">
                  <c:v>406</c:v>
                </c:pt>
                <c:pt idx="30">
                  <c:v>440</c:v>
                </c:pt>
                <c:pt idx="31">
                  <c:v>431</c:v>
                </c:pt>
                <c:pt idx="32">
                  <c:v>428</c:v>
                </c:pt>
                <c:pt idx="33">
                  <c:v>460</c:v>
                </c:pt>
                <c:pt idx="34">
                  <c:v>411</c:v>
                </c:pt>
                <c:pt idx="35">
                  <c:v>401</c:v>
                </c:pt>
                <c:pt idx="36">
                  <c:v>365</c:v>
                </c:pt>
                <c:pt idx="37">
                  <c:v>381</c:v>
                </c:pt>
                <c:pt idx="38">
                  <c:v>338</c:v>
                </c:pt>
                <c:pt idx="39">
                  <c:v>340</c:v>
                </c:pt>
                <c:pt idx="40">
                  <c:v>310</c:v>
                </c:pt>
                <c:pt idx="41">
                  <c:v>330</c:v>
                </c:pt>
                <c:pt idx="42">
                  <c:v>336</c:v>
                </c:pt>
                <c:pt idx="43">
                  <c:v>351</c:v>
                </c:pt>
                <c:pt idx="44">
                  <c:v>345</c:v>
                </c:pt>
                <c:pt idx="45">
                  <c:v>352</c:v>
                </c:pt>
                <c:pt idx="46">
                  <c:v>335</c:v>
                </c:pt>
                <c:pt idx="47">
                  <c:v>328</c:v>
                </c:pt>
                <c:pt idx="48">
                  <c:v>363</c:v>
                </c:pt>
                <c:pt idx="49">
                  <c:v>372</c:v>
                </c:pt>
                <c:pt idx="50">
                  <c:v>359</c:v>
                </c:pt>
                <c:pt idx="51">
                  <c:v>397</c:v>
                </c:pt>
                <c:pt idx="52">
                  <c:v>353</c:v>
                </c:pt>
                <c:pt idx="53">
                  <c:v>377</c:v>
                </c:pt>
                <c:pt idx="54">
                  <c:v>367</c:v>
                </c:pt>
                <c:pt idx="55">
                  <c:v>337</c:v>
                </c:pt>
                <c:pt idx="56">
                  <c:v>377</c:v>
                </c:pt>
                <c:pt idx="57">
                  <c:v>410</c:v>
                </c:pt>
                <c:pt idx="58">
                  <c:v>384</c:v>
                </c:pt>
                <c:pt idx="59">
                  <c:v>390</c:v>
                </c:pt>
                <c:pt idx="60">
                  <c:v>362</c:v>
                </c:pt>
                <c:pt idx="61">
                  <c:v>319</c:v>
                </c:pt>
                <c:pt idx="62">
                  <c:v>334</c:v>
                </c:pt>
                <c:pt idx="63">
                  <c:v>311</c:v>
                </c:pt>
                <c:pt idx="64">
                  <c:v>286</c:v>
                </c:pt>
                <c:pt idx="65">
                  <c:v>280</c:v>
                </c:pt>
                <c:pt idx="66">
                  <c:v>280</c:v>
                </c:pt>
                <c:pt idx="67">
                  <c:v>274</c:v>
                </c:pt>
                <c:pt idx="68">
                  <c:v>325</c:v>
                </c:pt>
                <c:pt idx="69">
                  <c:v>287</c:v>
                </c:pt>
                <c:pt idx="70">
                  <c:v>304</c:v>
                </c:pt>
                <c:pt idx="71">
                  <c:v>307</c:v>
                </c:pt>
                <c:pt idx="72">
                  <c:v>287</c:v>
                </c:pt>
                <c:pt idx="73">
                  <c:v>273</c:v>
                </c:pt>
                <c:pt idx="74">
                  <c:v>287</c:v>
                </c:pt>
                <c:pt idx="75">
                  <c:v>286</c:v>
                </c:pt>
                <c:pt idx="76">
                  <c:v>256</c:v>
                </c:pt>
                <c:pt idx="77">
                  <c:v>250</c:v>
                </c:pt>
                <c:pt idx="78">
                  <c:v>268</c:v>
                </c:pt>
                <c:pt idx="79">
                  <c:v>267</c:v>
                </c:pt>
                <c:pt idx="80">
                  <c:v>227</c:v>
                </c:pt>
                <c:pt idx="81">
                  <c:v>226</c:v>
                </c:pt>
                <c:pt idx="82">
                  <c:v>188</c:v>
                </c:pt>
                <c:pt idx="83">
                  <c:v>172</c:v>
                </c:pt>
                <c:pt idx="84">
                  <c:v>157</c:v>
                </c:pt>
                <c:pt idx="85">
                  <c:v>147</c:v>
                </c:pt>
                <c:pt idx="86">
                  <c:v>122</c:v>
                </c:pt>
                <c:pt idx="87">
                  <c:v>121</c:v>
                </c:pt>
                <c:pt idx="88">
                  <c:v>103</c:v>
                </c:pt>
                <c:pt idx="89">
                  <c:v>101</c:v>
                </c:pt>
                <c:pt idx="90">
                  <c:v>81</c:v>
                </c:pt>
                <c:pt idx="91">
                  <c:v>57</c:v>
                </c:pt>
                <c:pt idx="92">
                  <c:v>54</c:v>
                </c:pt>
                <c:pt idx="93">
                  <c:v>50</c:v>
                </c:pt>
                <c:pt idx="94">
                  <c:v>22</c:v>
                </c:pt>
                <c:pt idx="95">
                  <c:v>30</c:v>
                </c:pt>
                <c:pt idx="96">
                  <c:v>21</c:v>
                </c:pt>
                <c:pt idx="97">
                  <c:v>18</c:v>
                </c:pt>
                <c:pt idx="98">
                  <c:v>11</c:v>
                </c:pt>
                <c:pt idx="99">
                  <c:v>11</c:v>
                </c:pt>
                <c:pt idx="100">
                  <c:v>14</c:v>
                </c:pt>
              </c:numCache>
            </c:numRef>
          </c:val>
          <c:smooth val="1"/>
          <c:extLst>
            <c:ext xmlns:c16="http://schemas.microsoft.com/office/drawing/2014/chart" uri="{C3380CC4-5D6E-409C-BE32-E72D297353CC}">
              <c16:uniqueId val="{00000001-3DA5-4ED5-9D9F-B35C1535C008}"/>
            </c:ext>
          </c:extLst>
        </c:ser>
        <c:dLbls>
          <c:showLegendKey val="0"/>
          <c:showVal val="0"/>
          <c:showCatName val="0"/>
          <c:showSerName val="0"/>
          <c:showPercent val="0"/>
          <c:showBubbleSize val="0"/>
        </c:dLbls>
        <c:marker val="1"/>
        <c:smooth val="0"/>
        <c:axId val="934803439"/>
        <c:axId val="934810159"/>
      </c:lineChart>
      <c:catAx>
        <c:axId val="934803439"/>
        <c:scaling>
          <c:orientation val="minMax"/>
        </c:scaling>
        <c:delete val="0"/>
        <c:axPos val="b"/>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Ålder</a:t>
                </a:r>
              </a:p>
            </c:rich>
          </c:tx>
          <c:overlay val="0"/>
        </c:title>
        <c:numFmt formatCode="General" sourceLinked="1"/>
        <c:majorTickMark val="out"/>
        <c:minorTickMark val="none"/>
        <c:tickLblPos val="nextTo"/>
        <c:txPr>
          <a:bodyPr rot="0" vert="horz"/>
          <a:lstStyle/>
          <a:p>
            <a:pPr>
              <a:defRPr sz="800" b="0" i="0">
                <a:solidFill>
                  <a:srgbClr val="000000"/>
                </a:solidFill>
                <a:latin typeface="Franklin Gothic Book"/>
                <a:ea typeface="Franklin Gothic Book"/>
                <a:cs typeface="Franklin Gothic Book"/>
              </a:defRPr>
            </a:pPr>
            <a:endParaRPr lang="sv-SE"/>
          </a:p>
        </c:txPr>
        <c:crossAx val="934810159"/>
        <c:crossesAt val="-1000"/>
        <c:auto val="1"/>
        <c:lblAlgn val="ctr"/>
        <c:lblOffset val="100"/>
        <c:tickLblSkip val="10"/>
        <c:tickMarkSkip val="10"/>
        <c:noMultiLvlLbl val="0"/>
      </c:catAx>
      <c:valAx>
        <c:axId val="934810159"/>
        <c:scaling>
          <c:orientation val="minMax"/>
          <c:min val="0"/>
        </c:scaling>
        <c:delete val="0"/>
        <c:axPos val="l"/>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Antal</a:t>
                </a:r>
              </a:p>
            </c:rich>
          </c:tx>
          <c:overlay val="0"/>
        </c:title>
        <c:numFmt formatCode="##\ ##0" sourceLinked="0"/>
        <c:majorTickMark val="out"/>
        <c:minorTickMark val="none"/>
        <c:tickLblPos val="nextTo"/>
        <c:txPr>
          <a:bodyPr/>
          <a:lstStyle/>
          <a:p>
            <a:pPr>
              <a:defRPr sz="800" b="0" i="0">
                <a:solidFill>
                  <a:srgbClr val="000000"/>
                </a:solidFill>
                <a:latin typeface="Franklin Gothic Book"/>
                <a:ea typeface="Franklin Gothic Book"/>
                <a:cs typeface="Franklin Gothic Book"/>
              </a:defRPr>
            </a:pPr>
            <a:endParaRPr lang="sv-SE"/>
          </a:p>
        </c:txPr>
        <c:crossAx val="934803439"/>
        <c:crossesAt val="1"/>
        <c:crossBetween val="between"/>
      </c:valAx>
      <c:spPr>
        <a:solidFill>
          <a:srgbClr val="FFFFFF"/>
        </a:solidFill>
        <a:ln w="3175">
          <a:solidFill>
            <a:srgbClr val="000000"/>
          </a:solidFill>
          <a:prstDash val="solid"/>
        </a:ln>
      </c:spPr>
    </c:plotArea>
    <c:legend>
      <c:legendPos val="b"/>
      <c:overlay val="0"/>
      <c:spPr>
        <a:ln w="25400">
          <a:noFill/>
        </a:ln>
      </c:spPr>
      <c:txPr>
        <a:bodyPr/>
        <a:lstStyle/>
        <a:p>
          <a:pPr>
            <a:defRPr sz="800" b="0" i="0">
              <a:solidFill>
                <a:srgbClr val="000000"/>
              </a:solidFill>
              <a:latin typeface="Franklin Gothic Book"/>
              <a:ea typeface="Franklin Gothic Book"/>
              <a:cs typeface="Franklin Gothic Book"/>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noFill/>
    </a:ln>
  </c:sp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v>Trollhättan</c:v>
          </c:tx>
          <c:spPr>
            <a:solidFill>
              <a:srgbClr val="D2B69E"/>
            </a:solidFill>
            <a:ln w="3175">
              <a:solidFill>
                <a:srgbClr val="000000"/>
              </a:solidFill>
              <a:prstDash val="solid"/>
            </a:ln>
          </c:spPr>
          <c:invertIfNegative val="0"/>
          <c:cat>
            <c:numRef>
              <c:f>[1]Fertilitet!$A$4:$A$38</c:f>
              <c:numCache>
                <c:formatCode>General</c:formatCode>
                <c:ptCount val="35"/>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pt idx="16">
                  <c:v>31</c:v>
                </c:pt>
                <c:pt idx="17">
                  <c:v>32</c:v>
                </c:pt>
                <c:pt idx="18">
                  <c:v>33</c:v>
                </c:pt>
                <c:pt idx="19">
                  <c:v>34</c:v>
                </c:pt>
                <c:pt idx="20">
                  <c:v>35</c:v>
                </c:pt>
                <c:pt idx="21">
                  <c:v>36</c:v>
                </c:pt>
                <c:pt idx="22">
                  <c:v>37</c:v>
                </c:pt>
                <c:pt idx="23">
                  <c:v>38</c:v>
                </c:pt>
                <c:pt idx="24">
                  <c:v>39</c:v>
                </c:pt>
                <c:pt idx="25">
                  <c:v>40</c:v>
                </c:pt>
                <c:pt idx="26">
                  <c:v>41</c:v>
                </c:pt>
                <c:pt idx="27">
                  <c:v>42</c:v>
                </c:pt>
                <c:pt idx="28">
                  <c:v>43</c:v>
                </c:pt>
                <c:pt idx="29">
                  <c:v>44</c:v>
                </c:pt>
                <c:pt idx="30">
                  <c:v>45</c:v>
                </c:pt>
                <c:pt idx="31">
                  <c:v>46</c:v>
                </c:pt>
                <c:pt idx="32">
                  <c:v>47</c:v>
                </c:pt>
                <c:pt idx="33">
                  <c:v>48</c:v>
                </c:pt>
                <c:pt idx="34">
                  <c:v>49</c:v>
                </c:pt>
              </c:numCache>
            </c:numRef>
          </c:cat>
          <c:val>
            <c:numRef>
              <c:f>[1]Fertilitet!$B$4:$B$38</c:f>
              <c:numCache>
                <c:formatCode>0.000</c:formatCode>
                <c:ptCount val="35"/>
                <c:pt idx="0">
                  <c:v>9.6060000000000004E-4</c:v>
                </c:pt>
                <c:pt idx="1">
                  <c:v>0</c:v>
                </c:pt>
                <c:pt idx="2">
                  <c:v>0</c:v>
                </c:pt>
                <c:pt idx="3">
                  <c:v>9.0580000000000001E-4</c:v>
                </c:pt>
                <c:pt idx="4">
                  <c:v>5.4348E-3</c:v>
                </c:pt>
                <c:pt idx="5">
                  <c:v>1.15402E-2</c:v>
                </c:pt>
                <c:pt idx="6">
                  <c:v>1.52964E-2</c:v>
                </c:pt>
                <c:pt idx="7">
                  <c:v>3.8186199999999997E-2</c:v>
                </c:pt>
                <c:pt idx="8">
                  <c:v>4.3413899999999998E-2</c:v>
                </c:pt>
                <c:pt idx="9">
                  <c:v>4.9610899999999999E-2</c:v>
                </c:pt>
                <c:pt idx="10">
                  <c:v>8.6742200000000005E-2</c:v>
                </c:pt>
                <c:pt idx="11">
                  <c:v>8.7922299999999995E-2</c:v>
                </c:pt>
                <c:pt idx="12">
                  <c:v>0.1023216</c:v>
                </c:pt>
                <c:pt idx="13">
                  <c:v>0.1227863</c:v>
                </c:pt>
                <c:pt idx="14">
                  <c:v>0.1244204</c:v>
                </c:pt>
                <c:pt idx="15">
                  <c:v>0.1199226</c:v>
                </c:pt>
                <c:pt idx="16">
                  <c:v>0.1159309</c:v>
                </c:pt>
                <c:pt idx="17">
                  <c:v>0.12451660000000001</c:v>
                </c:pt>
                <c:pt idx="18">
                  <c:v>9.94868E-2</c:v>
                </c:pt>
                <c:pt idx="19">
                  <c:v>9.7830700000000007E-2</c:v>
                </c:pt>
                <c:pt idx="20">
                  <c:v>7.5088299999999997E-2</c:v>
                </c:pt>
                <c:pt idx="21">
                  <c:v>5.47056E-2</c:v>
                </c:pt>
                <c:pt idx="22">
                  <c:v>6.3779199999999994E-2</c:v>
                </c:pt>
                <c:pt idx="23">
                  <c:v>4.91049E-2</c:v>
                </c:pt>
                <c:pt idx="24">
                  <c:v>3.5497000000000001E-2</c:v>
                </c:pt>
                <c:pt idx="25">
                  <c:v>2.8777E-2</c:v>
                </c:pt>
                <c:pt idx="26">
                  <c:v>1.7804199999999999E-2</c:v>
                </c:pt>
                <c:pt idx="27">
                  <c:v>2.0517799999999999E-2</c:v>
                </c:pt>
                <c:pt idx="28">
                  <c:v>3.8149999999999998E-3</c:v>
                </c:pt>
                <c:pt idx="29">
                  <c:v>3.8741000000000001E-3</c:v>
                </c:pt>
                <c:pt idx="30">
                  <c:v>9.7900000000000005E-4</c:v>
                </c:pt>
                <c:pt idx="31">
                  <c:v>9.77E-4</c:v>
                </c:pt>
                <c:pt idx="32">
                  <c:v>0</c:v>
                </c:pt>
                <c:pt idx="33">
                  <c:v>0</c:v>
                </c:pt>
                <c:pt idx="34">
                  <c:v>0</c:v>
                </c:pt>
              </c:numCache>
            </c:numRef>
          </c:val>
          <c:extLst>
            <c:ext xmlns:c16="http://schemas.microsoft.com/office/drawing/2014/chart" uri="{C3380CC4-5D6E-409C-BE32-E72D297353CC}">
              <c16:uniqueId val="{00000000-7931-4C37-9C45-016CEE20E293}"/>
            </c:ext>
          </c:extLst>
        </c:ser>
        <c:dLbls>
          <c:showLegendKey val="0"/>
          <c:showVal val="0"/>
          <c:showCatName val="0"/>
          <c:showSerName val="0"/>
          <c:showPercent val="0"/>
          <c:showBubbleSize val="0"/>
        </c:dLbls>
        <c:gapWidth val="0"/>
        <c:axId val="934805839"/>
        <c:axId val="955787808"/>
      </c:barChart>
      <c:lineChart>
        <c:grouping val="standard"/>
        <c:varyColors val="0"/>
        <c:ser>
          <c:idx val="1"/>
          <c:order val="1"/>
          <c:tx>
            <c:v>Riket</c:v>
          </c:tx>
          <c:spPr>
            <a:ln w="12700">
              <a:solidFill>
                <a:srgbClr val="FF0000"/>
              </a:solidFill>
              <a:prstDash val="solid"/>
            </a:ln>
          </c:spPr>
          <c:marker>
            <c:symbol val="circle"/>
            <c:size val="4"/>
            <c:spPr>
              <a:solidFill>
                <a:srgbClr val="FFFFFF"/>
              </a:solidFill>
              <a:ln>
                <a:solidFill>
                  <a:srgbClr val="333333"/>
                </a:solidFill>
                <a:prstDash val="solid"/>
              </a:ln>
            </c:spPr>
          </c:marker>
          <c:cat>
            <c:numRef>
              <c:f>[1]Fertilitet!$A$4:$A$38</c:f>
              <c:numCache>
                <c:formatCode>General</c:formatCode>
                <c:ptCount val="35"/>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pt idx="16">
                  <c:v>31</c:v>
                </c:pt>
                <c:pt idx="17">
                  <c:v>32</c:v>
                </c:pt>
                <c:pt idx="18">
                  <c:v>33</c:v>
                </c:pt>
                <c:pt idx="19">
                  <c:v>34</c:v>
                </c:pt>
                <c:pt idx="20">
                  <c:v>35</c:v>
                </c:pt>
                <c:pt idx="21">
                  <c:v>36</c:v>
                </c:pt>
                <c:pt idx="22">
                  <c:v>37</c:v>
                </c:pt>
                <c:pt idx="23">
                  <c:v>38</c:v>
                </c:pt>
                <c:pt idx="24">
                  <c:v>39</c:v>
                </c:pt>
                <c:pt idx="25">
                  <c:v>40</c:v>
                </c:pt>
                <c:pt idx="26">
                  <c:v>41</c:v>
                </c:pt>
                <c:pt idx="27">
                  <c:v>42</c:v>
                </c:pt>
                <c:pt idx="28">
                  <c:v>43</c:v>
                </c:pt>
                <c:pt idx="29">
                  <c:v>44</c:v>
                </c:pt>
                <c:pt idx="30">
                  <c:v>45</c:v>
                </c:pt>
                <c:pt idx="31">
                  <c:v>46</c:v>
                </c:pt>
                <c:pt idx="32">
                  <c:v>47</c:v>
                </c:pt>
                <c:pt idx="33">
                  <c:v>48</c:v>
                </c:pt>
                <c:pt idx="34">
                  <c:v>49</c:v>
                </c:pt>
              </c:numCache>
            </c:numRef>
          </c:cat>
          <c:val>
            <c:numRef>
              <c:f>[1]Fertilitet!$C$4:$C$38</c:f>
              <c:numCache>
                <c:formatCode>0.000</c:formatCode>
                <c:ptCount val="35"/>
                <c:pt idx="0">
                  <c:v>8.8999999999999995E-5</c:v>
                </c:pt>
                <c:pt idx="1">
                  <c:v>2.655E-4</c:v>
                </c:pt>
                <c:pt idx="2">
                  <c:v>6.9890000000000002E-4</c:v>
                </c:pt>
                <c:pt idx="3">
                  <c:v>1.6398000000000001E-3</c:v>
                </c:pt>
                <c:pt idx="4">
                  <c:v>4.4105999999999998E-3</c:v>
                </c:pt>
                <c:pt idx="5">
                  <c:v>9.1935999999999997E-3</c:v>
                </c:pt>
                <c:pt idx="6">
                  <c:v>1.56239E-2</c:v>
                </c:pt>
                <c:pt idx="7">
                  <c:v>2.3506599999999999E-2</c:v>
                </c:pt>
                <c:pt idx="8">
                  <c:v>3.2396099999999997E-2</c:v>
                </c:pt>
                <c:pt idx="9">
                  <c:v>4.2958799999999998E-2</c:v>
                </c:pt>
                <c:pt idx="10">
                  <c:v>5.3948700000000002E-2</c:v>
                </c:pt>
                <c:pt idx="11">
                  <c:v>6.8531900000000007E-2</c:v>
                </c:pt>
                <c:pt idx="12">
                  <c:v>8.2845100000000005E-2</c:v>
                </c:pt>
                <c:pt idx="13">
                  <c:v>9.7120799999999993E-2</c:v>
                </c:pt>
                <c:pt idx="14">
                  <c:v>0.10822320000000001</c:v>
                </c:pt>
                <c:pt idx="15">
                  <c:v>0.1161137</c:v>
                </c:pt>
                <c:pt idx="16">
                  <c:v>0.1214438</c:v>
                </c:pt>
                <c:pt idx="17">
                  <c:v>0.12035559999999999</c:v>
                </c:pt>
                <c:pt idx="18">
                  <c:v>0.1123966</c:v>
                </c:pt>
                <c:pt idx="19">
                  <c:v>0.10399890000000001</c:v>
                </c:pt>
                <c:pt idx="20">
                  <c:v>9.2883300000000002E-2</c:v>
                </c:pt>
                <c:pt idx="21">
                  <c:v>7.9663100000000001E-2</c:v>
                </c:pt>
                <c:pt idx="22">
                  <c:v>6.6957100000000006E-2</c:v>
                </c:pt>
                <c:pt idx="23">
                  <c:v>5.4627000000000002E-2</c:v>
                </c:pt>
                <c:pt idx="24">
                  <c:v>4.3453400000000003E-2</c:v>
                </c:pt>
                <c:pt idx="25">
                  <c:v>3.3408599999999997E-2</c:v>
                </c:pt>
                <c:pt idx="26">
                  <c:v>2.3990600000000001E-2</c:v>
                </c:pt>
                <c:pt idx="27">
                  <c:v>1.5702000000000001E-2</c:v>
                </c:pt>
                <c:pt idx="28">
                  <c:v>1.00471E-2</c:v>
                </c:pt>
                <c:pt idx="29">
                  <c:v>6.1121999999999999E-3</c:v>
                </c:pt>
                <c:pt idx="30">
                  <c:v>3.2786999999999998E-3</c:v>
                </c:pt>
                <c:pt idx="31">
                  <c:v>1.8052000000000001E-3</c:v>
                </c:pt>
                <c:pt idx="32">
                  <c:v>1.0981999999999999E-3</c:v>
                </c:pt>
                <c:pt idx="33">
                  <c:v>5.844E-4</c:v>
                </c:pt>
                <c:pt idx="34">
                  <c:v>9.2420000000000002E-4</c:v>
                </c:pt>
              </c:numCache>
            </c:numRef>
          </c:val>
          <c:smooth val="1"/>
          <c:extLst>
            <c:ext xmlns:c16="http://schemas.microsoft.com/office/drawing/2014/chart" uri="{C3380CC4-5D6E-409C-BE32-E72D297353CC}">
              <c16:uniqueId val="{00000001-7931-4C37-9C45-016CEE20E293}"/>
            </c:ext>
          </c:extLst>
        </c:ser>
        <c:dLbls>
          <c:showLegendKey val="0"/>
          <c:showVal val="0"/>
          <c:showCatName val="0"/>
          <c:showSerName val="0"/>
          <c:showPercent val="0"/>
          <c:showBubbleSize val="0"/>
        </c:dLbls>
        <c:marker val="1"/>
        <c:smooth val="0"/>
        <c:axId val="934805839"/>
        <c:axId val="955787808"/>
      </c:lineChart>
      <c:catAx>
        <c:axId val="934805839"/>
        <c:scaling>
          <c:orientation val="minMax"/>
        </c:scaling>
        <c:delete val="0"/>
        <c:axPos val="b"/>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Ålder</a:t>
                </a:r>
              </a:p>
            </c:rich>
          </c:tx>
          <c:overlay val="0"/>
        </c:title>
        <c:numFmt formatCode="General" sourceLinked="1"/>
        <c:majorTickMark val="out"/>
        <c:minorTickMark val="none"/>
        <c:tickLblPos val="nextTo"/>
        <c:txPr>
          <a:bodyPr rot="0" vert="horz"/>
          <a:lstStyle/>
          <a:p>
            <a:pPr>
              <a:defRPr sz="800" b="0" i="0">
                <a:solidFill>
                  <a:srgbClr val="000000"/>
                </a:solidFill>
                <a:latin typeface="Franklin Gothic Book"/>
                <a:ea typeface="Franklin Gothic Book"/>
                <a:cs typeface="Franklin Gothic Book"/>
              </a:defRPr>
            </a:pPr>
            <a:endParaRPr lang="sv-SE"/>
          </a:p>
        </c:txPr>
        <c:crossAx val="955787808"/>
        <c:crossesAt val="-1000"/>
        <c:auto val="1"/>
        <c:lblAlgn val="ctr"/>
        <c:lblOffset val="100"/>
        <c:tickLblSkip val="10"/>
        <c:tickMarkSkip val="10"/>
        <c:noMultiLvlLbl val="0"/>
      </c:catAx>
      <c:valAx>
        <c:axId val="955787808"/>
        <c:scaling>
          <c:orientation val="minMax"/>
        </c:scaling>
        <c:delete val="0"/>
        <c:axPos val="l"/>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Antal barn per kvinna</a:t>
                </a:r>
              </a:p>
            </c:rich>
          </c:tx>
          <c:overlay val="0"/>
        </c:title>
        <c:numFmt formatCode="0.00" sourceLinked="0"/>
        <c:majorTickMark val="out"/>
        <c:minorTickMark val="none"/>
        <c:tickLblPos val="nextTo"/>
        <c:txPr>
          <a:bodyPr/>
          <a:lstStyle/>
          <a:p>
            <a:pPr>
              <a:defRPr sz="800" b="0" i="0">
                <a:solidFill>
                  <a:srgbClr val="000000"/>
                </a:solidFill>
                <a:latin typeface="Franklin Gothic Book"/>
                <a:ea typeface="Franklin Gothic Book"/>
                <a:cs typeface="Franklin Gothic Book"/>
              </a:defRPr>
            </a:pPr>
            <a:endParaRPr lang="sv-SE"/>
          </a:p>
        </c:txPr>
        <c:crossAx val="934805839"/>
        <c:crossesAt val="1"/>
        <c:crossBetween val="between"/>
      </c:valAx>
      <c:spPr>
        <a:solidFill>
          <a:srgbClr val="FFFFFF"/>
        </a:solidFill>
        <a:ln w="3175">
          <a:solidFill>
            <a:srgbClr val="000000"/>
          </a:solidFill>
          <a:prstDash val="solid"/>
        </a:ln>
      </c:spPr>
    </c:plotArea>
    <c:legend>
      <c:legendPos val="b"/>
      <c:overlay val="0"/>
      <c:spPr>
        <a:ln w="25400">
          <a:noFill/>
        </a:ln>
      </c:spPr>
      <c:txPr>
        <a:bodyPr/>
        <a:lstStyle/>
        <a:p>
          <a:pPr>
            <a:defRPr sz="800" b="0" i="0">
              <a:solidFill>
                <a:srgbClr val="000000"/>
              </a:solidFill>
              <a:latin typeface="Franklin Gothic Book"/>
              <a:ea typeface="Franklin Gothic Book"/>
              <a:cs typeface="Franklin Gothic Book"/>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noFill/>
    </a:ln>
  </c:sp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Trollhättan</c:v>
          </c:tx>
          <c:spPr>
            <a:ln w="12700">
              <a:solidFill>
                <a:srgbClr val="333333"/>
              </a:solidFill>
              <a:prstDash val="solid"/>
            </a:ln>
          </c:spPr>
          <c:marker>
            <c:symbol val="circle"/>
            <c:size val="6"/>
            <c:spPr>
              <a:solidFill>
                <a:srgbClr val="99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0-0FC4-4D99-A8EC-182A9440620F}"/>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1-0FC4-4D99-A8EC-182A9440620F}"/>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2-0FC4-4D99-A8EC-182A9440620F}"/>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03-0FC4-4D99-A8EC-182A9440620F}"/>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04-0FC4-4D99-A8EC-182A9440620F}"/>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05-0FC4-4D99-A8EC-182A9440620F}"/>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06-0FC4-4D99-A8EC-182A9440620F}"/>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07-0FC4-4D99-A8EC-182A9440620F}"/>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08-0FC4-4D99-A8EC-182A9440620F}"/>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09-0FC4-4D99-A8EC-182A9440620F}"/>
              </c:ext>
            </c:extLst>
          </c:dPt>
          <c:cat>
            <c:numRef>
              <c:f>'[1]Summerad fertilitet'!$A$4:$A$57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'[1]Summerad fertilitet'!$B$4:$B$57</c:f>
              <c:numCache>
                <c:formatCode>0.00</c:formatCode>
                <c:ptCount val="54"/>
                <c:pt idx="0">
                  <c:v>1.6463509000000001</c:v>
                </c:pt>
                <c:pt idx="1">
                  <c:v>1.6913243</c:v>
                </c:pt>
                <c:pt idx="2">
                  <c:v>1.6053009</c:v>
                </c:pt>
                <c:pt idx="3">
                  <c:v>1.7120725000000001</c:v>
                </c:pt>
                <c:pt idx="4">
                  <c:v>1.6456742</c:v>
                </c:pt>
                <c:pt idx="5">
                  <c:v>1.7762981</c:v>
                </c:pt>
                <c:pt idx="6">
                  <c:v>1.7333977</c:v>
                </c:pt>
                <c:pt idx="7">
                  <c:v>1.8598828000000001</c:v>
                </c:pt>
                <c:pt idx="8">
                  <c:v>2.0849920000000002</c:v>
                </c:pt>
                <c:pt idx="9">
                  <c:v>2.1036397999999998</c:v>
                </c:pt>
                <c:pt idx="10">
                  <c:v>2.2794683</c:v>
                </c:pt>
                <c:pt idx="11">
                  <c:v>2.2030840999999999</c:v>
                </c:pt>
                <c:pt idx="12">
                  <c:v>2.4390101</c:v>
                </c:pt>
                <c:pt idx="13">
                  <c:v>2.4669137000000001</c:v>
                </c:pt>
                <c:pt idx="14">
                  <c:v>2.0981459</c:v>
                </c:pt>
                <c:pt idx="15">
                  <c:v>1.9259656000000001</c:v>
                </c:pt>
                <c:pt idx="16">
                  <c:v>1.831887</c:v>
                </c:pt>
                <c:pt idx="17">
                  <c:v>1.6373983000000001</c:v>
                </c:pt>
                <c:pt idx="18">
                  <c:v>1.5712796</c:v>
                </c:pt>
                <c:pt idx="19">
                  <c:v>1.5792481</c:v>
                </c:pt>
                <c:pt idx="20">
                  <c:v>1.5513254999999999</c:v>
                </c:pt>
                <c:pt idx="21">
                  <c:v>1.6009811</c:v>
                </c:pt>
                <c:pt idx="22">
                  <c:v>1.7014817</c:v>
                </c:pt>
                <c:pt idx="23">
                  <c:v>1.7294516</c:v>
                </c:pt>
                <c:pt idx="24">
                  <c:v>1.7555733</c:v>
                </c:pt>
                <c:pt idx="25">
                  <c:v>1.8688281</c:v>
                </c:pt>
                <c:pt idx="26">
                  <c:v>1.7308829999999999</c:v>
                </c:pt>
                <c:pt idx="27">
                  <c:v>2.0446648000000001</c:v>
                </c:pt>
                <c:pt idx="28">
                  <c:v>1.8546914999999999</c:v>
                </c:pt>
                <c:pt idx="29">
                  <c:v>1.8969940999999999</c:v>
                </c:pt>
                <c:pt idx="30">
                  <c:v>1.9614346</c:v>
                </c:pt>
                <c:pt idx="31">
                  <c:v>2.0233202000000001</c:v>
                </c:pt>
                <c:pt idx="32">
                  <c:v>1.9784611000000001</c:v>
                </c:pt>
                <c:pt idx="33">
                  <c:v>2.0113257999999998</c:v>
                </c:pt>
                <c:pt idx="34">
                  <c:v>1.8820534</c:v>
                </c:pt>
                <c:pt idx="35">
                  <c:v>1.9005064</c:v>
                </c:pt>
                <c:pt idx="36">
                  <c:v>1.9331602000000001</c:v>
                </c:pt>
                <c:pt idx="37">
                  <c:v>1.8266591000000001</c:v>
                </c:pt>
                <c:pt idx="38">
                  <c:v>1.8008031</c:v>
                </c:pt>
                <c:pt idx="39">
                  <c:v>1.6269062000000001</c:v>
                </c:pt>
                <c:pt idx="40">
                  <c:v>1.6120498000000001</c:v>
                </c:pt>
                <c:pt idx="41">
                  <c:v>1.6197454</c:v>
                </c:pt>
                <c:pt idx="42">
                  <c:v>1.7430003999999999</c:v>
                </c:pt>
                <c:pt idx="43">
                  <c:v>1.4504868</c:v>
                </c:pt>
                <c:pt idx="44">
                  <c:v>1.3891921</c:v>
                </c:pt>
                <c:pt idx="45">
                  <c:v>1.4431726</c:v>
                </c:pt>
                <c:pt idx="46">
                  <c:v>1.4465190000000001</c:v>
                </c:pt>
                <c:pt idx="47">
                  <c:v>1.4801557999999999</c:v>
                </c:pt>
                <c:pt idx="48">
                  <c:v>1.5132447</c:v>
                </c:pt>
                <c:pt idx="49">
                  <c:v>1.5471459999999999</c:v>
                </c:pt>
                <c:pt idx="50">
                  <c:v>1.5820561</c:v>
                </c:pt>
                <c:pt idx="51">
                  <c:v>1.6172118</c:v>
                </c:pt>
                <c:pt idx="52">
                  <c:v>1.6522129999999999</c:v>
                </c:pt>
                <c:pt idx="53">
                  <c:v>1.6583463000000001</c:v>
                </c:pt>
              </c:numCache>
            </c:numRef>
          </c:val>
          <c:smooth val="1"/>
          <c:extLst>
            <c:ext xmlns:c16="http://schemas.microsoft.com/office/drawing/2014/chart" uri="{C3380CC4-5D6E-409C-BE32-E72D297353CC}">
              <c16:uniqueId val="{0000000A-0FC4-4D99-A8EC-182A9440620F}"/>
            </c:ext>
          </c:extLst>
        </c:ser>
        <c:ser>
          <c:idx val="1"/>
          <c:order val="1"/>
          <c:tx>
            <c:v>Riket</c:v>
          </c:tx>
          <c:spPr>
            <a:ln w="12700">
              <a:solidFill>
                <a:srgbClr val="333333"/>
              </a:solidFill>
              <a:prstDash val="solid"/>
            </a:ln>
          </c:spPr>
          <c:marker>
            <c:symbol val="square"/>
            <c:size val="6"/>
            <c:spPr>
              <a:solidFill>
                <a:srgbClr val="FF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B-0FC4-4D99-A8EC-182A9440620F}"/>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C-0FC4-4D99-A8EC-182A9440620F}"/>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D-0FC4-4D99-A8EC-182A9440620F}"/>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0E-0FC4-4D99-A8EC-182A9440620F}"/>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0F-0FC4-4D99-A8EC-182A9440620F}"/>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10-0FC4-4D99-A8EC-182A9440620F}"/>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11-0FC4-4D99-A8EC-182A9440620F}"/>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12-0FC4-4D99-A8EC-182A9440620F}"/>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13-0FC4-4D99-A8EC-182A9440620F}"/>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14-0FC4-4D99-A8EC-182A9440620F}"/>
              </c:ext>
            </c:extLst>
          </c:dPt>
          <c:cat>
            <c:numRef>
              <c:f>'[1]Summerad fertilitet'!$A$4:$A$57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'[1]Summerad fertilitet'!$C$4:$C$57</c:f>
              <c:numCache>
                <c:formatCode>0.00</c:formatCode>
                <c:ptCount val="54"/>
                <c:pt idx="0">
                  <c:v>1.6749936000000001</c:v>
                </c:pt>
                <c:pt idx="1">
                  <c:v>1.6340743</c:v>
                </c:pt>
                <c:pt idx="2">
                  <c:v>1.6207701000000001</c:v>
                </c:pt>
                <c:pt idx="3">
                  <c:v>1.6130698999999999</c:v>
                </c:pt>
                <c:pt idx="4">
                  <c:v>1.6560581000000001</c:v>
                </c:pt>
                <c:pt idx="5">
                  <c:v>1.7396057</c:v>
                </c:pt>
                <c:pt idx="6">
                  <c:v>1.8003403</c:v>
                </c:pt>
                <c:pt idx="7">
                  <c:v>1.8434965000000001</c:v>
                </c:pt>
                <c:pt idx="8">
                  <c:v>1.9624454</c:v>
                </c:pt>
                <c:pt idx="9">
                  <c:v>2.0150041999999999</c:v>
                </c:pt>
                <c:pt idx="10">
                  <c:v>2.131437</c:v>
                </c:pt>
                <c:pt idx="11">
                  <c:v>2.1123666000000001</c:v>
                </c:pt>
                <c:pt idx="12">
                  <c:v>2.0863322000000002</c:v>
                </c:pt>
                <c:pt idx="13">
                  <c:v>1.9928657999999999</c:v>
                </c:pt>
                <c:pt idx="14">
                  <c:v>1.8822778</c:v>
                </c:pt>
                <c:pt idx="15">
                  <c:v>1.7300506</c:v>
                </c:pt>
                <c:pt idx="16">
                  <c:v>1.5983247</c:v>
                </c:pt>
                <c:pt idx="17">
                  <c:v>1.5244485000000001</c:v>
                </c:pt>
                <c:pt idx="18">
                  <c:v>1.5047826</c:v>
                </c:pt>
                <c:pt idx="19">
                  <c:v>1.4983648000000001</c:v>
                </c:pt>
                <c:pt idx="20">
                  <c:v>1.5441389999999999</c:v>
                </c:pt>
                <c:pt idx="21">
                  <c:v>1.5669446</c:v>
                </c:pt>
                <c:pt idx="22">
                  <c:v>1.6491243</c:v>
                </c:pt>
                <c:pt idx="23">
                  <c:v>1.7125102999999999</c:v>
                </c:pt>
                <c:pt idx="24">
                  <c:v>1.7522545</c:v>
                </c:pt>
                <c:pt idx="25">
                  <c:v>1.7695753000000001</c:v>
                </c:pt>
                <c:pt idx="26">
                  <c:v>1.8542822000000001</c:v>
                </c:pt>
                <c:pt idx="27">
                  <c:v>1.8799128000000001</c:v>
                </c:pt>
                <c:pt idx="28">
                  <c:v>1.9075877999999999</c:v>
                </c:pt>
                <c:pt idx="29">
                  <c:v>1.9363545</c:v>
                </c:pt>
                <c:pt idx="30">
                  <c:v>1.9857971999999999</c:v>
                </c:pt>
                <c:pt idx="31">
                  <c:v>1.9018170000000001</c:v>
                </c:pt>
                <c:pt idx="32">
                  <c:v>1.9061391999999999</c:v>
                </c:pt>
                <c:pt idx="33">
                  <c:v>1.8887604</c:v>
                </c:pt>
                <c:pt idx="34">
                  <c:v>1.8810119999999999</c:v>
                </c:pt>
                <c:pt idx="35">
                  <c:v>1.8489195</c:v>
                </c:pt>
                <c:pt idx="36">
                  <c:v>1.8538722000000001</c:v>
                </c:pt>
                <c:pt idx="37">
                  <c:v>1.7842022</c:v>
                </c:pt>
                <c:pt idx="38">
                  <c:v>1.7565876</c:v>
                </c:pt>
                <c:pt idx="39">
                  <c:v>1.7096952999999999</c:v>
                </c:pt>
                <c:pt idx="40">
                  <c:v>1.6685536000000001</c:v>
                </c:pt>
                <c:pt idx="41">
                  <c:v>1.6729475</c:v>
                </c:pt>
                <c:pt idx="42">
                  <c:v>1.5249663</c:v>
                </c:pt>
                <c:pt idx="43">
                  <c:v>1.4535644000000001</c:v>
                </c:pt>
                <c:pt idx="44">
                  <c:v>1.4216</c:v>
                </c:pt>
                <c:pt idx="45">
                  <c:v>1.4086000000000001</c:v>
                </c:pt>
                <c:pt idx="46">
                  <c:v>1.4125000000000001</c:v>
                </c:pt>
                <c:pt idx="47">
                  <c:v>1.4157</c:v>
                </c:pt>
                <c:pt idx="48">
                  <c:v>1.4483999999999999</c:v>
                </c:pt>
                <c:pt idx="49">
                  <c:v>1.4807999999999999</c:v>
                </c:pt>
                <c:pt idx="50">
                  <c:v>1.514</c:v>
                </c:pt>
                <c:pt idx="51">
                  <c:v>1.5482</c:v>
                </c:pt>
                <c:pt idx="52">
                  <c:v>1.5827</c:v>
                </c:pt>
                <c:pt idx="53">
                  <c:v>1.6169</c:v>
                </c:pt>
              </c:numCache>
            </c:numRef>
          </c:val>
          <c:smooth val="1"/>
          <c:extLst>
            <c:ext xmlns:c16="http://schemas.microsoft.com/office/drawing/2014/chart" uri="{C3380CC4-5D6E-409C-BE32-E72D297353CC}">
              <c16:uniqueId val="{00000015-0FC4-4D99-A8EC-182A9440620F}"/>
            </c:ext>
          </c:extLst>
        </c:ser>
        <c:dLbls>
          <c:showLegendKey val="0"/>
          <c:showVal val="0"/>
          <c:showCatName val="0"/>
          <c:showSerName val="0"/>
          <c:showPercent val="0"/>
          <c:showBubbleSize val="0"/>
        </c:dLbls>
        <c:marker val="1"/>
        <c:smooth val="0"/>
        <c:axId val="955790208"/>
        <c:axId val="955787808"/>
      </c:lineChart>
      <c:catAx>
        <c:axId val="955790208"/>
        <c:scaling>
          <c:orientation val="minMax"/>
        </c:scaling>
        <c:delete val="0"/>
        <c:axPos val="b"/>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År</a:t>
                </a:r>
              </a:p>
            </c:rich>
          </c:tx>
          <c:overlay val="0"/>
        </c:title>
        <c:numFmt formatCode="General" sourceLinked="1"/>
        <c:majorTickMark val="out"/>
        <c:minorTickMark val="none"/>
        <c:tickLblPos val="low"/>
        <c:txPr>
          <a:bodyPr rot="0" vert="horz"/>
          <a:lstStyle/>
          <a:p>
            <a:pPr>
              <a:defRPr sz="800" b="0" i="0">
                <a:solidFill>
                  <a:srgbClr val="000000"/>
                </a:solidFill>
                <a:latin typeface="Franklin Gothic Book"/>
                <a:ea typeface="Franklin Gothic Book"/>
                <a:cs typeface="Franklin Gothic Book"/>
              </a:defRPr>
            </a:pPr>
            <a:endParaRPr lang="sv-SE"/>
          </a:p>
        </c:txPr>
        <c:crossAx val="955787808"/>
        <c:crossesAt val="0"/>
        <c:auto val="1"/>
        <c:lblAlgn val="ctr"/>
        <c:lblOffset val="100"/>
        <c:tickLblSkip val="10"/>
        <c:tickMarkSkip val="10"/>
        <c:noMultiLvlLbl val="0"/>
      </c:catAx>
      <c:valAx>
        <c:axId val="955787808"/>
        <c:scaling>
          <c:orientation val="minMax"/>
        </c:scaling>
        <c:delete val="0"/>
        <c:axPos val="l"/>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TFR</a:t>
                </a:r>
              </a:p>
            </c:rich>
          </c:tx>
          <c:overlay val="0"/>
        </c:title>
        <c:numFmt formatCode="0.00" sourceLinked="0"/>
        <c:majorTickMark val="out"/>
        <c:minorTickMark val="none"/>
        <c:tickLblPos val="nextTo"/>
        <c:txPr>
          <a:bodyPr/>
          <a:lstStyle/>
          <a:p>
            <a:pPr>
              <a:defRPr sz="800" b="0" i="0">
                <a:solidFill>
                  <a:srgbClr val="000000"/>
                </a:solidFill>
                <a:latin typeface="Franklin Gothic Book"/>
                <a:ea typeface="Franklin Gothic Book"/>
                <a:cs typeface="Franklin Gothic Book"/>
              </a:defRPr>
            </a:pPr>
            <a:endParaRPr lang="sv-SE"/>
          </a:p>
        </c:txPr>
        <c:crossAx val="955790208"/>
        <c:crossesAt val="1"/>
        <c:crossBetween val="midCat"/>
      </c:valAx>
      <c:spPr>
        <a:solidFill>
          <a:srgbClr val="FFFFFF"/>
        </a:solidFill>
        <a:ln w="3175">
          <a:solidFill>
            <a:srgbClr val="000000"/>
          </a:solidFill>
          <a:prstDash val="solid"/>
        </a:ln>
      </c:spPr>
    </c:plotArea>
    <c:legend>
      <c:legendPos val="b"/>
      <c:overlay val="0"/>
      <c:spPr>
        <a:ln w="25400">
          <a:noFill/>
        </a:ln>
      </c:spPr>
      <c:txPr>
        <a:bodyPr/>
        <a:lstStyle/>
        <a:p>
          <a:pPr>
            <a:defRPr sz="800" b="0" i="0">
              <a:solidFill>
                <a:srgbClr val="000000"/>
              </a:solidFill>
              <a:latin typeface="Franklin Gothic Book"/>
              <a:ea typeface="Franklin Gothic Book"/>
              <a:cs typeface="Franklin Gothic Book"/>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noFill/>
    </a:ln>
  </c:sp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v>Inflyttare</c:v>
          </c:tx>
          <c:spPr>
            <a:solidFill>
              <a:srgbClr val="D2B69E"/>
            </a:solidFill>
            <a:ln w="3175">
              <a:solidFill>
                <a:srgbClr val="000000"/>
              </a:solidFill>
              <a:prstDash val="solid"/>
            </a:ln>
          </c:spPr>
          <c:invertIfNegative val="0"/>
          <c:cat>
            <c:numRef>
              <c:f>'[1]Inflyttade Utflyttade ålder'!$A$4:$A$104</c:f>
              <c:numCache>
                <c:formatCode>General</c:formatCode>
                <c:ptCount val="1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numCache>
            </c:numRef>
          </c:cat>
          <c:val>
            <c:numRef>
              <c:f>'[1]Inflyttade Utflyttade ålder'!$B$4:$B$104</c:f>
              <c:numCache>
                <c:formatCode>#\ ##0.0</c:formatCode>
                <c:ptCount val="101"/>
                <c:pt idx="0">
                  <c:v>27.3333333</c:v>
                </c:pt>
                <c:pt idx="1">
                  <c:v>54.6666667</c:v>
                </c:pt>
                <c:pt idx="2">
                  <c:v>42.6666667</c:v>
                </c:pt>
                <c:pt idx="3">
                  <c:v>36.6666667</c:v>
                </c:pt>
                <c:pt idx="4">
                  <c:v>37</c:v>
                </c:pt>
                <c:pt idx="5">
                  <c:v>40.3333333</c:v>
                </c:pt>
                <c:pt idx="6">
                  <c:v>31</c:v>
                </c:pt>
                <c:pt idx="7">
                  <c:v>22.3333333</c:v>
                </c:pt>
                <c:pt idx="8">
                  <c:v>19.3333333</c:v>
                </c:pt>
                <c:pt idx="9">
                  <c:v>26.3333333</c:v>
                </c:pt>
                <c:pt idx="10">
                  <c:v>23</c:v>
                </c:pt>
                <c:pt idx="11">
                  <c:v>29</c:v>
                </c:pt>
                <c:pt idx="12">
                  <c:v>17.3333333</c:v>
                </c:pt>
                <c:pt idx="13">
                  <c:v>23.6666667</c:v>
                </c:pt>
                <c:pt idx="14">
                  <c:v>24</c:v>
                </c:pt>
                <c:pt idx="15">
                  <c:v>16.6666667</c:v>
                </c:pt>
                <c:pt idx="16">
                  <c:v>22.6666667</c:v>
                </c:pt>
                <c:pt idx="17">
                  <c:v>22</c:v>
                </c:pt>
                <c:pt idx="18">
                  <c:v>27</c:v>
                </c:pt>
                <c:pt idx="19">
                  <c:v>90.333333300000007</c:v>
                </c:pt>
                <c:pt idx="20">
                  <c:v>125.66666669999999</c:v>
                </c:pt>
                <c:pt idx="21">
                  <c:v>121.33333330000001</c:v>
                </c:pt>
                <c:pt idx="22">
                  <c:v>145.33333329999999</c:v>
                </c:pt>
                <c:pt idx="23">
                  <c:v>133.66666670000001</c:v>
                </c:pt>
                <c:pt idx="24">
                  <c:v>138.66666670000001</c:v>
                </c:pt>
                <c:pt idx="25">
                  <c:v>116.66666669999999</c:v>
                </c:pt>
                <c:pt idx="26">
                  <c:v>114</c:v>
                </c:pt>
                <c:pt idx="27">
                  <c:v>118.33333330000001</c:v>
                </c:pt>
                <c:pt idx="28">
                  <c:v>102.66666669999999</c:v>
                </c:pt>
                <c:pt idx="29">
                  <c:v>100</c:v>
                </c:pt>
                <c:pt idx="30">
                  <c:v>107.33333330000001</c:v>
                </c:pt>
                <c:pt idx="31">
                  <c:v>94</c:v>
                </c:pt>
                <c:pt idx="32">
                  <c:v>83.333333300000007</c:v>
                </c:pt>
                <c:pt idx="33">
                  <c:v>81.666666699999993</c:v>
                </c:pt>
                <c:pt idx="34">
                  <c:v>68.333333300000007</c:v>
                </c:pt>
                <c:pt idx="35">
                  <c:v>62</c:v>
                </c:pt>
                <c:pt idx="36">
                  <c:v>51.6666667</c:v>
                </c:pt>
                <c:pt idx="37">
                  <c:v>43.3333333</c:v>
                </c:pt>
                <c:pt idx="38">
                  <c:v>47.3333333</c:v>
                </c:pt>
                <c:pt idx="39">
                  <c:v>38.6666667</c:v>
                </c:pt>
                <c:pt idx="40">
                  <c:v>36</c:v>
                </c:pt>
                <c:pt idx="41">
                  <c:v>28</c:v>
                </c:pt>
                <c:pt idx="42">
                  <c:v>30.6666667</c:v>
                </c:pt>
                <c:pt idx="43">
                  <c:v>26.3333333</c:v>
                </c:pt>
                <c:pt idx="44">
                  <c:v>21.3333333</c:v>
                </c:pt>
                <c:pt idx="45">
                  <c:v>22.3333333</c:v>
                </c:pt>
                <c:pt idx="46">
                  <c:v>21</c:v>
                </c:pt>
                <c:pt idx="47">
                  <c:v>17</c:v>
                </c:pt>
                <c:pt idx="48">
                  <c:v>23.3333333</c:v>
                </c:pt>
                <c:pt idx="49">
                  <c:v>20.6666667</c:v>
                </c:pt>
                <c:pt idx="50">
                  <c:v>19</c:v>
                </c:pt>
                <c:pt idx="51">
                  <c:v>16.6666667</c:v>
                </c:pt>
                <c:pt idx="52">
                  <c:v>17</c:v>
                </c:pt>
                <c:pt idx="53">
                  <c:v>19.6666667</c:v>
                </c:pt>
                <c:pt idx="54">
                  <c:v>18.6666667</c:v>
                </c:pt>
                <c:pt idx="55">
                  <c:v>19</c:v>
                </c:pt>
                <c:pt idx="56">
                  <c:v>15.6666667</c:v>
                </c:pt>
                <c:pt idx="57">
                  <c:v>13.3333333</c:v>
                </c:pt>
                <c:pt idx="58">
                  <c:v>13</c:v>
                </c:pt>
                <c:pt idx="59">
                  <c:v>15.3333333</c:v>
                </c:pt>
                <c:pt idx="60">
                  <c:v>11</c:v>
                </c:pt>
                <c:pt idx="61">
                  <c:v>10.3333333</c:v>
                </c:pt>
                <c:pt idx="62">
                  <c:v>7.3333332999999996</c:v>
                </c:pt>
                <c:pt idx="63">
                  <c:v>9</c:v>
                </c:pt>
                <c:pt idx="64">
                  <c:v>12.6666667</c:v>
                </c:pt>
                <c:pt idx="65">
                  <c:v>9</c:v>
                </c:pt>
                <c:pt idx="66">
                  <c:v>9</c:v>
                </c:pt>
                <c:pt idx="67">
                  <c:v>8.3333332999999996</c:v>
                </c:pt>
                <c:pt idx="68">
                  <c:v>10.3333333</c:v>
                </c:pt>
                <c:pt idx="69">
                  <c:v>12.6666667</c:v>
                </c:pt>
                <c:pt idx="70">
                  <c:v>9</c:v>
                </c:pt>
                <c:pt idx="71">
                  <c:v>4.6666667000000004</c:v>
                </c:pt>
                <c:pt idx="72">
                  <c:v>4.6666667000000004</c:v>
                </c:pt>
                <c:pt idx="73">
                  <c:v>8.6666667000000004</c:v>
                </c:pt>
                <c:pt idx="74">
                  <c:v>6</c:v>
                </c:pt>
                <c:pt idx="75">
                  <c:v>7</c:v>
                </c:pt>
                <c:pt idx="76">
                  <c:v>5</c:v>
                </c:pt>
                <c:pt idx="77">
                  <c:v>2.6666666999999999</c:v>
                </c:pt>
                <c:pt idx="78">
                  <c:v>2.3333333000000001</c:v>
                </c:pt>
                <c:pt idx="79">
                  <c:v>2</c:v>
                </c:pt>
                <c:pt idx="80">
                  <c:v>4</c:v>
                </c:pt>
                <c:pt idx="81">
                  <c:v>3.6666666999999999</c:v>
                </c:pt>
                <c:pt idx="82">
                  <c:v>1.6666666999999999</c:v>
                </c:pt>
                <c:pt idx="83">
                  <c:v>3.6666666999999999</c:v>
                </c:pt>
                <c:pt idx="84">
                  <c:v>1.6666666999999999</c:v>
                </c:pt>
                <c:pt idx="85">
                  <c:v>1.3333333000000001</c:v>
                </c:pt>
                <c:pt idx="86">
                  <c:v>0.66666669999999995</c:v>
                </c:pt>
                <c:pt idx="87">
                  <c:v>0.3333333</c:v>
                </c:pt>
                <c:pt idx="88">
                  <c:v>0.3333333</c:v>
                </c:pt>
                <c:pt idx="89">
                  <c:v>0.66666669999999995</c:v>
                </c:pt>
                <c:pt idx="90">
                  <c:v>0</c:v>
                </c:pt>
                <c:pt idx="91">
                  <c:v>1</c:v>
                </c:pt>
                <c:pt idx="92">
                  <c:v>0.3333333</c:v>
                </c:pt>
                <c:pt idx="93">
                  <c:v>0.3333333</c:v>
                </c:pt>
                <c:pt idx="94">
                  <c:v>0.3333333</c:v>
                </c:pt>
                <c:pt idx="95">
                  <c:v>0.3333333</c:v>
                </c:pt>
                <c:pt idx="96">
                  <c:v>0.3333333</c:v>
                </c:pt>
                <c:pt idx="97">
                  <c:v>0.3333333</c:v>
                </c:pt>
                <c:pt idx="98">
                  <c:v>0</c:v>
                </c:pt>
                <c:pt idx="99">
                  <c:v>0</c:v>
                </c:pt>
                <c:pt idx="100">
                  <c:v>0</c:v>
                </c:pt>
              </c:numCache>
            </c:numRef>
          </c:val>
          <c:extLst>
            <c:ext xmlns:c16="http://schemas.microsoft.com/office/drawing/2014/chart" uri="{C3380CC4-5D6E-409C-BE32-E72D297353CC}">
              <c16:uniqueId val="{00000000-A576-4943-91F7-4A7A66C57E36}"/>
            </c:ext>
          </c:extLst>
        </c:ser>
        <c:dLbls>
          <c:showLegendKey val="0"/>
          <c:showVal val="0"/>
          <c:showCatName val="0"/>
          <c:showSerName val="0"/>
          <c:showPercent val="0"/>
          <c:showBubbleSize val="0"/>
        </c:dLbls>
        <c:gapWidth val="0"/>
        <c:axId val="835514895"/>
        <c:axId val="835513455"/>
      </c:barChart>
      <c:lineChart>
        <c:grouping val="standard"/>
        <c:varyColors val="0"/>
        <c:ser>
          <c:idx val="1"/>
          <c:order val="1"/>
          <c:tx>
            <c:v>Utflyttare</c:v>
          </c:tx>
          <c:spPr>
            <a:ln w="12700">
              <a:solidFill>
                <a:srgbClr val="FF0000"/>
              </a:solidFill>
              <a:prstDash val="solid"/>
            </a:ln>
          </c:spPr>
          <c:marker>
            <c:symbol val="circle"/>
            <c:size val="4"/>
            <c:spPr>
              <a:solidFill>
                <a:srgbClr val="FFFFFF"/>
              </a:solidFill>
              <a:ln>
                <a:solidFill>
                  <a:srgbClr val="333333"/>
                </a:solidFill>
                <a:prstDash val="solid"/>
              </a:ln>
            </c:spPr>
          </c:marker>
          <c:cat>
            <c:numRef>
              <c:f>'[1]Inflyttade Utflyttade ålder'!$A$4:$A$104</c:f>
              <c:numCache>
                <c:formatCode>General</c:formatCode>
                <c:ptCount val="1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numCache>
            </c:numRef>
          </c:cat>
          <c:val>
            <c:numRef>
              <c:f>'[1]Inflyttade Utflyttade ålder'!$C$4:$C$104</c:f>
              <c:numCache>
                <c:formatCode>#\ ##0.0</c:formatCode>
                <c:ptCount val="101"/>
                <c:pt idx="0">
                  <c:v>26.3333333</c:v>
                </c:pt>
                <c:pt idx="1">
                  <c:v>48.6666667</c:v>
                </c:pt>
                <c:pt idx="2">
                  <c:v>45</c:v>
                </c:pt>
                <c:pt idx="3">
                  <c:v>42.6666667</c:v>
                </c:pt>
                <c:pt idx="4">
                  <c:v>35.3333333</c:v>
                </c:pt>
                <c:pt idx="5">
                  <c:v>38.3333333</c:v>
                </c:pt>
                <c:pt idx="6">
                  <c:v>43.3333333</c:v>
                </c:pt>
                <c:pt idx="7">
                  <c:v>29.6666667</c:v>
                </c:pt>
                <c:pt idx="8">
                  <c:v>28.3333333</c:v>
                </c:pt>
                <c:pt idx="9">
                  <c:v>32</c:v>
                </c:pt>
                <c:pt idx="10">
                  <c:v>27</c:v>
                </c:pt>
                <c:pt idx="11">
                  <c:v>25</c:v>
                </c:pt>
                <c:pt idx="12">
                  <c:v>24</c:v>
                </c:pt>
                <c:pt idx="13">
                  <c:v>22.6666667</c:v>
                </c:pt>
                <c:pt idx="14">
                  <c:v>23.3333333</c:v>
                </c:pt>
                <c:pt idx="15">
                  <c:v>20.3333333</c:v>
                </c:pt>
                <c:pt idx="16">
                  <c:v>25</c:v>
                </c:pt>
                <c:pt idx="17">
                  <c:v>22</c:v>
                </c:pt>
                <c:pt idx="18">
                  <c:v>21</c:v>
                </c:pt>
                <c:pt idx="19">
                  <c:v>73</c:v>
                </c:pt>
                <c:pt idx="20">
                  <c:v>126</c:v>
                </c:pt>
                <c:pt idx="21">
                  <c:v>132</c:v>
                </c:pt>
                <c:pt idx="22">
                  <c:v>131</c:v>
                </c:pt>
                <c:pt idx="23">
                  <c:v>142.66666670000001</c:v>
                </c:pt>
                <c:pt idx="24">
                  <c:v>146</c:v>
                </c:pt>
                <c:pt idx="25">
                  <c:v>128.66666670000001</c:v>
                </c:pt>
                <c:pt idx="26">
                  <c:v>119.66666669999999</c:v>
                </c:pt>
                <c:pt idx="27">
                  <c:v>131</c:v>
                </c:pt>
                <c:pt idx="28">
                  <c:v>119.33333330000001</c:v>
                </c:pt>
                <c:pt idx="29">
                  <c:v>113.66666669999999</c:v>
                </c:pt>
                <c:pt idx="30">
                  <c:v>102.33333330000001</c:v>
                </c:pt>
                <c:pt idx="31">
                  <c:v>87</c:v>
                </c:pt>
                <c:pt idx="32">
                  <c:v>84</c:v>
                </c:pt>
                <c:pt idx="33">
                  <c:v>81</c:v>
                </c:pt>
                <c:pt idx="34">
                  <c:v>73.333333300000007</c:v>
                </c:pt>
                <c:pt idx="35">
                  <c:v>55.3333333</c:v>
                </c:pt>
                <c:pt idx="36">
                  <c:v>59.3333333</c:v>
                </c:pt>
                <c:pt idx="37">
                  <c:v>43</c:v>
                </c:pt>
                <c:pt idx="38">
                  <c:v>38.6666667</c:v>
                </c:pt>
                <c:pt idx="39">
                  <c:v>42.6666667</c:v>
                </c:pt>
                <c:pt idx="40">
                  <c:v>39</c:v>
                </c:pt>
                <c:pt idx="41">
                  <c:v>28</c:v>
                </c:pt>
                <c:pt idx="42">
                  <c:v>22</c:v>
                </c:pt>
                <c:pt idx="43">
                  <c:v>22.6666667</c:v>
                </c:pt>
                <c:pt idx="44">
                  <c:v>27</c:v>
                </c:pt>
                <c:pt idx="45">
                  <c:v>23.3333333</c:v>
                </c:pt>
                <c:pt idx="46">
                  <c:v>19</c:v>
                </c:pt>
                <c:pt idx="47">
                  <c:v>26</c:v>
                </c:pt>
                <c:pt idx="48">
                  <c:v>16.6666667</c:v>
                </c:pt>
                <c:pt idx="49">
                  <c:v>27.3333333</c:v>
                </c:pt>
                <c:pt idx="50">
                  <c:v>18</c:v>
                </c:pt>
                <c:pt idx="51">
                  <c:v>16.6666667</c:v>
                </c:pt>
                <c:pt idx="52">
                  <c:v>25</c:v>
                </c:pt>
                <c:pt idx="53">
                  <c:v>21.6666667</c:v>
                </c:pt>
                <c:pt idx="54">
                  <c:v>20</c:v>
                </c:pt>
                <c:pt idx="55">
                  <c:v>21</c:v>
                </c:pt>
                <c:pt idx="56">
                  <c:v>17</c:v>
                </c:pt>
                <c:pt idx="57">
                  <c:v>20.3333333</c:v>
                </c:pt>
                <c:pt idx="58">
                  <c:v>20</c:v>
                </c:pt>
                <c:pt idx="59">
                  <c:v>16</c:v>
                </c:pt>
                <c:pt idx="60">
                  <c:v>15.6666667</c:v>
                </c:pt>
                <c:pt idx="61">
                  <c:v>12.3333333</c:v>
                </c:pt>
                <c:pt idx="62">
                  <c:v>11</c:v>
                </c:pt>
                <c:pt idx="63">
                  <c:v>14</c:v>
                </c:pt>
                <c:pt idx="64">
                  <c:v>8</c:v>
                </c:pt>
                <c:pt idx="65">
                  <c:v>16.3333333</c:v>
                </c:pt>
                <c:pt idx="66">
                  <c:v>12.3333333</c:v>
                </c:pt>
                <c:pt idx="67">
                  <c:v>11.6666667</c:v>
                </c:pt>
                <c:pt idx="68">
                  <c:v>10</c:v>
                </c:pt>
                <c:pt idx="69">
                  <c:v>9.3333332999999996</c:v>
                </c:pt>
                <c:pt idx="70">
                  <c:v>6.3333332999999996</c:v>
                </c:pt>
                <c:pt idx="71">
                  <c:v>6</c:v>
                </c:pt>
                <c:pt idx="72">
                  <c:v>7</c:v>
                </c:pt>
                <c:pt idx="73">
                  <c:v>8</c:v>
                </c:pt>
                <c:pt idx="74">
                  <c:v>6.3333332999999996</c:v>
                </c:pt>
                <c:pt idx="75">
                  <c:v>6.3333332999999996</c:v>
                </c:pt>
                <c:pt idx="76">
                  <c:v>2.3333333000000001</c:v>
                </c:pt>
                <c:pt idx="77">
                  <c:v>6.3333332999999996</c:v>
                </c:pt>
                <c:pt idx="78">
                  <c:v>5.3333332999999996</c:v>
                </c:pt>
                <c:pt idx="79">
                  <c:v>5</c:v>
                </c:pt>
                <c:pt idx="80">
                  <c:v>4.6666667000000004</c:v>
                </c:pt>
                <c:pt idx="81">
                  <c:v>4</c:v>
                </c:pt>
                <c:pt idx="82">
                  <c:v>1.6666666999999999</c:v>
                </c:pt>
                <c:pt idx="83">
                  <c:v>2.6666666999999999</c:v>
                </c:pt>
                <c:pt idx="84">
                  <c:v>2.6666666999999999</c:v>
                </c:pt>
                <c:pt idx="85">
                  <c:v>2</c:v>
                </c:pt>
                <c:pt idx="86">
                  <c:v>2.6666666999999999</c:v>
                </c:pt>
                <c:pt idx="87">
                  <c:v>0.66666669999999995</c:v>
                </c:pt>
                <c:pt idx="88">
                  <c:v>1</c:v>
                </c:pt>
                <c:pt idx="89">
                  <c:v>0.66666669999999995</c:v>
                </c:pt>
                <c:pt idx="90">
                  <c:v>1</c:v>
                </c:pt>
                <c:pt idx="91">
                  <c:v>1.3333333000000001</c:v>
                </c:pt>
                <c:pt idx="92">
                  <c:v>1</c:v>
                </c:pt>
                <c:pt idx="93">
                  <c:v>1</c:v>
                </c:pt>
                <c:pt idx="94">
                  <c:v>0.3333333</c:v>
                </c:pt>
                <c:pt idx="95">
                  <c:v>0</c:v>
                </c:pt>
                <c:pt idx="96">
                  <c:v>0</c:v>
                </c:pt>
                <c:pt idx="97">
                  <c:v>0</c:v>
                </c:pt>
                <c:pt idx="98">
                  <c:v>0.3333333</c:v>
                </c:pt>
                <c:pt idx="99">
                  <c:v>0</c:v>
                </c:pt>
                <c:pt idx="100">
                  <c:v>0</c:v>
                </c:pt>
              </c:numCache>
            </c:numRef>
          </c:val>
          <c:smooth val="1"/>
          <c:extLst>
            <c:ext xmlns:c16="http://schemas.microsoft.com/office/drawing/2014/chart" uri="{C3380CC4-5D6E-409C-BE32-E72D297353CC}">
              <c16:uniqueId val="{00000001-A576-4943-91F7-4A7A66C57E36}"/>
            </c:ext>
          </c:extLst>
        </c:ser>
        <c:dLbls>
          <c:showLegendKey val="0"/>
          <c:showVal val="0"/>
          <c:showCatName val="0"/>
          <c:showSerName val="0"/>
          <c:showPercent val="0"/>
          <c:showBubbleSize val="0"/>
        </c:dLbls>
        <c:marker val="1"/>
        <c:smooth val="0"/>
        <c:axId val="835514895"/>
        <c:axId val="835513455"/>
      </c:lineChart>
      <c:catAx>
        <c:axId val="835514895"/>
        <c:scaling>
          <c:orientation val="minMax"/>
        </c:scaling>
        <c:delete val="0"/>
        <c:axPos val="b"/>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Ålder</a:t>
                </a:r>
              </a:p>
            </c:rich>
          </c:tx>
          <c:overlay val="0"/>
        </c:title>
        <c:numFmt formatCode="General" sourceLinked="1"/>
        <c:majorTickMark val="out"/>
        <c:minorTickMark val="none"/>
        <c:tickLblPos val="nextTo"/>
        <c:txPr>
          <a:bodyPr rot="0" vert="horz"/>
          <a:lstStyle/>
          <a:p>
            <a:pPr>
              <a:defRPr sz="800" b="0" i="0">
                <a:solidFill>
                  <a:srgbClr val="000000"/>
                </a:solidFill>
                <a:latin typeface="Franklin Gothic Book"/>
                <a:ea typeface="Franklin Gothic Book"/>
                <a:cs typeface="Franklin Gothic Book"/>
              </a:defRPr>
            </a:pPr>
            <a:endParaRPr lang="sv-SE"/>
          </a:p>
        </c:txPr>
        <c:crossAx val="835513455"/>
        <c:crossesAt val="-1000"/>
        <c:auto val="1"/>
        <c:lblAlgn val="ctr"/>
        <c:lblOffset val="100"/>
        <c:tickLblSkip val="10"/>
        <c:tickMarkSkip val="10"/>
        <c:noMultiLvlLbl val="0"/>
      </c:catAx>
      <c:valAx>
        <c:axId val="835513455"/>
        <c:scaling>
          <c:orientation val="minMax"/>
          <c:min val="0"/>
        </c:scaling>
        <c:delete val="0"/>
        <c:axPos val="l"/>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Antal</a:t>
                </a:r>
              </a:p>
            </c:rich>
          </c:tx>
          <c:overlay val="0"/>
        </c:title>
        <c:numFmt formatCode="##\ ##0" sourceLinked="0"/>
        <c:majorTickMark val="out"/>
        <c:minorTickMark val="none"/>
        <c:tickLblPos val="nextTo"/>
        <c:txPr>
          <a:bodyPr/>
          <a:lstStyle/>
          <a:p>
            <a:pPr>
              <a:defRPr sz="800" b="0" i="0">
                <a:solidFill>
                  <a:srgbClr val="000000"/>
                </a:solidFill>
                <a:latin typeface="Franklin Gothic Book"/>
                <a:ea typeface="Franklin Gothic Book"/>
                <a:cs typeface="Franklin Gothic Book"/>
              </a:defRPr>
            </a:pPr>
            <a:endParaRPr lang="sv-SE"/>
          </a:p>
        </c:txPr>
        <c:crossAx val="835514895"/>
        <c:crossesAt val="1"/>
        <c:crossBetween val="between"/>
      </c:valAx>
      <c:spPr>
        <a:solidFill>
          <a:srgbClr val="FFFFFF"/>
        </a:solidFill>
        <a:ln w="3175">
          <a:solidFill>
            <a:srgbClr val="000000"/>
          </a:solidFill>
          <a:prstDash val="solid"/>
        </a:ln>
      </c:spPr>
    </c:plotArea>
    <c:legend>
      <c:legendPos val="b"/>
      <c:overlay val="0"/>
      <c:spPr>
        <a:ln w="25400">
          <a:noFill/>
        </a:ln>
      </c:spPr>
      <c:txPr>
        <a:bodyPr/>
        <a:lstStyle/>
        <a:p>
          <a:pPr>
            <a:defRPr sz="800" b="0" i="0">
              <a:solidFill>
                <a:srgbClr val="000000"/>
              </a:solidFill>
              <a:latin typeface="Franklin Gothic Book"/>
              <a:ea typeface="Franklin Gothic Book"/>
              <a:cs typeface="Franklin Gothic Book"/>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noFill/>
    </a:ln>
  </c:sp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Flyttnetto efter ålder</c:v>
          </c:tx>
          <c:spPr>
            <a:solidFill>
              <a:srgbClr val="D2B69E"/>
            </a:solidFill>
            <a:ln w="3175">
              <a:solidFill>
                <a:srgbClr val="000000"/>
              </a:solidFill>
              <a:prstDash val="solid"/>
            </a:ln>
          </c:spPr>
          <c:invertIfNegative val="0"/>
          <c:cat>
            <c:numRef>
              <c:f>[1]Flyttnetto!$A$4:$A$104</c:f>
              <c:numCache>
                <c:formatCode>General</c:formatCode>
                <c:ptCount val="1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numCache>
            </c:numRef>
          </c:cat>
          <c:val>
            <c:numRef>
              <c:f>[1]Flyttnetto!$B$4:$B$104</c:f>
              <c:numCache>
                <c:formatCode>#\ ##0.0</c:formatCode>
                <c:ptCount val="101"/>
                <c:pt idx="0">
                  <c:v>1</c:v>
                </c:pt>
                <c:pt idx="1">
                  <c:v>6</c:v>
                </c:pt>
                <c:pt idx="2">
                  <c:v>-2.3333333000000001</c:v>
                </c:pt>
                <c:pt idx="3">
                  <c:v>-6</c:v>
                </c:pt>
                <c:pt idx="4">
                  <c:v>1.6666666999999999</c:v>
                </c:pt>
                <c:pt idx="5">
                  <c:v>2</c:v>
                </c:pt>
                <c:pt idx="6">
                  <c:v>-12.3333333</c:v>
                </c:pt>
                <c:pt idx="7">
                  <c:v>-7.3333332999999996</c:v>
                </c:pt>
                <c:pt idx="8">
                  <c:v>-9</c:v>
                </c:pt>
                <c:pt idx="9">
                  <c:v>-5.6666667000000004</c:v>
                </c:pt>
                <c:pt idx="10">
                  <c:v>-4</c:v>
                </c:pt>
                <c:pt idx="11">
                  <c:v>4</c:v>
                </c:pt>
                <c:pt idx="12">
                  <c:v>-6.6666667000000004</c:v>
                </c:pt>
                <c:pt idx="13">
                  <c:v>1</c:v>
                </c:pt>
                <c:pt idx="14">
                  <c:v>0.66666669999999995</c:v>
                </c:pt>
                <c:pt idx="15">
                  <c:v>-3.6666666999999999</c:v>
                </c:pt>
                <c:pt idx="16">
                  <c:v>-2.3333333000000001</c:v>
                </c:pt>
                <c:pt idx="17">
                  <c:v>0</c:v>
                </c:pt>
                <c:pt idx="18">
                  <c:v>6</c:v>
                </c:pt>
                <c:pt idx="19">
                  <c:v>17.3333333</c:v>
                </c:pt>
                <c:pt idx="20">
                  <c:v>-0.3333333</c:v>
                </c:pt>
                <c:pt idx="21">
                  <c:v>-10.6666667</c:v>
                </c:pt>
                <c:pt idx="22">
                  <c:v>14.3333333</c:v>
                </c:pt>
                <c:pt idx="23">
                  <c:v>-9</c:v>
                </c:pt>
                <c:pt idx="24">
                  <c:v>-7.3333332999999996</c:v>
                </c:pt>
                <c:pt idx="25">
                  <c:v>-12</c:v>
                </c:pt>
                <c:pt idx="26">
                  <c:v>-5.6666667000000004</c:v>
                </c:pt>
                <c:pt idx="27">
                  <c:v>-12.6666667</c:v>
                </c:pt>
                <c:pt idx="28">
                  <c:v>-16.6666667</c:v>
                </c:pt>
                <c:pt idx="29">
                  <c:v>-13.6666667</c:v>
                </c:pt>
                <c:pt idx="30">
                  <c:v>5</c:v>
                </c:pt>
                <c:pt idx="31">
                  <c:v>7</c:v>
                </c:pt>
                <c:pt idx="32">
                  <c:v>-0.66666669999999995</c:v>
                </c:pt>
                <c:pt idx="33">
                  <c:v>0.66666669999999995</c:v>
                </c:pt>
                <c:pt idx="34">
                  <c:v>-5</c:v>
                </c:pt>
                <c:pt idx="35">
                  <c:v>6.6666667000000004</c:v>
                </c:pt>
                <c:pt idx="36">
                  <c:v>-7.6666667000000004</c:v>
                </c:pt>
                <c:pt idx="37">
                  <c:v>0.3333333</c:v>
                </c:pt>
                <c:pt idx="38">
                  <c:v>8.6666667000000004</c:v>
                </c:pt>
                <c:pt idx="39">
                  <c:v>-4</c:v>
                </c:pt>
                <c:pt idx="40">
                  <c:v>-3</c:v>
                </c:pt>
                <c:pt idx="41">
                  <c:v>0</c:v>
                </c:pt>
                <c:pt idx="42">
                  <c:v>8.6666667000000004</c:v>
                </c:pt>
                <c:pt idx="43">
                  <c:v>3.6666666999999999</c:v>
                </c:pt>
                <c:pt idx="44">
                  <c:v>-5.6666667000000004</c:v>
                </c:pt>
                <c:pt idx="45">
                  <c:v>-1</c:v>
                </c:pt>
                <c:pt idx="46">
                  <c:v>2</c:v>
                </c:pt>
                <c:pt idx="47">
                  <c:v>-9</c:v>
                </c:pt>
                <c:pt idx="48">
                  <c:v>6.6666667000000004</c:v>
                </c:pt>
                <c:pt idx="49">
                  <c:v>-6.6666667000000004</c:v>
                </c:pt>
                <c:pt idx="50">
                  <c:v>1</c:v>
                </c:pt>
                <c:pt idx="51">
                  <c:v>0</c:v>
                </c:pt>
                <c:pt idx="52">
                  <c:v>-8</c:v>
                </c:pt>
                <c:pt idx="53">
                  <c:v>-2</c:v>
                </c:pt>
                <c:pt idx="54">
                  <c:v>-1.3333333000000001</c:v>
                </c:pt>
                <c:pt idx="55">
                  <c:v>-2</c:v>
                </c:pt>
                <c:pt idx="56">
                  <c:v>-1.3333333000000001</c:v>
                </c:pt>
                <c:pt idx="57">
                  <c:v>-7</c:v>
                </c:pt>
                <c:pt idx="58">
                  <c:v>-7</c:v>
                </c:pt>
                <c:pt idx="59">
                  <c:v>-0.66666669999999995</c:v>
                </c:pt>
                <c:pt idx="60">
                  <c:v>-4.6666667000000004</c:v>
                </c:pt>
                <c:pt idx="61">
                  <c:v>-2</c:v>
                </c:pt>
                <c:pt idx="62">
                  <c:v>-3.6666666999999999</c:v>
                </c:pt>
                <c:pt idx="63">
                  <c:v>-5</c:v>
                </c:pt>
                <c:pt idx="64">
                  <c:v>4.6666667000000004</c:v>
                </c:pt>
                <c:pt idx="65">
                  <c:v>-7.3333332999999996</c:v>
                </c:pt>
                <c:pt idx="66">
                  <c:v>-3.3333333000000001</c:v>
                </c:pt>
                <c:pt idx="67">
                  <c:v>-3.3333333000000001</c:v>
                </c:pt>
                <c:pt idx="68">
                  <c:v>0.3333333</c:v>
                </c:pt>
                <c:pt idx="69">
                  <c:v>3.3333333000000001</c:v>
                </c:pt>
                <c:pt idx="70">
                  <c:v>2.6666666999999999</c:v>
                </c:pt>
                <c:pt idx="71">
                  <c:v>-1.3333333000000001</c:v>
                </c:pt>
                <c:pt idx="72">
                  <c:v>-2.3333333000000001</c:v>
                </c:pt>
                <c:pt idx="73">
                  <c:v>0.66666669999999995</c:v>
                </c:pt>
                <c:pt idx="74">
                  <c:v>-0.3333333</c:v>
                </c:pt>
                <c:pt idx="75">
                  <c:v>0.66666669999999995</c:v>
                </c:pt>
                <c:pt idx="76">
                  <c:v>2.6666666999999999</c:v>
                </c:pt>
                <c:pt idx="77">
                  <c:v>-3.6666666999999999</c:v>
                </c:pt>
                <c:pt idx="78">
                  <c:v>-3</c:v>
                </c:pt>
                <c:pt idx="79">
                  <c:v>-3</c:v>
                </c:pt>
                <c:pt idx="80">
                  <c:v>-0.66666669999999995</c:v>
                </c:pt>
                <c:pt idx="81">
                  <c:v>-0.3333333</c:v>
                </c:pt>
                <c:pt idx="82">
                  <c:v>0</c:v>
                </c:pt>
                <c:pt idx="83">
                  <c:v>1</c:v>
                </c:pt>
                <c:pt idx="84">
                  <c:v>-1</c:v>
                </c:pt>
                <c:pt idx="85">
                  <c:v>-0.66666669999999995</c:v>
                </c:pt>
                <c:pt idx="86">
                  <c:v>-2</c:v>
                </c:pt>
                <c:pt idx="87">
                  <c:v>-0.3333333</c:v>
                </c:pt>
                <c:pt idx="88">
                  <c:v>-0.66666669999999995</c:v>
                </c:pt>
                <c:pt idx="89">
                  <c:v>0</c:v>
                </c:pt>
                <c:pt idx="90">
                  <c:v>-1</c:v>
                </c:pt>
                <c:pt idx="91">
                  <c:v>-0.3333333</c:v>
                </c:pt>
                <c:pt idx="92">
                  <c:v>-0.66666669999999995</c:v>
                </c:pt>
                <c:pt idx="93">
                  <c:v>-0.66666669999999995</c:v>
                </c:pt>
                <c:pt idx="94">
                  <c:v>0</c:v>
                </c:pt>
                <c:pt idx="95">
                  <c:v>0.3333333</c:v>
                </c:pt>
                <c:pt idx="96">
                  <c:v>0.3333333</c:v>
                </c:pt>
                <c:pt idx="97">
                  <c:v>0.3333333</c:v>
                </c:pt>
                <c:pt idx="98">
                  <c:v>-0.3333333</c:v>
                </c:pt>
                <c:pt idx="99">
                  <c:v>0</c:v>
                </c:pt>
                <c:pt idx="100">
                  <c:v>0</c:v>
                </c:pt>
              </c:numCache>
            </c:numRef>
          </c:val>
          <c:extLst>
            <c:ext xmlns:c16="http://schemas.microsoft.com/office/drawing/2014/chart" uri="{C3380CC4-5D6E-409C-BE32-E72D297353CC}">
              <c16:uniqueId val="{00000000-A5AE-4D09-9383-9F4D2BC80835}"/>
            </c:ext>
          </c:extLst>
        </c:ser>
        <c:dLbls>
          <c:showLegendKey val="0"/>
          <c:showVal val="0"/>
          <c:showCatName val="0"/>
          <c:showSerName val="0"/>
          <c:showPercent val="0"/>
          <c:showBubbleSize val="0"/>
        </c:dLbls>
        <c:gapWidth val="0"/>
        <c:axId val="835513455"/>
        <c:axId val="835519695"/>
      </c:barChart>
      <c:catAx>
        <c:axId val="835513455"/>
        <c:scaling>
          <c:orientation val="minMax"/>
        </c:scaling>
        <c:delete val="0"/>
        <c:axPos val="b"/>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Ålder</a:t>
                </a:r>
              </a:p>
            </c:rich>
          </c:tx>
          <c:overlay val="0"/>
        </c:title>
        <c:numFmt formatCode="General" sourceLinked="1"/>
        <c:majorTickMark val="out"/>
        <c:minorTickMark val="none"/>
        <c:tickLblPos val="low"/>
        <c:txPr>
          <a:bodyPr rot="0" vert="horz"/>
          <a:lstStyle/>
          <a:p>
            <a:pPr>
              <a:defRPr sz="800" b="0" i="0">
                <a:solidFill>
                  <a:srgbClr val="000000"/>
                </a:solidFill>
                <a:latin typeface="Franklin Gothic Book"/>
                <a:ea typeface="Franklin Gothic Book"/>
                <a:cs typeface="Franklin Gothic Book"/>
              </a:defRPr>
            </a:pPr>
            <a:endParaRPr lang="sv-SE"/>
          </a:p>
        </c:txPr>
        <c:crossAx val="835519695"/>
        <c:crossesAt val="0"/>
        <c:auto val="1"/>
        <c:lblAlgn val="ctr"/>
        <c:lblOffset val="100"/>
        <c:tickLblSkip val="10"/>
        <c:tickMarkSkip val="10"/>
        <c:noMultiLvlLbl val="0"/>
      </c:catAx>
      <c:valAx>
        <c:axId val="835519695"/>
        <c:scaling>
          <c:orientation val="minMax"/>
        </c:scaling>
        <c:delete val="0"/>
        <c:axPos val="l"/>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Antal</a:t>
                </a:r>
              </a:p>
            </c:rich>
          </c:tx>
          <c:overlay val="0"/>
        </c:title>
        <c:numFmt formatCode="##\ ##0" sourceLinked="0"/>
        <c:majorTickMark val="out"/>
        <c:minorTickMark val="none"/>
        <c:tickLblPos val="nextTo"/>
        <c:txPr>
          <a:bodyPr/>
          <a:lstStyle/>
          <a:p>
            <a:pPr>
              <a:defRPr sz="800" b="0" i="0">
                <a:solidFill>
                  <a:srgbClr val="000000"/>
                </a:solidFill>
                <a:latin typeface="Franklin Gothic Book"/>
                <a:ea typeface="Franklin Gothic Book"/>
                <a:cs typeface="Franklin Gothic Book"/>
              </a:defRPr>
            </a:pPr>
            <a:endParaRPr lang="sv-SE"/>
          </a:p>
        </c:txPr>
        <c:crossAx val="835513455"/>
        <c:crossesAt val="1"/>
        <c:crossBetween val="between"/>
      </c:valAx>
      <c:spPr>
        <a:solidFill>
          <a:srgbClr val="FFFFFF"/>
        </a:solidFill>
        <a:ln w="3175">
          <a:solidFill>
            <a:srgbClr val="000000"/>
          </a:solidFill>
          <a:prstDash val="solid"/>
        </a:ln>
      </c:spPr>
    </c:plotArea>
    <c:legend>
      <c:legendPos val="b"/>
      <c:overlay val="0"/>
      <c:spPr>
        <a:ln w="25400">
          <a:noFill/>
        </a:ln>
      </c:spPr>
      <c:txPr>
        <a:bodyPr/>
        <a:lstStyle/>
        <a:p>
          <a:pPr>
            <a:defRPr sz="800" b="0" i="0">
              <a:solidFill>
                <a:srgbClr val="000000"/>
              </a:solidFill>
              <a:latin typeface="Franklin Gothic Book"/>
              <a:ea typeface="Franklin Gothic Book"/>
              <a:cs typeface="Franklin Gothic Book"/>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Trollhättans kommun</c:v>
          </c:tx>
          <c:spPr>
            <a:ln w="12700">
              <a:solidFill>
                <a:srgbClr val="333333"/>
              </a:solidFill>
              <a:prstDash val="solid"/>
            </a:ln>
          </c:spPr>
          <c:marker>
            <c:symbol val="circle"/>
            <c:size val="6"/>
            <c:spPr>
              <a:solidFill>
                <a:srgbClr val="99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0-C479-4C4B-AD2E-F8C96005FB0C}"/>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1-C479-4C4B-AD2E-F8C96005FB0C}"/>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2-C479-4C4B-AD2E-F8C96005FB0C}"/>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03-C479-4C4B-AD2E-F8C96005FB0C}"/>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04-C479-4C4B-AD2E-F8C96005FB0C}"/>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05-C479-4C4B-AD2E-F8C96005FB0C}"/>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06-C479-4C4B-AD2E-F8C96005FB0C}"/>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07-C479-4C4B-AD2E-F8C96005FB0C}"/>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08-C479-4C4B-AD2E-F8C96005FB0C}"/>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09-C479-4C4B-AD2E-F8C96005FB0C}"/>
              </c:ext>
            </c:extLst>
          </c:dPt>
          <c:cat>
            <c:numRef>
              <c:f>'[1]Relativ utveckling'!$A$4:$A$57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'[1]Relativ utveckling'!$B$4:$B$57</c:f>
              <c:numCache>
                <c:formatCode>#\ ##0.000</c:formatCode>
                <c:ptCount val="54"/>
                <c:pt idx="1">
                  <c:v>-8.2258000000000001E-3</c:v>
                </c:pt>
                <c:pt idx="2">
                  <c:v>-8.5176000000000002E-3</c:v>
                </c:pt>
                <c:pt idx="3">
                  <c:v>-3.7111000000000002E-3</c:v>
                </c:pt>
                <c:pt idx="4">
                  <c:v>6.7911999999999998E-3</c:v>
                </c:pt>
                <c:pt idx="5">
                  <c:v>5.1305999999999999E-3</c:v>
                </c:pt>
                <c:pt idx="6">
                  <c:v>6.6296999999999997E-3</c:v>
                </c:pt>
                <c:pt idx="7">
                  <c:v>8.3840000000000008E-3</c:v>
                </c:pt>
                <c:pt idx="8">
                  <c:v>7.6531999999999998E-3</c:v>
                </c:pt>
                <c:pt idx="9">
                  <c:v>6.084E-3</c:v>
                </c:pt>
                <c:pt idx="10">
                  <c:v>8.7940999999999991E-3</c:v>
                </c:pt>
                <c:pt idx="11">
                  <c:v>3.3303E-3</c:v>
                </c:pt>
                <c:pt idx="12">
                  <c:v>8.9032999999999994E-3</c:v>
                </c:pt>
                <c:pt idx="13">
                  <c:v>1.0836999999999999E-3</c:v>
                </c:pt>
                <c:pt idx="14">
                  <c:v>1.0555E-2</c:v>
                </c:pt>
                <c:pt idx="15">
                  <c:v>3.9598000000000003E-3</c:v>
                </c:pt>
                <c:pt idx="16">
                  <c:v>-2.7437999999999998E-3</c:v>
                </c:pt>
                <c:pt idx="17">
                  <c:v>1.2991999999999999E-3</c:v>
                </c:pt>
                <c:pt idx="18">
                  <c:v>7.4228000000000002E-3</c:v>
                </c:pt>
                <c:pt idx="19">
                  <c:v>1.5911E-3</c:v>
                </c:pt>
                <c:pt idx="20">
                  <c:v>2.2690000000000001E-4</c:v>
                </c:pt>
                <c:pt idx="21">
                  <c:v>-1.2857000000000001E-3</c:v>
                </c:pt>
                <c:pt idx="22">
                  <c:v>2.1581999999999999E-3</c:v>
                </c:pt>
                <c:pt idx="23">
                  <c:v>-3.211E-4</c:v>
                </c:pt>
                <c:pt idx="24">
                  <c:v>4.4218E-3</c:v>
                </c:pt>
                <c:pt idx="25">
                  <c:v>2.7843999999999998E-3</c:v>
                </c:pt>
                <c:pt idx="26">
                  <c:v>9.9057999999999993E-3</c:v>
                </c:pt>
                <c:pt idx="27">
                  <c:v>8.7311999999999997E-3</c:v>
                </c:pt>
                <c:pt idx="28">
                  <c:v>3.4437999999999999E-3</c:v>
                </c:pt>
                <c:pt idx="29">
                  <c:v>7.0843E-3</c:v>
                </c:pt>
                <c:pt idx="30">
                  <c:v>6.8339999999999998E-3</c:v>
                </c:pt>
                <c:pt idx="31">
                  <c:v>4.5431999999999998E-3</c:v>
                </c:pt>
                <c:pt idx="32">
                  <c:v>4.5046000000000001E-3</c:v>
                </c:pt>
                <c:pt idx="33">
                  <c:v>1.47805E-2</c:v>
                </c:pt>
                <c:pt idx="34">
                  <c:v>6.2928000000000003E-3</c:v>
                </c:pt>
                <c:pt idx="35">
                  <c:v>2.8632000000000002E-3</c:v>
                </c:pt>
                <c:pt idx="36">
                  <c:v>1.1577799999999999E-2</c:v>
                </c:pt>
                <c:pt idx="37">
                  <c:v>8.3978000000000004E-3</c:v>
                </c:pt>
                <c:pt idx="38">
                  <c:v>8.4138000000000008E-3</c:v>
                </c:pt>
                <c:pt idx="39">
                  <c:v>5.6191000000000001E-3</c:v>
                </c:pt>
                <c:pt idx="40">
                  <c:v>3.2341000000000002E-3</c:v>
                </c:pt>
                <c:pt idx="41">
                  <c:v>-1.6034000000000001E-3</c:v>
                </c:pt>
                <c:pt idx="42">
                  <c:v>2.0286000000000002E-3</c:v>
                </c:pt>
                <c:pt idx="43">
                  <c:v>-3.3909999999999999E-3</c:v>
                </c:pt>
                <c:pt idx="44">
                  <c:v>-5.5474000000000001E-3</c:v>
                </c:pt>
                <c:pt idx="45">
                  <c:v>-1.0162999999999999E-3</c:v>
                </c:pt>
                <c:pt idx="46">
                  <c:v>5.6910000000000001E-4</c:v>
                </c:pt>
                <c:pt idx="47">
                  <c:v>6.7072E-3</c:v>
                </c:pt>
                <c:pt idx="48">
                  <c:v>6.9014000000000002E-3</c:v>
                </c:pt>
                <c:pt idx="49">
                  <c:v>7.0499999999999998E-3</c:v>
                </c:pt>
                <c:pt idx="50">
                  <c:v>6.6819999999999996E-3</c:v>
                </c:pt>
                <c:pt idx="51">
                  <c:v>4.5303000000000001E-3</c:v>
                </c:pt>
                <c:pt idx="52">
                  <c:v>6.1232999999999999E-3</c:v>
                </c:pt>
                <c:pt idx="53">
                  <c:v>6.5189000000000002E-3</c:v>
                </c:pt>
              </c:numCache>
            </c:numRef>
          </c:val>
          <c:smooth val="1"/>
          <c:extLst>
            <c:ext xmlns:c16="http://schemas.microsoft.com/office/drawing/2014/chart" uri="{C3380CC4-5D6E-409C-BE32-E72D297353CC}">
              <c16:uniqueId val="{0000000A-C479-4C4B-AD2E-F8C96005FB0C}"/>
            </c:ext>
          </c:extLst>
        </c:ser>
        <c:ser>
          <c:idx val="1"/>
          <c:order val="1"/>
          <c:tx>
            <c:v>Riket</c:v>
          </c:tx>
          <c:spPr>
            <a:ln w="12700">
              <a:solidFill>
                <a:srgbClr val="333333"/>
              </a:solidFill>
              <a:prstDash val="solid"/>
            </a:ln>
          </c:spPr>
          <c:marker>
            <c:symbol val="square"/>
            <c:size val="6"/>
            <c:spPr>
              <a:solidFill>
                <a:srgbClr val="FF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B-C479-4C4B-AD2E-F8C96005FB0C}"/>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C-C479-4C4B-AD2E-F8C96005FB0C}"/>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D-C479-4C4B-AD2E-F8C96005FB0C}"/>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0E-C479-4C4B-AD2E-F8C96005FB0C}"/>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0F-C479-4C4B-AD2E-F8C96005FB0C}"/>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10-C479-4C4B-AD2E-F8C96005FB0C}"/>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11-C479-4C4B-AD2E-F8C96005FB0C}"/>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12-C479-4C4B-AD2E-F8C96005FB0C}"/>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13-C479-4C4B-AD2E-F8C96005FB0C}"/>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14-C479-4C4B-AD2E-F8C96005FB0C}"/>
              </c:ext>
            </c:extLst>
          </c:dPt>
          <c:cat>
            <c:numRef>
              <c:f>'[1]Relativ utveckling'!$A$4:$A$57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'[1]Relativ utveckling'!$C$4:$C$57</c:f>
              <c:numCache>
                <c:formatCode>#\ ##0.000</c:formatCode>
                <c:ptCount val="54"/>
                <c:pt idx="1">
                  <c:v>6.1269999999999999E-4</c:v>
                </c:pt>
                <c:pt idx="2">
                  <c:v>5.3479999999999999E-4</c:v>
                </c:pt>
                <c:pt idx="3">
                  <c:v>3.7090000000000002E-4</c:v>
                </c:pt>
                <c:pt idx="4">
                  <c:v>1.4461999999999999E-3</c:v>
                </c:pt>
                <c:pt idx="5">
                  <c:v>1.8600999999999999E-3</c:v>
                </c:pt>
                <c:pt idx="6">
                  <c:v>2.7967999999999999E-3</c:v>
                </c:pt>
                <c:pt idx="7">
                  <c:v>3.8857000000000002E-3</c:v>
                </c:pt>
                <c:pt idx="8">
                  <c:v>5.3249999999999999E-3</c:v>
                </c:pt>
                <c:pt idx="9">
                  <c:v>8.0564E-3</c:v>
                </c:pt>
                <c:pt idx="10">
                  <c:v>7.4578999999999999E-3</c:v>
                </c:pt>
                <c:pt idx="11">
                  <c:v>6.2264E-3</c:v>
                </c:pt>
                <c:pt idx="12">
                  <c:v>5.5405999999999997E-3</c:v>
                </c:pt>
                <c:pt idx="13">
                  <c:v>6.1085999999999996E-3</c:v>
                </c:pt>
                <c:pt idx="14">
                  <c:v>8.1498999999999999E-3</c:v>
                </c:pt>
                <c:pt idx="15">
                  <c:v>2.395E-3</c:v>
                </c:pt>
                <c:pt idx="16">
                  <c:v>7.9239999999999996E-4</c:v>
                </c:pt>
                <c:pt idx="17">
                  <c:v>3.5340000000000002E-4</c:v>
                </c:pt>
                <c:pt idx="18">
                  <c:v>7.5690000000000002E-4</c:v>
                </c:pt>
                <c:pt idx="19">
                  <c:v>8.0230000000000004E-4</c:v>
                </c:pt>
                <c:pt idx="20">
                  <c:v>2.4110999999999998E-3</c:v>
                </c:pt>
                <c:pt idx="21">
                  <c:v>2.9648000000000001E-3</c:v>
                </c:pt>
                <c:pt idx="22">
                  <c:v>3.5536999999999999E-3</c:v>
                </c:pt>
                <c:pt idx="23">
                  <c:v>3.9014000000000002E-3</c:v>
                </c:pt>
                <c:pt idx="24">
                  <c:v>3.9798999999999998E-3</c:v>
                </c:pt>
                <c:pt idx="25">
                  <c:v>4.0349000000000001E-3</c:v>
                </c:pt>
                <c:pt idx="26">
                  <c:v>7.2398999999999996E-3</c:v>
                </c:pt>
                <c:pt idx="27">
                  <c:v>7.6448999999999996E-3</c:v>
                </c:pt>
                <c:pt idx="28">
                  <c:v>7.9953000000000003E-3</c:v>
                </c:pt>
                <c:pt idx="29">
                  <c:v>9.1109999999999993E-3</c:v>
                </c:pt>
                <c:pt idx="30">
                  <c:v>8.0173999999999992E-3</c:v>
                </c:pt>
                <c:pt idx="31">
                  <c:v>7.1460999999999998E-3</c:v>
                </c:pt>
                <c:pt idx="32">
                  <c:v>7.7020999999999999E-3</c:v>
                </c:pt>
                <c:pt idx="33">
                  <c:v>9.3106000000000005E-3</c:v>
                </c:pt>
                <c:pt idx="34">
                  <c:v>1.0626500000000001E-2</c:v>
                </c:pt>
                <c:pt idx="35">
                  <c:v>1.0634899999999999E-2</c:v>
                </c:pt>
                <c:pt idx="36">
                  <c:v>1.46316E-2</c:v>
                </c:pt>
                <c:pt idx="37">
                  <c:v>1.2515E-2</c:v>
                </c:pt>
                <c:pt idx="38">
                  <c:v>1.08637E-2</c:v>
                </c:pt>
                <c:pt idx="39">
                  <c:v>9.5212000000000005E-3</c:v>
                </c:pt>
                <c:pt idx="40">
                  <c:v>5.0065999999999999E-3</c:v>
                </c:pt>
                <c:pt idx="41">
                  <c:v>7.0362000000000003E-3</c:v>
                </c:pt>
                <c:pt idx="42">
                  <c:v>6.6233999999999998E-3</c:v>
                </c:pt>
                <c:pt idx="43">
                  <c:v>2.8655999999999998E-3</c:v>
                </c:pt>
                <c:pt idx="44">
                  <c:v>2.4653000000000001E-3</c:v>
                </c:pt>
                <c:pt idx="45">
                  <c:v>2.3246999999999999E-3</c:v>
                </c:pt>
                <c:pt idx="46">
                  <c:v>2.2369E-3</c:v>
                </c:pt>
                <c:pt idx="47">
                  <c:v>2.1140999999999998E-3</c:v>
                </c:pt>
                <c:pt idx="48">
                  <c:v>2.1665E-3</c:v>
                </c:pt>
                <c:pt idx="49">
                  <c:v>2.209E-3</c:v>
                </c:pt>
                <c:pt idx="50">
                  <c:v>2.274E-3</c:v>
                </c:pt>
                <c:pt idx="51">
                  <c:v>2.3567000000000002E-3</c:v>
                </c:pt>
                <c:pt idx="52">
                  <c:v>2.4566000000000002E-3</c:v>
                </c:pt>
                <c:pt idx="53">
                  <c:v>2.5818999999999998E-3</c:v>
                </c:pt>
              </c:numCache>
            </c:numRef>
          </c:val>
          <c:smooth val="1"/>
          <c:extLst>
            <c:ext xmlns:c16="http://schemas.microsoft.com/office/drawing/2014/chart" uri="{C3380CC4-5D6E-409C-BE32-E72D297353CC}">
              <c16:uniqueId val="{00000015-C479-4C4B-AD2E-F8C96005FB0C}"/>
            </c:ext>
          </c:extLst>
        </c:ser>
        <c:dLbls>
          <c:showLegendKey val="0"/>
          <c:showVal val="0"/>
          <c:showCatName val="0"/>
          <c:showSerName val="0"/>
          <c:showPercent val="0"/>
          <c:showBubbleSize val="0"/>
        </c:dLbls>
        <c:marker val="1"/>
        <c:smooth val="0"/>
        <c:axId val="723873423"/>
        <c:axId val="723875343"/>
      </c:lineChart>
      <c:catAx>
        <c:axId val="723873423"/>
        <c:scaling>
          <c:orientation val="minMax"/>
        </c:scaling>
        <c:delete val="0"/>
        <c:axPos val="b"/>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År</a:t>
                </a:r>
              </a:p>
            </c:rich>
          </c:tx>
          <c:overlay val="0"/>
        </c:title>
        <c:numFmt formatCode="General" sourceLinked="1"/>
        <c:majorTickMark val="out"/>
        <c:minorTickMark val="none"/>
        <c:tickLblPos val="nextTo"/>
        <c:txPr>
          <a:bodyPr rot="0" vert="horz"/>
          <a:lstStyle/>
          <a:p>
            <a:pPr>
              <a:defRPr sz="800" b="0" i="0">
                <a:solidFill>
                  <a:srgbClr val="000000"/>
                </a:solidFill>
                <a:latin typeface="Franklin Gothic Book"/>
                <a:ea typeface="Franklin Gothic Book"/>
                <a:cs typeface="Franklin Gothic Book"/>
              </a:defRPr>
            </a:pPr>
            <a:endParaRPr lang="sv-SE"/>
          </a:p>
        </c:txPr>
        <c:crossAx val="723875343"/>
        <c:crossesAt val="-1000"/>
        <c:auto val="1"/>
        <c:lblAlgn val="ctr"/>
        <c:lblOffset val="100"/>
        <c:tickLblSkip val="10"/>
        <c:tickMarkSkip val="10"/>
        <c:noMultiLvlLbl val="0"/>
      </c:catAx>
      <c:valAx>
        <c:axId val="723875343"/>
        <c:scaling>
          <c:orientation val="minMax"/>
        </c:scaling>
        <c:delete val="0"/>
        <c:axPos val="l"/>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Procent</a:t>
                </a:r>
              </a:p>
            </c:rich>
          </c:tx>
          <c:overlay val="0"/>
        </c:title>
        <c:numFmt formatCode="0.0%" sourceLinked="0"/>
        <c:majorTickMark val="out"/>
        <c:minorTickMark val="none"/>
        <c:tickLblPos val="nextTo"/>
        <c:txPr>
          <a:bodyPr/>
          <a:lstStyle/>
          <a:p>
            <a:pPr>
              <a:defRPr sz="800" b="0" i="0">
                <a:solidFill>
                  <a:srgbClr val="000000"/>
                </a:solidFill>
                <a:latin typeface="Franklin Gothic Book"/>
                <a:ea typeface="Franklin Gothic Book"/>
                <a:cs typeface="Franklin Gothic Book"/>
              </a:defRPr>
            </a:pPr>
            <a:endParaRPr lang="sv-SE"/>
          </a:p>
        </c:txPr>
        <c:crossAx val="723873423"/>
        <c:crossesAt val="1"/>
        <c:crossBetween val="midCat"/>
      </c:valAx>
      <c:spPr>
        <a:solidFill>
          <a:srgbClr val="FFFFFF"/>
        </a:solidFill>
        <a:ln w="3175">
          <a:solidFill>
            <a:srgbClr val="000000"/>
          </a:solidFill>
          <a:prstDash val="solid"/>
        </a:ln>
      </c:spPr>
    </c:plotArea>
    <c:legend>
      <c:legendPos val="b"/>
      <c:overlay val="0"/>
      <c:spPr>
        <a:ln w="25400">
          <a:noFill/>
        </a:ln>
      </c:spPr>
      <c:txPr>
        <a:bodyPr/>
        <a:lstStyle/>
        <a:p>
          <a:pPr>
            <a:defRPr sz="800" b="0" i="0">
              <a:solidFill>
                <a:srgbClr val="000000"/>
              </a:solidFill>
              <a:latin typeface="Franklin Gothic Book"/>
              <a:ea typeface="Franklin Gothic Book"/>
              <a:cs typeface="Franklin Gothic Book"/>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noFill/>
    </a:ln>
  </c:sp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v>Trollhättans kommun</c:v>
          </c:tx>
          <c:spPr>
            <a:solidFill>
              <a:srgbClr val="D2B69E"/>
            </a:solidFill>
            <a:ln w="3175">
              <a:solidFill>
                <a:srgbClr val="000000"/>
              </a:solidFill>
              <a:prstDash val="solid"/>
            </a:ln>
          </c:spPr>
          <c:invertIfNegative val="0"/>
          <c:cat>
            <c:numRef>
              <c:f>[1]Flyttbenägenhet!$A$4:$A$99</c:f>
              <c:numCache>
                <c:formatCode>General</c:formatCode>
                <c:ptCount val="9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numCache>
            </c:numRef>
          </c:cat>
          <c:val>
            <c:numRef>
              <c:f>[1]Flyttbenägenhet!$B$4:$B$99</c:f>
              <c:numCache>
                <c:formatCode>#,##0.00</c:formatCode>
                <c:ptCount val="96"/>
                <c:pt idx="0">
                  <c:v>8.4446800000000002E-2</c:v>
                </c:pt>
                <c:pt idx="1">
                  <c:v>7.4338100000000004E-2</c:v>
                </c:pt>
                <c:pt idx="2">
                  <c:v>7.0111699999999999E-2</c:v>
                </c:pt>
                <c:pt idx="3">
                  <c:v>6.5657900000000005E-2</c:v>
                </c:pt>
                <c:pt idx="4">
                  <c:v>5.2802000000000002E-2</c:v>
                </c:pt>
                <c:pt idx="5">
                  <c:v>5.3228400000000002E-2</c:v>
                </c:pt>
                <c:pt idx="6">
                  <c:v>5.9949299999999997E-2</c:v>
                </c:pt>
                <c:pt idx="7">
                  <c:v>4.1385699999999997E-2</c:v>
                </c:pt>
                <c:pt idx="8">
                  <c:v>4.0103800000000002E-2</c:v>
                </c:pt>
                <c:pt idx="9">
                  <c:v>4.4640800000000001E-2</c:v>
                </c:pt>
                <c:pt idx="10">
                  <c:v>3.7327199999999998E-2</c:v>
                </c:pt>
                <c:pt idx="11">
                  <c:v>3.3844800000000001E-2</c:v>
                </c:pt>
                <c:pt idx="12">
                  <c:v>3.2951899999999999E-2</c:v>
                </c:pt>
                <c:pt idx="13">
                  <c:v>3.1128400000000001E-2</c:v>
                </c:pt>
                <c:pt idx="14">
                  <c:v>3.1956199999999997E-2</c:v>
                </c:pt>
                <c:pt idx="15">
                  <c:v>2.77588E-2</c:v>
                </c:pt>
                <c:pt idx="16">
                  <c:v>3.3829499999999998E-2</c:v>
                </c:pt>
                <c:pt idx="17">
                  <c:v>3.0282199999999999E-2</c:v>
                </c:pt>
                <c:pt idx="18">
                  <c:v>2.8416799999999999E-2</c:v>
                </c:pt>
                <c:pt idx="19">
                  <c:v>0.1005741</c:v>
                </c:pt>
                <c:pt idx="20">
                  <c:v>0.17205280000000001</c:v>
                </c:pt>
                <c:pt idx="21">
                  <c:v>0.1866604</c:v>
                </c:pt>
                <c:pt idx="22">
                  <c:v>0.18019260000000001</c:v>
                </c:pt>
                <c:pt idx="23">
                  <c:v>0.19292309999999999</c:v>
                </c:pt>
                <c:pt idx="24">
                  <c:v>0.19427810000000001</c:v>
                </c:pt>
                <c:pt idx="25">
                  <c:v>0.17513609999999999</c:v>
                </c:pt>
                <c:pt idx="26">
                  <c:v>0.1575252</c:v>
                </c:pt>
                <c:pt idx="27">
                  <c:v>0.1588842</c:v>
                </c:pt>
                <c:pt idx="28">
                  <c:v>0.13504340000000001</c:v>
                </c:pt>
                <c:pt idx="29">
                  <c:v>0.1260628</c:v>
                </c:pt>
                <c:pt idx="30">
                  <c:v>0.11315890000000001</c:v>
                </c:pt>
                <c:pt idx="31">
                  <c:v>9.6363299999999999E-2</c:v>
                </c:pt>
                <c:pt idx="32">
                  <c:v>9.2851900000000001E-2</c:v>
                </c:pt>
                <c:pt idx="33">
                  <c:v>9.17327E-2</c:v>
                </c:pt>
                <c:pt idx="34">
                  <c:v>8.8105699999999995E-2</c:v>
                </c:pt>
                <c:pt idx="35">
                  <c:v>6.9137900000000002E-2</c:v>
                </c:pt>
                <c:pt idx="36">
                  <c:v>7.88658E-2</c:v>
                </c:pt>
                <c:pt idx="37">
                  <c:v>5.9763700000000003E-2</c:v>
                </c:pt>
                <c:pt idx="38">
                  <c:v>5.7511199999999998E-2</c:v>
                </c:pt>
                <c:pt idx="39">
                  <c:v>6.3776799999999995E-2</c:v>
                </c:pt>
                <c:pt idx="40">
                  <c:v>5.8823500000000001E-2</c:v>
                </c:pt>
                <c:pt idx="41">
                  <c:v>4.0452700000000001E-2</c:v>
                </c:pt>
                <c:pt idx="42">
                  <c:v>3.1730800000000003E-2</c:v>
                </c:pt>
                <c:pt idx="43">
                  <c:v>3.1924899999999999E-2</c:v>
                </c:pt>
                <c:pt idx="44">
                  <c:v>3.9263199999999998E-2</c:v>
                </c:pt>
                <c:pt idx="45">
                  <c:v>3.4046699999999999E-2</c:v>
                </c:pt>
                <c:pt idx="46">
                  <c:v>2.7188199999999999E-2</c:v>
                </c:pt>
                <c:pt idx="47">
                  <c:v>3.6061000000000003E-2</c:v>
                </c:pt>
                <c:pt idx="48">
                  <c:v>2.3169599999999999E-2</c:v>
                </c:pt>
                <c:pt idx="49">
                  <c:v>3.71714E-2</c:v>
                </c:pt>
                <c:pt idx="50">
                  <c:v>2.46632E-2</c:v>
                </c:pt>
                <c:pt idx="51">
                  <c:v>2.2114100000000001E-2</c:v>
                </c:pt>
                <c:pt idx="52">
                  <c:v>3.3274199999999997E-2</c:v>
                </c:pt>
                <c:pt idx="53">
                  <c:v>2.92859E-2</c:v>
                </c:pt>
                <c:pt idx="54">
                  <c:v>2.6525199999999999E-2</c:v>
                </c:pt>
                <c:pt idx="55">
                  <c:v>2.7131800000000001E-2</c:v>
                </c:pt>
                <c:pt idx="56">
                  <c:v>2.0757000000000001E-2</c:v>
                </c:pt>
                <c:pt idx="57">
                  <c:v>2.5269300000000001E-2</c:v>
                </c:pt>
                <c:pt idx="58">
                  <c:v>2.6086999999999999E-2</c:v>
                </c:pt>
                <c:pt idx="59">
                  <c:v>2.1927800000000001E-2</c:v>
                </c:pt>
                <c:pt idx="60">
                  <c:v>2.2397E-2</c:v>
                </c:pt>
                <c:pt idx="61">
                  <c:v>1.8285099999999999E-2</c:v>
                </c:pt>
                <c:pt idx="62">
                  <c:v>1.7151799999999998E-2</c:v>
                </c:pt>
                <c:pt idx="63">
                  <c:v>2.2764199999999998E-2</c:v>
                </c:pt>
                <c:pt idx="64">
                  <c:v>1.34945E-2</c:v>
                </c:pt>
                <c:pt idx="65">
                  <c:v>2.8072199999999999E-2</c:v>
                </c:pt>
                <c:pt idx="66">
                  <c:v>2.15932E-2</c:v>
                </c:pt>
                <c:pt idx="67">
                  <c:v>2.0190400000000001E-2</c:v>
                </c:pt>
                <c:pt idx="68">
                  <c:v>1.7147800000000001E-2</c:v>
                </c:pt>
                <c:pt idx="69">
                  <c:v>1.60643E-2</c:v>
                </c:pt>
                <c:pt idx="70">
                  <c:v>1.08883E-2</c:v>
                </c:pt>
                <c:pt idx="71">
                  <c:v>1.05541E-2</c:v>
                </c:pt>
                <c:pt idx="72">
                  <c:v>1.23748E-2</c:v>
                </c:pt>
                <c:pt idx="73">
                  <c:v>1.4281500000000001E-2</c:v>
                </c:pt>
                <c:pt idx="74">
                  <c:v>1.12426E-2</c:v>
                </c:pt>
                <c:pt idx="75">
                  <c:v>1.15995E-2</c:v>
                </c:pt>
                <c:pt idx="76">
                  <c:v>4.3103000000000004E-3</c:v>
                </c:pt>
                <c:pt idx="77">
                  <c:v>1.2006299999999999E-2</c:v>
                </c:pt>
                <c:pt idx="78">
                  <c:v>1.0596E-2</c:v>
                </c:pt>
                <c:pt idx="79">
                  <c:v>1.0604499999999999E-2</c:v>
                </c:pt>
                <c:pt idx="80">
                  <c:v>1.1249500000000001E-2</c:v>
                </c:pt>
                <c:pt idx="81">
                  <c:v>1.06809E-2</c:v>
                </c:pt>
                <c:pt idx="82">
                  <c:v>4.8900000000000002E-3</c:v>
                </c:pt>
                <c:pt idx="83">
                  <c:v>8.4433000000000008E-3</c:v>
                </c:pt>
                <c:pt idx="84">
                  <c:v>9.3897000000000008E-3</c:v>
                </c:pt>
                <c:pt idx="85">
                  <c:v>7.9523000000000007E-3</c:v>
                </c:pt>
                <c:pt idx="86">
                  <c:v>1.2176599999999999E-2</c:v>
                </c:pt>
                <c:pt idx="87">
                  <c:v>3.2626E-3</c:v>
                </c:pt>
                <c:pt idx="88">
                  <c:v>5.5147E-3</c:v>
                </c:pt>
                <c:pt idx="89">
                  <c:v>4.0816000000000003E-3</c:v>
                </c:pt>
                <c:pt idx="90">
                  <c:v>7.3709999999999999E-3</c:v>
                </c:pt>
                <c:pt idx="91">
                  <c:v>1.13154E-2</c:v>
                </c:pt>
                <c:pt idx="92">
                  <c:v>1.0067100000000001E-2</c:v>
                </c:pt>
                <c:pt idx="93">
                  <c:v>1.31004E-2</c:v>
                </c:pt>
                <c:pt idx="94">
                  <c:v>6.0422999999999996E-3</c:v>
                </c:pt>
                <c:pt idx="95">
                  <c:v>0</c:v>
                </c:pt>
              </c:numCache>
            </c:numRef>
          </c:val>
          <c:extLst>
            <c:ext xmlns:c16="http://schemas.microsoft.com/office/drawing/2014/chart" uri="{C3380CC4-5D6E-409C-BE32-E72D297353CC}">
              <c16:uniqueId val="{00000000-759F-4612-BDEE-C63965D83360}"/>
            </c:ext>
          </c:extLst>
        </c:ser>
        <c:dLbls>
          <c:showLegendKey val="0"/>
          <c:showVal val="0"/>
          <c:showCatName val="0"/>
          <c:showSerName val="0"/>
          <c:showPercent val="0"/>
          <c:showBubbleSize val="0"/>
        </c:dLbls>
        <c:gapWidth val="0"/>
        <c:axId val="834475887"/>
        <c:axId val="834472047"/>
      </c:barChart>
      <c:lineChart>
        <c:grouping val="standard"/>
        <c:varyColors val="0"/>
        <c:ser>
          <c:idx val="1"/>
          <c:order val="1"/>
          <c:tx>
            <c:v>Riket</c:v>
          </c:tx>
          <c:spPr>
            <a:ln w="12700">
              <a:solidFill>
                <a:srgbClr val="FF0000"/>
              </a:solidFill>
              <a:prstDash val="solid"/>
            </a:ln>
          </c:spPr>
          <c:marker>
            <c:symbol val="circle"/>
            <c:size val="4"/>
            <c:spPr>
              <a:solidFill>
                <a:srgbClr val="FFFFFF"/>
              </a:solidFill>
              <a:ln>
                <a:solidFill>
                  <a:srgbClr val="333333"/>
                </a:solidFill>
                <a:prstDash val="solid"/>
              </a:ln>
            </c:spPr>
          </c:marker>
          <c:cat>
            <c:numRef>
              <c:f>[1]Flyttbenägenhet!$A$4:$A$99</c:f>
              <c:numCache>
                <c:formatCode>General</c:formatCode>
                <c:ptCount val="9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numCache>
            </c:numRef>
          </c:cat>
          <c:val>
            <c:numRef>
              <c:f>[1]Flyttbenägenhet!$C$4:$C$99</c:f>
              <c:numCache>
                <c:formatCode>#,##0.00</c:formatCode>
                <c:ptCount val="96"/>
                <c:pt idx="0">
                  <c:v>8.6114099999999999E-2</c:v>
                </c:pt>
                <c:pt idx="1">
                  <c:v>8.7323100000000001E-2</c:v>
                </c:pt>
                <c:pt idx="2">
                  <c:v>7.3829000000000006E-2</c:v>
                </c:pt>
                <c:pt idx="3">
                  <c:v>6.6248000000000001E-2</c:v>
                </c:pt>
                <c:pt idx="4">
                  <c:v>5.91589E-2</c:v>
                </c:pt>
                <c:pt idx="5">
                  <c:v>5.4950600000000002E-2</c:v>
                </c:pt>
                <c:pt idx="6">
                  <c:v>5.2845700000000002E-2</c:v>
                </c:pt>
                <c:pt idx="7">
                  <c:v>4.25332E-2</c:v>
                </c:pt>
                <c:pt idx="8">
                  <c:v>3.9453000000000002E-2</c:v>
                </c:pt>
                <c:pt idx="9">
                  <c:v>3.7384500000000001E-2</c:v>
                </c:pt>
                <c:pt idx="10">
                  <c:v>3.6221299999999998E-2</c:v>
                </c:pt>
                <c:pt idx="11">
                  <c:v>3.4274800000000001E-2</c:v>
                </c:pt>
                <c:pt idx="12">
                  <c:v>3.3470699999999999E-2</c:v>
                </c:pt>
                <c:pt idx="13">
                  <c:v>3.4952499999999997E-2</c:v>
                </c:pt>
                <c:pt idx="14">
                  <c:v>3.2537499999999997E-2</c:v>
                </c:pt>
                <c:pt idx="15">
                  <c:v>3.1507500000000001E-2</c:v>
                </c:pt>
                <c:pt idx="16">
                  <c:v>4.1246699999999997E-2</c:v>
                </c:pt>
                <c:pt idx="17">
                  <c:v>3.4278599999999999E-2</c:v>
                </c:pt>
                <c:pt idx="18">
                  <c:v>4.1120799999999999E-2</c:v>
                </c:pt>
                <c:pt idx="19">
                  <c:v>0.1159665</c:v>
                </c:pt>
                <c:pt idx="20">
                  <c:v>0.18758</c:v>
                </c:pt>
                <c:pt idx="21">
                  <c:v>0.20276730000000001</c:v>
                </c:pt>
                <c:pt idx="22">
                  <c:v>0.20070750000000001</c:v>
                </c:pt>
                <c:pt idx="23">
                  <c:v>0.1946447</c:v>
                </c:pt>
                <c:pt idx="24">
                  <c:v>0.19567699999999999</c:v>
                </c:pt>
                <c:pt idx="25">
                  <c:v>0.18992210000000001</c:v>
                </c:pt>
                <c:pt idx="26">
                  <c:v>0.17633499999999999</c:v>
                </c:pt>
                <c:pt idx="27">
                  <c:v>0.16026460000000001</c:v>
                </c:pt>
                <c:pt idx="28">
                  <c:v>0.14593130000000001</c:v>
                </c:pt>
                <c:pt idx="29">
                  <c:v>0.13413120000000001</c:v>
                </c:pt>
                <c:pt idx="30">
                  <c:v>0.1237347</c:v>
                </c:pt>
                <c:pt idx="31">
                  <c:v>0.114248</c:v>
                </c:pt>
                <c:pt idx="32">
                  <c:v>0.1067202</c:v>
                </c:pt>
                <c:pt idx="33">
                  <c:v>9.8653500000000005E-2</c:v>
                </c:pt>
                <c:pt idx="34">
                  <c:v>9.2375399999999996E-2</c:v>
                </c:pt>
                <c:pt idx="35">
                  <c:v>8.5944000000000007E-2</c:v>
                </c:pt>
                <c:pt idx="36">
                  <c:v>8.0473199999999995E-2</c:v>
                </c:pt>
                <c:pt idx="37">
                  <c:v>7.4498700000000001E-2</c:v>
                </c:pt>
                <c:pt idx="38">
                  <c:v>6.9900900000000002E-2</c:v>
                </c:pt>
                <c:pt idx="39">
                  <c:v>6.5235699999999994E-2</c:v>
                </c:pt>
                <c:pt idx="40">
                  <c:v>6.03215E-2</c:v>
                </c:pt>
                <c:pt idx="41">
                  <c:v>5.6658800000000002E-2</c:v>
                </c:pt>
                <c:pt idx="42">
                  <c:v>5.1591600000000001E-2</c:v>
                </c:pt>
                <c:pt idx="43">
                  <c:v>4.79611E-2</c:v>
                </c:pt>
                <c:pt idx="44">
                  <c:v>4.51721E-2</c:v>
                </c:pt>
                <c:pt idx="45">
                  <c:v>4.2740800000000002E-2</c:v>
                </c:pt>
                <c:pt idx="46">
                  <c:v>4.0231000000000003E-2</c:v>
                </c:pt>
                <c:pt idx="47">
                  <c:v>3.8243699999999999E-2</c:v>
                </c:pt>
                <c:pt idx="48">
                  <c:v>3.6548499999999998E-2</c:v>
                </c:pt>
                <c:pt idx="49">
                  <c:v>3.5530699999999998E-2</c:v>
                </c:pt>
                <c:pt idx="50">
                  <c:v>3.4766900000000003E-2</c:v>
                </c:pt>
                <c:pt idx="51">
                  <c:v>3.4319799999999998E-2</c:v>
                </c:pt>
                <c:pt idx="52">
                  <c:v>3.3413900000000003E-2</c:v>
                </c:pt>
                <c:pt idx="53">
                  <c:v>3.3202799999999998E-2</c:v>
                </c:pt>
                <c:pt idx="54">
                  <c:v>3.1741800000000001E-2</c:v>
                </c:pt>
                <c:pt idx="55">
                  <c:v>3.1572599999999999E-2</c:v>
                </c:pt>
                <c:pt idx="56">
                  <c:v>3.00302E-2</c:v>
                </c:pt>
                <c:pt idx="57">
                  <c:v>2.91019E-2</c:v>
                </c:pt>
                <c:pt idx="58">
                  <c:v>2.82337E-2</c:v>
                </c:pt>
                <c:pt idx="59">
                  <c:v>2.7550000000000002E-2</c:v>
                </c:pt>
                <c:pt idx="60">
                  <c:v>2.65764E-2</c:v>
                </c:pt>
                <c:pt idx="61">
                  <c:v>2.5613899999999998E-2</c:v>
                </c:pt>
                <c:pt idx="62">
                  <c:v>2.51843E-2</c:v>
                </c:pt>
                <c:pt idx="63">
                  <c:v>2.54646E-2</c:v>
                </c:pt>
                <c:pt idx="64">
                  <c:v>2.4665699999999999E-2</c:v>
                </c:pt>
                <c:pt idx="65">
                  <c:v>2.59619E-2</c:v>
                </c:pt>
                <c:pt idx="66">
                  <c:v>2.3977100000000001E-2</c:v>
                </c:pt>
                <c:pt idx="67">
                  <c:v>2.1951600000000002E-2</c:v>
                </c:pt>
                <c:pt idx="68">
                  <c:v>2.0710900000000001E-2</c:v>
                </c:pt>
                <c:pt idx="69">
                  <c:v>1.92166E-2</c:v>
                </c:pt>
                <c:pt idx="70">
                  <c:v>1.8030500000000001E-2</c:v>
                </c:pt>
                <c:pt idx="71">
                  <c:v>1.67355E-2</c:v>
                </c:pt>
                <c:pt idx="72">
                  <c:v>1.63984E-2</c:v>
                </c:pt>
                <c:pt idx="73">
                  <c:v>1.50422E-2</c:v>
                </c:pt>
                <c:pt idx="74">
                  <c:v>1.41507E-2</c:v>
                </c:pt>
                <c:pt idx="75">
                  <c:v>1.35821E-2</c:v>
                </c:pt>
                <c:pt idx="76">
                  <c:v>1.3041199999999999E-2</c:v>
                </c:pt>
                <c:pt idx="77">
                  <c:v>1.23363E-2</c:v>
                </c:pt>
                <c:pt idx="78">
                  <c:v>1.16233E-2</c:v>
                </c:pt>
                <c:pt idx="79">
                  <c:v>1.1486400000000001E-2</c:v>
                </c:pt>
                <c:pt idx="80">
                  <c:v>1.0845499999999999E-2</c:v>
                </c:pt>
                <c:pt idx="81">
                  <c:v>1.11512E-2</c:v>
                </c:pt>
                <c:pt idx="82">
                  <c:v>9.9273999999999994E-3</c:v>
                </c:pt>
                <c:pt idx="83">
                  <c:v>1.0392800000000001E-2</c:v>
                </c:pt>
                <c:pt idx="84">
                  <c:v>9.5756000000000001E-3</c:v>
                </c:pt>
                <c:pt idx="85">
                  <c:v>9.6550999999999998E-3</c:v>
                </c:pt>
                <c:pt idx="86">
                  <c:v>9.9853000000000008E-3</c:v>
                </c:pt>
                <c:pt idx="87">
                  <c:v>9.299E-3</c:v>
                </c:pt>
                <c:pt idx="88">
                  <c:v>8.8336999999999999E-3</c:v>
                </c:pt>
                <c:pt idx="89">
                  <c:v>9.1254000000000005E-3</c:v>
                </c:pt>
                <c:pt idx="90">
                  <c:v>9.1088000000000002E-3</c:v>
                </c:pt>
                <c:pt idx="91">
                  <c:v>8.7322000000000007E-3</c:v>
                </c:pt>
                <c:pt idx="92">
                  <c:v>9.1292999999999999E-3</c:v>
                </c:pt>
                <c:pt idx="93">
                  <c:v>1.00479E-2</c:v>
                </c:pt>
                <c:pt idx="94">
                  <c:v>9.7246999999999993E-3</c:v>
                </c:pt>
                <c:pt idx="95">
                  <c:v>9.8612000000000005E-3</c:v>
                </c:pt>
              </c:numCache>
            </c:numRef>
          </c:val>
          <c:smooth val="1"/>
          <c:extLst>
            <c:ext xmlns:c16="http://schemas.microsoft.com/office/drawing/2014/chart" uri="{C3380CC4-5D6E-409C-BE32-E72D297353CC}">
              <c16:uniqueId val="{00000001-759F-4612-BDEE-C63965D83360}"/>
            </c:ext>
          </c:extLst>
        </c:ser>
        <c:dLbls>
          <c:showLegendKey val="0"/>
          <c:showVal val="0"/>
          <c:showCatName val="0"/>
          <c:showSerName val="0"/>
          <c:showPercent val="0"/>
          <c:showBubbleSize val="0"/>
        </c:dLbls>
        <c:marker val="1"/>
        <c:smooth val="0"/>
        <c:axId val="834475887"/>
        <c:axId val="834472047"/>
      </c:lineChart>
      <c:catAx>
        <c:axId val="834475887"/>
        <c:scaling>
          <c:orientation val="minMax"/>
        </c:scaling>
        <c:delete val="0"/>
        <c:axPos val="b"/>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Ålder</a:t>
                </a:r>
              </a:p>
            </c:rich>
          </c:tx>
          <c:overlay val="0"/>
        </c:title>
        <c:numFmt formatCode="General" sourceLinked="1"/>
        <c:majorTickMark val="out"/>
        <c:minorTickMark val="none"/>
        <c:tickLblPos val="nextTo"/>
        <c:txPr>
          <a:bodyPr rot="0" vert="horz"/>
          <a:lstStyle/>
          <a:p>
            <a:pPr>
              <a:defRPr sz="800" b="0" i="0">
                <a:solidFill>
                  <a:srgbClr val="000000"/>
                </a:solidFill>
                <a:latin typeface="Franklin Gothic Book"/>
                <a:ea typeface="Franklin Gothic Book"/>
                <a:cs typeface="Franklin Gothic Book"/>
              </a:defRPr>
            </a:pPr>
            <a:endParaRPr lang="sv-SE"/>
          </a:p>
        </c:txPr>
        <c:crossAx val="834472047"/>
        <c:crossesAt val="-1000"/>
        <c:auto val="1"/>
        <c:lblAlgn val="ctr"/>
        <c:lblOffset val="100"/>
        <c:tickLblSkip val="10"/>
        <c:tickMarkSkip val="10"/>
        <c:noMultiLvlLbl val="0"/>
      </c:catAx>
      <c:valAx>
        <c:axId val="834472047"/>
        <c:scaling>
          <c:orientation val="minMax"/>
          <c:max val="0.24000000000000002"/>
          <c:min val="0"/>
        </c:scaling>
        <c:delete val="0"/>
        <c:axPos val="l"/>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Andel av befolkningen</a:t>
                </a:r>
              </a:p>
            </c:rich>
          </c:tx>
          <c:overlay val="0"/>
        </c:title>
        <c:numFmt formatCode="0.00" sourceLinked="0"/>
        <c:majorTickMark val="out"/>
        <c:minorTickMark val="none"/>
        <c:tickLblPos val="nextTo"/>
        <c:txPr>
          <a:bodyPr/>
          <a:lstStyle/>
          <a:p>
            <a:pPr>
              <a:defRPr sz="800" b="0" i="0">
                <a:solidFill>
                  <a:srgbClr val="000000"/>
                </a:solidFill>
                <a:latin typeface="Franklin Gothic Book"/>
                <a:ea typeface="Franklin Gothic Book"/>
                <a:cs typeface="Franklin Gothic Book"/>
              </a:defRPr>
            </a:pPr>
            <a:endParaRPr lang="sv-SE"/>
          </a:p>
        </c:txPr>
        <c:crossAx val="834475887"/>
        <c:crossesAt val="1"/>
        <c:crossBetween val="between"/>
      </c:valAx>
      <c:spPr>
        <a:solidFill>
          <a:srgbClr val="FFFFFF"/>
        </a:solidFill>
        <a:ln w="3175">
          <a:solidFill>
            <a:srgbClr val="000000"/>
          </a:solidFill>
          <a:prstDash val="solid"/>
        </a:ln>
      </c:spPr>
    </c:plotArea>
    <c:legend>
      <c:legendPos val="b"/>
      <c:overlay val="0"/>
      <c:spPr>
        <a:ln w="25400">
          <a:noFill/>
        </a:ln>
      </c:spPr>
      <c:txPr>
        <a:bodyPr/>
        <a:lstStyle/>
        <a:p>
          <a:pPr>
            <a:defRPr sz="800" b="0" i="0">
              <a:solidFill>
                <a:srgbClr val="000000"/>
              </a:solidFill>
              <a:latin typeface="Franklin Gothic Book"/>
              <a:ea typeface="Franklin Gothic Book"/>
              <a:cs typeface="Franklin Gothic Book"/>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noFill/>
    </a:ln>
  </c:sp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v>Kvinnor i Trollhättans kommun</c:v>
          </c:tx>
          <c:spPr>
            <a:solidFill>
              <a:srgbClr val="D2B69E"/>
            </a:solidFill>
            <a:ln w="3175">
              <a:solidFill>
                <a:srgbClr val="000000"/>
              </a:solidFill>
              <a:prstDash val="solid"/>
            </a:ln>
          </c:spPr>
          <c:invertIfNegative val="0"/>
          <c:cat>
            <c:numRef>
              <c:f>'[1]Flyttbenägenhet kvinnor'!$A$4:$A$99</c:f>
              <c:numCache>
                <c:formatCode>General</c:formatCode>
                <c:ptCount val="9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numCache>
            </c:numRef>
          </c:cat>
          <c:val>
            <c:numRef>
              <c:f>'[1]Flyttbenägenhet kvinnor'!$B$4:$B$99</c:f>
              <c:numCache>
                <c:formatCode>#,##0.00</c:formatCode>
                <c:ptCount val="96"/>
                <c:pt idx="0">
                  <c:v>8.0253400000000003E-2</c:v>
                </c:pt>
                <c:pt idx="1">
                  <c:v>8.0755099999999996E-2</c:v>
                </c:pt>
                <c:pt idx="2">
                  <c:v>6.3403799999999996E-2</c:v>
                </c:pt>
                <c:pt idx="3">
                  <c:v>7.4684200000000006E-2</c:v>
                </c:pt>
                <c:pt idx="4">
                  <c:v>5.6246600000000001E-2</c:v>
                </c:pt>
                <c:pt idx="5">
                  <c:v>4.7012699999999998E-2</c:v>
                </c:pt>
                <c:pt idx="6">
                  <c:v>5.5313000000000001E-2</c:v>
                </c:pt>
                <c:pt idx="7">
                  <c:v>4.8594600000000002E-2</c:v>
                </c:pt>
                <c:pt idx="8">
                  <c:v>3.77358E-2</c:v>
                </c:pt>
                <c:pt idx="9">
                  <c:v>4.8548300000000003E-2</c:v>
                </c:pt>
                <c:pt idx="10">
                  <c:v>3.1294500000000003E-2</c:v>
                </c:pt>
                <c:pt idx="11">
                  <c:v>3.85321E-2</c:v>
                </c:pt>
                <c:pt idx="12">
                  <c:v>3.4692899999999999E-2</c:v>
                </c:pt>
                <c:pt idx="13">
                  <c:v>3.3488400000000001E-2</c:v>
                </c:pt>
                <c:pt idx="14">
                  <c:v>3.5221299999999997E-2</c:v>
                </c:pt>
                <c:pt idx="15">
                  <c:v>3.1700300000000001E-2</c:v>
                </c:pt>
                <c:pt idx="16">
                  <c:v>3.98482E-2</c:v>
                </c:pt>
                <c:pt idx="17">
                  <c:v>3.20603E-2</c:v>
                </c:pt>
                <c:pt idx="18">
                  <c:v>3.5326099999999999E-2</c:v>
                </c:pt>
                <c:pt idx="19">
                  <c:v>0.12590580000000001</c:v>
                </c:pt>
                <c:pt idx="20">
                  <c:v>0.19973369999999999</c:v>
                </c:pt>
                <c:pt idx="21">
                  <c:v>0.19980880000000001</c:v>
                </c:pt>
                <c:pt idx="22">
                  <c:v>0.19284009999999999</c:v>
                </c:pt>
                <c:pt idx="23">
                  <c:v>0.2121362</c:v>
                </c:pt>
                <c:pt idx="24">
                  <c:v>0.20038909999999999</c:v>
                </c:pt>
                <c:pt idx="25">
                  <c:v>0.1715131</c:v>
                </c:pt>
                <c:pt idx="26">
                  <c:v>0.15918560000000001</c:v>
                </c:pt>
                <c:pt idx="27">
                  <c:v>0.15563199999999999</c:v>
                </c:pt>
                <c:pt idx="28">
                  <c:v>0.12829589999999999</c:v>
                </c:pt>
                <c:pt idx="29">
                  <c:v>0.12983</c:v>
                </c:pt>
                <c:pt idx="30">
                  <c:v>0.1075435</c:v>
                </c:pt>
                <c:pt idx="31">
                  <c:v>8.2149700000000006E-2</c:v>
                </c:pt>
                <c:pt idx="32">
                  <c:v>8.1206500000000001E-2</c:v>
                </c:pt>
                <c:pt idx="33">
                  <c:v>7.5009900000000004E-2</c:v>
                </c:pt>
                <c:pt idx="34">
                  <c:v>7.2309700000000005E-2</c:v>
                </c:pt>
                <c:pt idx="35">
                  <c:v>5.9187299999999998E-2</c:v>
                </c:pt>
                <c:pt idx="36">
                  <c:v>6.1196100000000003E-2</c:v>
                </c:pt>
                <c:pt idx="37">
                  <c:v>5.3307899999999998E-2</c:v>
                </c:pt>
                <c:pt idx="38">
                  <c:v>3.7851700000000002E-2</c:v>
                </c:pt>
                <c:pt idx="39">
                  <c:v>4.9695700000000002E-2</c:v>
                </c:pt>
                <c:pt idx="40">
                  <c:v>5.5498499999999999E-2</c:v>
                </c:pt>
                <c:pt idx="41">
                  <c:v>3.26409E-2</c:v>
                </c:pt>
                <c:pt idx="42">
                  <c:v>2.1494900000000001E-2</c:v>
                </c:pt>
                <c:pt idx="43">
                  <c:v>3.6242299999999998E-2</c:v>
                </c:pt>
                <c:pt idx="44">
                  <c:v>2.4213100000000001E-2</c:v>
                </c:pt>
                <c:pt idx="45">
                  <c:v>3.2305399999999998E-2</c:v>
                </c:pt>
                <c:pt idx="46">
                  <c:v>2.24719E-2</c:v>
                </c:pt>
                <c:pt idx="47">
                  <c:v>3.20603E-2</c:v>
                </c:pt>
                <c:pt idx="48">
                  <c:v>1.83993E-2</c:v>
                </c:pt>
                <c:pt idx="49">
                  <c:v>3.0008799999999999E-2</c:v>
                </c:pt>
                <c:pt idx="50">
                  <c:v>2.43243E-2</c:v>
                </c:pt>
                <c:pt idx="51">
                  <c:v>2.3862100000000001E-2</c:v>
                </c:pt>
                <c:pt idx="52">
                  <c:v>3.2461700000000003E-2</c:v>
                </c:pt>
                <c:pt idx="53">
                  <c:v>2.28206E-2</c:v>
                </c:pt>
                <c:pt idx="54">
                  <c:v>2.47706E-2</c:v>
                </c:pt>
                <c:pt idx="55">
                  <c:v>1.7490200000000001E-2</c:v>
                </c:pt>
                <c:pt idx="56">
                  <c:v>1.92791E-2</c:v>
                </c:pt>
                <c:pt idx="57">
                  <c:v>2.3362500000000001E-2</c:v>
                </c:pt>
                <c:pt idx="58">
                  <c:v>2.5327499999999999E-2</c:v>
                </c:pt>
                <c:pt idx="59">
                  <c:v>2.4051800000000002E-2</c:v>
                </c:pt>
                <c:pt idx="60">
                  <c:v>2.44738E-2</c:v>
                </c:pt>
                <c:pt idx="61">
                  <c:v>1.74717E-2</c:v>
                </c:pt>
                <c:pt idx="62">
                  <c:v>2.0137800000000001E-2</c:v>
                </c:pt>
                <c:pt idx="63">
                  <c:v>2.0304599999999999E-2</c:v>
                </c:pt>
                <c:pt idx="64">
                  <c:v>1.5089999999999999E-2</c:v>
                </c:pt>
                <c:pt idx="65">
                  <c:v>3.0338400000000001E-2</c:v>
                </c:pt>
                <c:pt idx="66">
                  <c:v>0.02</c:v>
                </c:pt>
                <c:pt idx="67">
                  <c:v>2.32301E-2</c:v>
                </c:pt>
                <c:pt idx="68">
                  <c:v>1.40617E-2</c:v>
                </c:pt>
                <c:pt idx="69">
                  <c:v>1.54015E-2</c:v>
                </c:pt>
                <c:pt idx="70">
                  <c:v>9.8253000000000004E-3</c:v>
                </c:pt>
                <c:pt idx="71">
                  <c:v>1.46727E-2</c:v>
                </c:pt>
                <c:pt idx="72">
                  <c:v>1.15674E-2</c:v>
                </c:pt>
                <c:pt idx="73">
                  <c:v>1.3905000000000001E-2</c:v>
                </c:pt>
                <c:pt idx="74">
                  <c:v>7.0670999999999998E-3</c:v>
                </c:pt>
                <c:pt idx="75">
                  <c:v>1.4501500000000001E-2</c:v>
                </c:pt>
                <c:pt idx="76">
                  <c:v>7.3394000000000003E-3</c:v>
                </c:pt>
                <c:pt idx="77">
                  <c:v>1.5662700000000002E-2</c:v>
                </c:pt>
                <c:pt idx="78">
                  <c:v>1.12923E-2</c:v>
                </c:pt>
                <c:pt idx="79">
                  <c:v>1.33245E-2</c:v>
                </c:pt>
                <c:pt idx="80">
                  <c:v>1.34831E-2</c:v>
                </c:pt>
                <c:pt idx="81">
                  <c:v>1.1254E-2</c:v>
                </c:pt>
                <c:pt idx="82">
                  <c:v>5.3428E-3</c:v>
                </c:pt>
                <c:pt idx="83">
                  <c:v>9.5969000000000002E-3</c:v>
                </c:pt>
                <c:pt idx="84">
                  <c:v>1.0526300000000001E-2</c:v>
                </c:pt>
                <c:pt idx="85">
                  <c:v>9.1637999999999997E-3</c:v>
                </c:pt>
                <c:pt idx="86">
                  <c:v>7.6628E-3</c:v>
                </c:pt>
                <c:pt idx="87">
                  <c:v>0</c:v>
                </c:pt>
                <c:pt idx="88">
                  <c:v>5.9347000000000002E-3</c:v>
                </c:pt>
                <c:pt idx="89">
                  <c:v>6.5897999999999998E-3</c:v>
                </c:pt>
                <c:pt idx="90">
                  <c:v>4.0080000000000003E-3</c:v>
                </c:pt>
                <c:pt idx="91">
                  <c:v>1.36364E-2</c:v>
                </c:pt>
                <c:pt idx="92">
                  <c:v>1.1235999999999999E-2</c:v>
                </c:pt>
                <c:pt idx="93">
                  <c:v>1.36054E-2</c:v>
                </c:pt>
                <c:pt idx="94">
                  <c:v>0</c:v>
                </c:pt>
                <c:pt idx="95">
                  <c:v>0</c:v>
                </c:pt>
              </c:numCache>
            </c:numRef>
          </c:val>
          <c:extLst>
            <c:ext xmlns:c16="http://schemas.microsoft.com/office/drawing/2014/chart" uri="{C3380CC4-5D6E-409C-BE32-E72D297353CC}">
              <c16:uniqueId val="{00000000-A7B9-45DD-A776-8415ECA28551}"/>
            </c:ext>
          </c:extLst>
        </c:ser>
        <c:dLbls>
          <c:showLegendKey val="0"/>
          <c:showVal val="0"/>
          <c:showCatName val="0"/>
          <c:showSerName val="0"/>
          <c:showPercent val="0"/>
          <c:showBubbleSize val="0"/>
        </c:dLbls>
        <c:gapWidth val="0"/>
        <c:axId val="834461487"/>
        <c:axId val="834473487"/>
      </c:barChart>
      <c:lineChart>
        <c:grouping val="standard"/>
        <c:varyColors val="0"/>
        <c:ser>
          <c:idx val="1"/>
          <c:order val="1"/>
          <c:tx>
            <c:v>Kvinnor i riket</c:v>
          </c:tx>
          <c:spPr>
            <a:ln w="12700">
              <a:solidFill>
                <a:srgbClr val="FF0000"/>
              </a:solidFill>
              <a:prstDash val="solid"/>
            </a:ln>
          </c:spPr>
          <c:marker>
            <c:symbol val="circle"/>
            <c:size val="4"/>
            <c:spPr>
              <a:solidFill>
                <a:srgbClr val="FFFFFF"/>
              </a:solidFill>
              <a:ln>
                <a:solidFill>
                  <a:srgbClr val="333333"/>
                </a:solidFill>
                <a:prstDash val="solid"/>
              </a:ln>
            </c:spPr>
          </c:marker>
          <c:cat>
            <c:numRef>
              <c:f>'[1]Flyttbenägenhet kvinnor'!$A$4:$A$99</c:f>
              <c:numCache>
                <c:formatCode>General</c:formatCode>
                <c:ptCount val="9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numCache>
            </c:numRef>
          </c:cat>
          <c:val>
            <c:numRef>
              <c:f>'[1]Flyttbenägenhet kvinnor'!$C$4:$C$99</c:f>
              <c:numCache>
                <c:formatCode>#,##0.00</c:formatCode>
                <c:ptCount val="96"/>
                <c:pt idx="0">
                  <c:v>8.5925399999999999E-2</c:v>
                </c:pt>
                <c:pt idx="1">
                  <c:v>8.7328500000000003E-2</c:v>
                </c:pt>
                <c:pt idx="2">
                  <c:v>7.3254600000000003E-2</c:v>
                </c:pt>
                <c:pt idx="3">
                  <c:v>6.5697800000000001E-2</c:v>
                </c:pt>
                <c:pt idx="4">
                  <c:v>5.9096700000000002E-2</c:v>
                </c:pt>
                <c:pt idx="5">
                  <c:v>5.3906000000000003E-2</c:v>
                </c:pt>
                <c:pt idx="6">
                  <c:v>5.3108500000000003E-2</c:v>
                </c:pt>
                <c:pt idx="7">
                  <c:v>4.22342E-2</c:v>
                </c:pt>
                <c:pt idx="8">
                  <c:v>4.0178199999999997E-2</c:v>
                </c:pt>
                <c:pt idx="9">
                  <c:v>3.7394799999999999E-2</c:v>
                </c:pt>
                <c:pt idx="10">
                  <c:v>3.6439600000000003E-2</c:v>
                </c:pt>
                <c:pt idx="11">
                  <c:v>3.4516400000000003E-2</c:v>
                </c:pt>
                <c:pt idx="12">
                  <c:v>3.4074800000000002E-2</c:v>
                </c:pt>
                <c:pt idx="13">
                  <c:v>3.5940100000000003E-2</c:v>
                </c:pt>
                <c:pt idx="14">
                  <c:v>3.4339799999999997E-2</c:v>
                </c:pt>
                <c:pt idx="15">
                  <c:v>3.3136899999999997E-2</c:v>
                </c:pt>
                <c:pt idx="16">
                  <c:v>4.3111700000000003E-2</c:v>
                </c:pt>
                <c:pt idx="17">
                  <c:v>3.5828899999999997E-2</c:v>
                </c:pt>
                <c:pt idx="18">
                  <c:v>4.4816700000000001E-2</c:v>
                </c:pt>
                <c:pt idx="19">
                  <c:v>0.1344989</c:v>
                </c:pt>
                <c:pt idx="20">
                  <c:v>0.2165118</c:v>
                </c:pt>
                <c:pt idx="21">
                  <c:v>0.23021249999999999</c:v>
                </c:pt>
                <c:pt idx="22">
                  <c:v>0.22187870000000001</c:v>
                </c:pt>
                <c:pt idx="23">
                  <c:v>0.21215429999999999</c:v>
                </c:pt>
                <c:pt idx="24">
                  <c:v>0.2094655</c:v>
                </c:pt>
                <c:pt idx="25">
                  <c:v>0.2016059</c:v>
                </c:pt>
                <c:pt idx="26">
                  <c:v>0.18351990000000001</c:v>
                </c:pt>
                <c:pt idx="27">
                  <c:v>0.1622383</c:v>
                </c:pt>
                <c:pt idx="28">
                  <c:v>0.14549799999999999</c:v>
                </c:pt>
                <c:pt idx="29">
                  <c:v>0.1320115</c:v>
                </c:pt>
                <c:pt idx="30">
                  <c:v>0.1197299</c:v>
                </c:pt>
                <c:pt idx="31">
                  <c:v>0.1088517</c:v>
                </c:pt>
                <c:pt idx="32">
                  <c:v>0.10055310000000001</c:v>
                </c:pt>
                <c:pt idx="33">
                  <c:v>9.2443600000000001E-2</c:v>
                </c:pt>
                <c:pt idx="34">
                  <c:v>8.4833400000000003E-2</c:v>
                </c:pt>
                <c:pt idx="35">
                  <c:v>7.8071100000000004E-2</c:v>
                </c:pt>
                <c:pt idx="36">
                  <c:v>7.1626300000000004E-2</c:v>
                </c:pt>
                <c:pt idx="37">
                  <c:v>6.5157199999999998E-2</c:v>
                </c:pt>
                <c:pt idx="38">
                  <c:v>6.0745899999999999E-2</c:v>
                </c:pt>
                <c:pt idx="39">
                  <c:v>5.6766900000000002E-2</c:v>
                </c:pt>
                <c:pt idx="40">
                  <c:v>5.2591499999999999E-2</c:v>
                </c:pt>
                <c:pt idx="41">
                  <c:v>4.8623199999999998E-2</c:v>
                </c:pt>
                <c:pt idx="42">
                  <c:v>4.4450499999999997E-2</c:v>
                </c:pt>
                <c:pt idx="43">
                  <c:v>4.1072299999999999E-2</c:v>
                </c:pt>
                <c:pt idx="44">
                  <c:v>3.8769600000000001E-2</c:v>
                </c:pt>
                <c:pt idx="45">
                  <c:v>3.6423499999999998E-2</c:v>
                </c:pt>
                <c:pt idx="46">
                  <c:v>3.4560199999999999E-2</c:v>
                </c:pt>
                <c:pt idx="47">
                  <c:v>3.4128600000000002E-2</c:v>
                </c:pt>
                <c:pt idx="48">
                  <c:v>3.2865900000000003E-2</c:v>
                </c:pt>
                <c:pt idx="49">
                  <c:v>3.2065299999999998E-2</c:v>
                </c:pt>
                <c:pt idx="50">
                  <c:v>3.1789499999999998E-2</c:v>
                </c:pt>
                <c:pt idx="51">
                  <c:v>3.21619E-2</c:v>
                </c:pt>
                <c:pt idx="52">
                  <c:v>3.1880499999999999E-2</c:v>
                </c:pt>
                <c:pt idx="53">
                  <c:v>3.1460500000000002E-2</c:v>
                </c:pt>
                <c:pt idx="54">
                  <c:v>3.0241199999999999E-2</c:v>
                </c:pt>
                <c:pt idx="55">
                  <c:v>2.98607E-2</c:v>
                </c:pt>
                <c:pt idx="56">
                  <c:v>2.9344499999999999E-2</c:v>
                </c:pt>
                <c:pt idx="57">
                  <c:v>2.8618399999999999E-2</c:v>
                </c:pt>
                <c:pt idx="58">
                  <c:v>2.72512E-2</c:v>
                </c:pt>
                <c:pt idx="59">
                  <c:v>2.67692E-2</c:v>
                </c:pt>
                <c:pt idx="60">
                  <c:v>2.6153099999999999E-2</c:v>
                </c:pt>
                <c:pt idx="61">
                  <c:v>2.48449E-2</c:v>
                </c:pt>
                <c:pt idx="62">
                  <c:v>2.4109200000000001E-2</c:v>
                </c:pt>
                <c:pt idx="63">
                  <c:v>2.4698100000000001E-2</c:v>
                </c:pt>
                <c:pt idx="64">
                  <c:v>2.41595E-2</c:v>
                </c:pt>
                <c:pt idx="65">
                  <c:v>2.5497700000000002E-2</c:v>
                </c:pt>
                <c:pt idx="66">
                  <c:v>2.2890000000000001E-2</c:v>
                </c:pt>
                <c:pt idx="67">
                  <c:v>2.1394199999999999E-2</c:v>
                </c:pt>
                <c:pt idx="68">
                  <c:v>1.9945299999999999E-2</c:v>
                </c:pt>
                <c:pt idx="69">
                  <c:v>1.89065E-2</c:v>
                </c:pt>
                <c:pt idx="70">
                  <c:v>1.7154599999999999E-2</c:v>
                </c:pt>
                <c:pt idx="71">
                  <c:v>1.6324000000000002E-2</c:v>
                </c:pt>
                <c:pt idx="72">
                  <c:v>1.5969799999999999E-2</c:v>
                </c:pt>
                <c:pt idx="73">
                  <c:v>1.4393400000000001E-2</c:v>
                </c:pt>
                <c:pt idx="74">
                  <c:v>1.3806000000000001E-2</c:v>
                </c:pt>
                <c:pt idx="75">
                  <c:v>1.2857499999999999E-2</c:v>
                </c:pt>
                <c:pt idx="76">
                  <c:v>1.26979E-2</c:v>
                </c:pt>
                <c:pt idx="77">
                  <c:v>1.2040800000000001E-2</c:v>
                </c:pt>
                <c:pt idx="78">
                  <c:v>1.11416E-2</c:v>
                </c:pt>
                <c:pt idx="79">
                  <c:v>1.09724E-2</c:v>
                </c:pt>
                <c:pt idx="80">
                  <c:v>1.07826E-2</c:v>
                </c:pt>
                <c:pt idx="81">
                  <c:v>1.05945E-2</c:v>
                </c:pt>
                <c:pt idx="82">
                  <c:v>9.6530000000000001E-3</c:v>
                </c:pt>
                <c:pt idx="83">
                  <c:v>1.02813E-2</c:v>
                </c:pt>
                <c:pt idx="84">
                  <c:v>9.6104999999999993E-3</c:v>
                </c:pt>
                <c:pt idx="85">
                  <c:v>9.9437999999999992E-3</c:v>
                </c:pt>
                <c:pt idx="86">
                  <c:v>1.01177E-2</c:v>
                </c:pt>
                <c:pt idx="87">
                  <c:v>9.9121000000000001E-3</c:v>
                </c:pt>
                <c:pt idx="88">
                  <c:v>8.7361999999999995E-3</c:v>
                </c:pt>
                <c:pt idx="89">
                  <c:v>8.9049999999999997E-3</c:v>
                </c:pt>
                <c:pt idx="90">
                  <c:v>9.0177E-3</c:v>
                </c:pt>
                <c:pt idx="91">
                  <c:v>9.1240000000000002E-3</c:v>
                </c:pt>
                <c:pt idx="92">
                  <c:v>9.1584000000000006E-3</c:v>
                </c:pt>
                <c:pt idx="93">
                  <c:v>1.01394E-2</c:v>
                </c:pt>
                <c:pt idx="94">
                  <c:v>9.3752999999999996E-3</c:v>
                </c:pt>
                <c:pt idx="95">
                  <c:v>9.5849999999999998E-3</c:v>
                </c:pt>
              </c:numCache>
            </c:numRef>
          </c:val>
          <c:smooth val="1"/>
          <c:extLst>
            <c:ext xmlns:c16="http://schemas.microsoft.com/office/drawing/2014/chart" uri="{C3380CC4-5D6E-409C-BE32-E72D297353CC}">
              <c16:uniqueId val="{00000001-A7B9-45DD-A776-8415ECA28551}"/>
            </c:ext>
          </c:extLst>
        </c:ser>
        <c:dLbls>
          <c:showLegendKey val="0"/>
          <c:showVal val="0"/>
          <c:showCatName val="0"/>
          <c:showSerName val="0"/>
          <c:showPercent val="0"/>
          <c:showBubbleSize val="0"/>
        </c:dLbls>
        <c:marker val="1"/>
        <c:smooth val="0"/>
        <c:axId val="834461487"/>
        <c:axId val="834473487"/>
      </c:lineChart>
      <c:catAx>
        <c:axId val="834461487"/>
        <c:scaling>
          <c:orientation val="minMax"/>
        </c:scaling>
        <c:delete val="0"/>
        <c:axPos val="b"/>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Ålder</a:t>
                </a:r>
              </a:p>
            </c:rich>
          </c:tx>
          <c:overlay val="0"/>
        </c:title>
        <c:numFmt formatCode="General" sourceLinked="1"/>
        <c:majorTickMark val="out"/>
        <c:minorTickMark val="none"/>
        <c:tickLblPos val="nextTo"/>
        <c:txPr>
          <a:bodyPr rot="0" vert="horz"/>
          <a:lstStyle/>
          <a:p>
            <a:pPr>
              <a:defRPr sz="800" b="0" i="0">
                <a:solidFill>
                  <a:srgbClr val="000000"/>
                </a:solidFill>
                <a:latin typeface="Franklin Gothic Book"/>
                <a:ea typeface="Franklin Gothic Book"/>
                <a:cs typeface="Franklin Gothic Book"/>
              </a:defRPr>
            </a:pPr>
            <a:endParaRPr lang="sv-SE"/>
          </a:p>
        </c:txPr>
        <c:crossAx val="834473487"/>
        <c:crossesAt val="-1000"/>
        <c:auto val="1"/>
        <c:lblAlgn val="ctr"/>
        <c:lblOffset val="100"/>
        <c:tickLblSkip val="10"/>
        <c:tickMarkSkip val="10"/>
        <c:noMultiLvlLbl val="0"/>
      </c:catAx>
      <c:valAx>
        <c:axId val="834473487"/>
        <c:scaling>
          <c:orientation val="minMax"/>
          <c:max val="0.24000000000000002"/>
          <c:min val="0"/>
        </c:scaling>
        <c:delete val="0"/>
        <c:axPos val="l"/>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Andel av befolkningen</a:t>
                </a:r>
              </a:p>
            </c:rich>
          </c:tx>
          <c:overlay val="0"/>
        </c:title>
        <c:numFmt formatCode="0.00" sourceLinked="0"/>
        <c:majorTickMark val="out"/>
        <c:minorTickMark val="none"/>
        <c:tickLblPos val="nextTo"/>
        <c:txPr>
          <a:bodyPr/>
          <a:lstStyle/>
          <a:p>
            <a:pPr>
              <a:defRPr sz="800" b="0" i="0">
                <a:solidFill>
                  <a:srgbClr val="000000"/>
                </a:solidFill>
                <a:latin typeface="Franklin Gothic Book"/>
                <a:ea typeface="Franklin Gothic Book"/>
                <a:cs typeface="Franklin Gothic Book"/>
              </a:defRPr>
            </a:pPr>
            <a:endParaRPr lang="sv-SE"/>
          </a:p>
        </c:txPr>
        <c:crossAx val="834461487"/>
        <c:crossesAt val="1"/>
        <c:crossBetween val="between"/>
      </c:valAx>
      <c:spPr>
        <a:solidFill>
          <a:srgbClr val="FFFFFF"/>
        </a:solidFill>
        <a:ln w="3175">
          <a:solidFill>
            <a:srgbClr val="000000"/>
          </a:solidFill>
          <a:prstDash val="solid"/>
        </a:ln>
      </c:spPr>
    </c:plotArea>
    <c:legend>
      <c:legendPos val="b"/>
      <c:overlay val="0"/>
      <c:spPr>
        <a:ln w="25400">
          <a:noFill/>
        </a:ln>
      </c:spPr>
      <c:txPr>
        <a:bodyPr/>
        <a:lstStyle/>
        <a:p>
          <a:pPr>
            <a:defRPr sz="800" b="0" i="0">
              <a:solidFill>
                <a:srgbClr val="000000"/>
              </a:solidFill>
              <a:latin typeface="Franklin Gothic Book"/>
              <a:ea typeface="Franklin Gothic Book"/>
              <a:cs typeface="Franklin Gothic Book"/>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noFill/>
    </a:ln>
  </c:sp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v>Män i Trollhättans kommun</c:v>
          </c:tx>
          <c:spPr>
            <a:solidFill>
              <a:srgbClr val="D2B69E"/>
            </a:solidFill>
            <a:ln w="3175">
              <a:solidFill>
                <a:srgbClr val="000000"/>
              </a:solidFill>
              <a:prstDash val="solid"/>
            </a:ln>
          </c:spPr>
          <c:invertIfNegative val="0"/>
          <c:cat>
            <c:numRef>
              <c:f>'[1]Flyttbenägenhet män'!$A$4:$A$99</c:f>
              <c:numCache>
                <c:formatCode>General</c:formatCode>
                <c:ptCount val="9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numCache>
            </c:numRef>
          </c:cat>
          <c:val>
            <c:numRef>
              <c:f>'[1]Flyttbenägenhet män'!$B$4:$B$99</c:f>
              <c:numCache>
                <c:formatCode>#,##0.00</c:formatCode>
                <c:ptCount val="96"/>
                <c:pt idx="0">
                  <c:v>8.8744600000000007E-2</c:v>
                </c:pt>
                <c:pt idx="1">
                  <c:v>6.8282999999999996E-2</c:v>
                </c:pt>
                <c:pt idx="2">
                  <c:v>7.5986399999999996E-2</c:v>
                </c:pt>
                <c:pt idx="3">
                  <c:v>5.7747800000000002E-2</c:v>
                </c:pt>
                <c:pt idx="4">
                  <c:v>4.9861500000000003E-2</c:v>
                </c:pt>
                <c:pt idx="5">
                  <c:v>5.8797700000000001E-2</c:v>
                </c:pt>
                <c:pt idx="6">
                  <c:v>6.4147599999999999E-2</c:v>
                </c:pt>
                <c:pt idx="7">
                  <c:v>3.4514099999999999E-2</c:v>
                </c:pt>
                <c:pt idx="8">
                  <c:v>4.2357300000000001E-2</c:v>
                </c:pt>
                <c:pt idx="9">
                  <c:v>4.0909099999999997E-2</c:v>
                </c:pt>
                <c:pt idx="10">
                  <c:v>4.3029999999999999E-2</c:v>
                </c:pt>
                <c:pt idx="11">
                  <c:v>2.9307300000000001E-2</c:v>
                </c:pt>
                <c:pt idx="12">
                  <c:v>3.1291899999999997E-2</c:v>
                </c:pt>
                <c:pt idx="13">
                  <c:v>2.8841800000000001E-2</c:v>
                </c:pt>
                <c:pt idx="14">
                  <c:v>2.8947400000000002E-2</c:v>
                </c:pt>
                <c:pt idx="15">
                  <c:v>2.4211E-2</c:v>
                </c:pt>
                <c:pt idx="16">
                  <c:v>2.8374900000000002E-2</c:v>
                </c:pt>
                <c:pt idx="17">
                  <c:v>2.8597000000000001E-2</c:v>
                </c:pt>
                <c:pt idx="18">
                  <c:v>2.1563300000000001E-2</c:v>
                </c:pt>
                <c:pt idx="19">
                  <c:v>7.4522599999999994E-2</c:v>
                </c:pt>
                <c:pt idx="20">
                  <c:v>0.14292389999999999</c:v>
                </c:pt>
                <c:pt idx="21">
                  <c:v>0.17387259999999999</c:v>
                </c:pt>
                <c:pt idx="22">
                  <c:v>0.1685046</c:v>
                </c:pt>
                <c:pt idx="23">
                  <c:v>0.17676349999999999</c:v>
                </c:pt>
                <c:pt idx="24">
                  <c:v>0.18915609999999999</c:v>
                </c:pt>
                <c:pt idx="25">
                  <c:v>0.1782261</c:v>
                </c:pt>
                <c:pt idx="26">
                  <c:v>0.15602840000000001</c:v>
                </c:pt>
                <c:pt idx="27">
                  <c:v>0.16177030000000001</c:v>
                </c:pt>
                <c:pt idx="28">
                  <c:v>0.1412532</c:v>
                </c:pt>
                <c:pt idx="29">
                  <c:v>0.1226081</c:v>
                </c:pt>
                <c:pt idx="30">
                  <c:v>0.1182682</c:v>
                </c:pt>
                <c:pt idx="31">
                  <c:v>0.10953060000000001</c:v>
                </c:pt>
                <c:pt idx="32">
                  <c:v>0.10344830000000001</c:v>
                </c:pt>
                <c:pt idx="33">
                  <c:v>0.10705240000000001</c:v>
                </c:pt>
                <c:pt idx="34">
                  <c:v>0.1021566</c:v>
                </c:pt>
                <c:pt idx="35">
                  <c:v>7.8014200000000006E-2</c:v>
                </c:pt>
                <c:pt idx="36">
                  <c:v>9.5036099999999998E-2</c:v>
                </c:pt>
                <c:pt idx="37">
                  <c:v>6.5884499999999999E-2</c:v>
                </c:pt>
                <c:pt idx="38">
                  <c:v>7.5998099999999999E-2</c:v>
                </c:pt>
                <c:pt idx="39">
                  <c:v>7.7375100000000002E-2</c:v>
                </c:pt>
                <c:pt idx="40">
                  <c:v>6.2007899999999998E-2</c:v>
                </c:pt>
                <c:pt idx="41">
                  <c:v>4.7864900000000002E-2</c:v>
                </c:pt>
                <c:pt idx="42">
                  <c:v>4.1646900000000001E-2</c:v>
                </c:pt>
                <c:pt idx="43">
                  <c:v>2.7739300000000001E-2</c:v>
                </c:pt>
                <c:pt idx="44">
                  <c:v>5.4342599999999998E-2</c:v>
                </c:pt>
                <c:pt idx="45">
                  <c:v>3.5766100000000002E-2</c:v>
                </c:pt>
                <c:pt idx="46">
                  <c:v>3.1686899999999997E-2</c:v>
                </c:pt>
                <c:pt idx="47">
                  <c:v>3.9909300000000002E-2</c:v>
                </c:pt>
                <c:pt idx="48">
                  <c:v>2.80112E-2</c:v>
                </c:pt>
                <c:pt idx="49">
                  <c:v>4.4734400000000001E-2</c:v>
                </c:pt>
                <c:pt idx="50">
                  <c:v>2.5011599999999998E-2</c:v>
                </c:pt>
                <c:pt idx="51">
                  <c:v>2.0362999999999999E-2</c:v>
                </c:pt>
                <c:pt idx="52">
                  <c:v>3.4061099999999997E-2</c:v>
                </c:pt>
                <c:pt idx="53">
                  <c:v>3.5587199999999999E-2</c:v>
                </c:pt>
                <c:pt idx="54">
                  <c:v>2.8157000000000001E-2</c:v>
                </c:pt>
                <c:pt idx="55">
                  <c:v>3.6487100000000001E-2</c:v>
                </c:pt>
                <c:pt idx="56">
                  <c:v>2.2151899999999999E-2</c:v>
                </c:pt>
                <c:pt idx="57">
                  <c:v>2.7149300000000001E-2</c:v>
                </c:pt>
                <c:pt idx="58">
                  <c:v>2.68398E-2</c:v>
                </c:pt>
                <c:pt idx="59">
                  <c:v>1.9855600000000001E-2</c:v>
                </c:pt>
                <c:pt idx="60">
                  <c:v>2.04271E-2</c:v>
                </c:pt>
                <c:pt idx="61">
                  <c:v>1.9038599999999999E-2</c:v>
                </c:pt>
                <c:pt idx="62">
                  <c:v>1.42784E-2</c:v>
                </c:pt>
                <c:pt idx="63">
                  <c:v>2.5039100000000002E-2</c:v>
                </c:pt>
                <c:pt idx="64">
                  <c:v>1.19956E-2</c:v>
                </c:pt>
                <c:pt idx="65">
                  <c:v>2.5886300000000001E-2</c:v>
                </c:pt>
                <c:pt idx="66">
                  <c:v>2.3355899999999999E-2</c:v>
                </c:pt>
                <c:pt idx="67">
                  <c:v>1.68776E-2</c:v>
                </c:pt>
                <c:pt idx="68">
                  <c:v>2.0606099999999999E-2</c:v>
                </c:pt>
                <c:pt idx="69">
                  <c:v>1.6786599999999999E-2</c:v>
                </c:pt>
                <c:pt idx="70">
                  <c:v>1.2062700000000001E-2</c:v>
                </c:pt>
                <c:pt idx="71">
                  <c:v>6.1012999999999996E-3</c:v>
                </c:pt>
                <c:pt idx="72">
                  <c:v>1.32132E-2</c:v>
                </c:pt>
                <c:pt idx="73">
                  <c:v>1.46789E-2</c:v>
                </c:pt>
                <c:pt idx="74">
                  <c:v>1.5457800000000001E-2</c:v>
                </c:pt>
                <c:pt idx="75">
                  <c:v>8.6365999999999995E-3</c:v>
                </c:pt>
                <c:pt idx="76">
                  <c:v>1.2398999999999999E-3</c:v>
                </c:pt>
                <c:pt idx="77">
                  <c:v>7.9734000000000003E-3</c:v>
                </c:pt>
                <c:pt idx="78">
                  <c:v>9.8177000000000004E-3</c:v>
                </c:pt>
                <c:pt idx="79">
                  <c:v>7.5300999999999996E-3</c:v>
                </c:pt>
                <c:pt idx="80">
                  <c:v>8.6654999999999996E-3</c:v>
                </c:pt>
                <c:pt idx="81">
                  <c:v>9.9701000000000008E-3</c:v>
                </c:pt>
                <c:pt idx="82">
                  <c:v>4.3384000000000001E-3</c:v>
                </c:pt>
                <c:pt idx="83">
                  <c:v>7.0340000000000003E-3</c:v>
                </c:pt>
                <c:pt idx="84">
                  <c:v>7.9576000000000004E-3</c:v>
                </c:pt>
                <c:pt idx="85">
                  <c:v>6.2893000000000003E-3</c:v>
                </c:pt>
                <c:pt idx="86">
                  <c:v>1.8832399999999999E-2</c:v>
                </c:pt>
                <c:pt idx="87">
                  <c:v>8.3160000000000005E-3</c:v>
                </c:pt>
                <c:pt idx="88">
                  <c:v>4.8309E-3</c:v>
                </c:pt>
                <c:pt idx="89">
                  <c:v>0</c:v>
                </c:pt>
                <c:pt idx="90">
                  <c:v>1.26984E-2</c:v>
                </c:pt>
                <c:pt idx="91">
                  <c:v>7.4906E-3</c:v>
                </c:pt>
                <c:pt idx="92">
                  <c:v>8.3333000000000001E-3</c:v>
                </c:pt>
                <c:pt idx="93">
                  <c:v>1.21951E-2</c:v>
                </c:pt>
                <c:pt idx="94">
                  <c:v>1.9230799999999999E-2</c:v>
                </c:pt>
                <c:pt idx="95">
                  <c:v>0</c:v>
                </c:pt>
              </c:numCache>
            </c:numRef>
          </c:val>
          <c:extLst>
            <c:ext xmlns:c16="http://schemas.microsoft.com/office/drawing/2014/chart" uri="{C3380CC4-5D6E-409C-BE32-E72D297353CC}">
              <c16:uniqueId val="{00000000-B500-4D13-A8D2-ECFAE93E2E3B}"/>
            </c:ext>
          </c:extLst>
        </c:ser>
        <c:dLbls>
          <c:showLegendKey val="0"/>
          <c:showVal val="0"/>
          <c:showCatName val="0"/>
          <c:showSerName val="0"/>
          <c:showPercent val="0"/>
          <c:showBubbleSize val="0"/>
        </c:dLbls>
        <c:gapWidth val="0"/>
        <c:axId val="834471567"/>
        <c:axId val="834462927"/>
      </c:barChart>
      <c:lineChart>
        <c:grouping val="standard"/>
        <c:varyColors val="0"/>
        <c:ser>
          <c:idx val="1"/>
          <c:order val="1"/>
          <c:tx>
            <c:v>Män i riket</c:v>
          </c:tx>
          <c:spPr>
            <a:ln w="12700">
              <a:solidFill>
                <a:srgbClr val="FF0000"/>
              </a:solidFill>
              <a:prstDash val="solid"/>
            </a:ln>
          </c:spPr>
          <c:marker>
            <c:symbol val="circle"/>
            <c:size val="4"/>
            <c:spPr>
              <a:solidFill>
                <a:srgbClr val="FFFFFF"/>
              </a:solidFill>
              <a:ln>
                <a:solidFill>
                  <a:srgbClr val="333333"/>
                </a:solidFill>
                <a:prstDash val="solid"/>
              </a:ln>
            </c:spPr>
          </c:marker>
          <c:cat>
            <c:numRef>
              <c:f>'[1]Flyttbenägenhet män'!$A$4:$A$99</c:f>
              <c:numCache>
                <c:formatCode>General</c:formatCode>
                <c:ptCount val="9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numCache>
            </c:numRef>
          </c:cat>
          <c:val>
            <c:numRef>
              <c:f>'[1]Flyttbenägenhet män'!$C$4:$C$99</c:f>
              <c:numCache>
                <c:formatCode>#,##0.00</c:formatCode>
                <c:ptCount val="96"/>
                <c:pt idx="0">
                  <c:v>8.6293499999999995E-2</c:v>
                </c:pt>
                <c:pt idx="1">
                  <c:v>8.7317900000000004E-2</c:v>
                </c:pt>
                <c:pt idx="2">
                  <c:v>7.4372599999999997E-2</c:v>
                </c:pt>
                <c:pt idx="3">
                  <c:v>6.6767199999999999E-2</c:v>
                </c:pt>
                <c:pt idx="4">
                  <c:v>5.9217699999999998E-2</c:v>
                </c:pt>
                <c:pt idx="5">
                  <c:v>5.5939999999999997E-2</c:v>
                </c:pt>
                <c:pt idx="6">
                  <c:v>5.2597999999999999E-2</c:v>
                </c:pt>
                <c:pt idx="7">
                  <c:v>4.2814499999999998E-2</c:v>
                </c:pt>
                <c:pt idx="8">
                  <c:v>3.8771800000000002E-2</c:v>
                </c:pt>
                <c:pt idx="9">
                  <c:v>3.73748E-2</c:v>
                </c:pt>
                <c:pt idx="10">
                  <c:v>3.6015100000000001E-2</c:v>
                </c:pt>
                <c:pt idx="11">
                  <c:v>3.4046399999999997E-2</c:v>
                </c:pt>
                <c:pt idx="12">
                  <c:v>3.2900400000000003E-2</c:v>
                </c:pt>
                <c:pt idx="13">
                  <c:v>3.4022400000000001E-2</c:v>
                </c:pt>
                <c:pt idx="14">
                  <c:v>3.0840699999999999E-2</c:v>
                </c:pt>
                <c:pt idx="15">
                  <c:v>2.99741E-2</c:v>
                </c:pt>
                <c:pt idx="16">
                  <c:v>3.9486899999999998E-2</c:v>
                </c:pt>
                <c:pt idx="17">
                  <c:v>3.28192E-2</c:v>
                </c:pt>
                <c:pt idx="18">
                  <c:v>3.7645699999999997E-2</c:v>
                </c:pt>
                <c:pt idx="19">
                  <c:v>9.8599099999999995E-2</c:v>
                </c:pt>
                <c:pt idx="20">
                  <c:v>0.16063659999999999</c:v>
                </c:pt>
                <c:pt idx="21">
                  <c:v>0.1777241</c:v>
                </c:pt>
                <c:pt idx="22">
                  <c:v>0.18227760000000001</c:v>
                </c:pt>
                <c:pt idx="23">
                  <c:v>0.179595</c:v>
                </c:pt>
                <c:pt idx="24">
                  <c:v>0.18362200000000001</c:v>
                </c:pt>
                <c:pt idx="25">
                  <c:v>0.17920459999999999</c:v>
                </c:pt>
                <c:pt idx="26">
                  <c:v>0.16961290000000001</c:v>
                </c:pt>
                <c:pt idx="27">
                  <c:v>0.15840109999999999</c:v>
                </c:pt>
                <c:pt idx="28">
                  <c:v>0.14634169999999999</c:v>
                </c:pt>
                <c:pt idx="29">
                  <c:v>0.1361454</c:v>
                </c:pt>
                <c:pt idx="30">
                  <c:v>0.12752810000000001</c:v>
                </c:pt>
                <c:pt idx="31">
                  <c:v>0.11936620000000001</c:v>
                </c:pt>
                <c:pt idx="32">
                  <c:v>0.11257880000000001</c:v>
                </c:pt>
                <c:pt idx="33">
                  <c:v>0.1045547</c:v>
                </c:pt>
                <c:pt idx="34">
                  <c:v>9.9560899999999994E-2</c:v>
                </c:pt>
                <c:pt idx="35">
                  <c:v>9.3429300000000007E-2</c:v>
                </c:pt>
                <c:pt idx="36">
                  <c:v>8.8862899999999995E-2</c:v>
                </c:pt>
                <c:pt idx="37">
                  <c:v>8.3291900000000002E-2</c:v>
                </c:pt>
                <c:pt idx="38">
                  <c:v>7.8513899999999998E-2</c:v>
                </c:pt>
                <c:pt idx="39">
                  <c:v>7.3214100000000004E-2</c:v>
                </c:pt>
                <c:pt idx="40">
                  <c:v>6.7653900000000003E-2</c:v>
                </c:pt>
                <c:pt idx="41">
                  <c:v>6.4310800000000001E-2</c:v>
                </c:pt>
                <c:pt idx="42">
                  <c:v>5.8433899999999997E-2</c:v>
                </c:pt>
                <c:pt idx="43">
                  <c:v>5.4568899999999997E-2</c:v>
                </c:pt>
                <c:pt idx="44">
                  <c:v>5.1324000000000002E-2</c:v>
                </c:pt>
                <c:pt idx="45">
                  <c:v>4.8812599999999998E-2</c:v>
                </c:pt>
                <c:pt idx="46">
                  <c:v>4.5695E-2</c:v>
                </c:pt>
                <c:pt idx="47">
                  <c:v>4.2216999999999998E-2</c:v>
                </c:pt>
                <c:pt idx="48">
                  <c:v>4.0119099999999998E-2</c:v>
                </c:pt>
                <c:pt idx="49">
                  <c:v>3.8896500000000001E-2</c:v>
                </c:pt>
                <c:pt idx="50">
                  <c:v>3.7666499999999999E-2</c:v>
                </c:pt>
                <c:pt idx="51">
                  <c:v>3.6425399999999997E-2</c:v>
                </c:pt>
                <c:pt idx="52">
                  <c:v>3.4910299999999998E-2</c:v>
                </c:pt>
                <c:pt idx="53">
                  <c:v>3.4903700000000003E-2</c:v>
                </c:pt>
                <c:pt idx="54">
                  <c:v>3.3201899999999999E-2</c:v>
                </c:pt>
                <c:pt idx="55">
                  <c:v>3.3235300000000002E-2</c:v>
                </c:pt>
                <c:pt idx="56">
                  <c:v>3.0695400000000001E-2</c:v>
                </c:pt>
                <c:pt idx="57">
                  <c:v>2.95728E-2</c:v>
                </c:pt>
                <c:pt idx="58">
                  <c:v>2.9191700000000001E-2</c:v>
                </c:pt>
                <c:pt idx="59">
                  <c:v>2.8313600000000001E-2</c:v>
                </c:pt>
                <c:pt idx="60">
                  <c:v>2.6991100000000001E-2</c:v>
                </c:pt>
                <c:pt idx="61">
                  <c:v>2.63742E-2</c:v>
                </c:pt>
                <c:pt idx="62">
                  <c:v>2.62498E-2</c:v>
                </c:pt>
                <c:pt idx="63">
                  <c:v>2.6226900000000001E-2</c:v>
                </c:pt>
                <c:pt idx="64">
                  <c:v>2.5171200000000001E-2</c:v>
                </c:pt>
                <c:pt idx="65">
                  <c:v>2.64268E-2</c:v>
                </c:pt>
                <c:pt idx="66">
                  <c:v>2.5075500000000001E-2</c:v>
                </c:pt>
                <c:pt idx="67">
                  <c:v>2.2516700000000001E-2</c:v>
                </c:pt>
                <c:pt idx="68">
                  <c:v>2.1494599999999999E-2</c:v>
                </c:pt>
                <c:pt idx="69">
                  <c:v>1.9535199999999999E-2</c:v>
                </c:pt>
                <c:pt idx="70">
                  <c:v>1.89385E-2</c:v>
                </c:pt>
                <c:pt idx="71">
                  <c:v>1.71643E-2</c:v>
                </c:pt>
                <c:pt idx="72">
                  <c:v>1.6848399999999999E-2</c:v>
                </c:pt>
                <c:pt idx="73">
                  <c:v>1.57284E-2</c:v>
                </c:pt>
                <c:pt idx="74">
                  <c:v>1.45182E-2</c:v>
                </c:pt>
                <c:pt idx="75">
                  <c:v>1.4359500000000001E-2</c:v>
                </c:pt>
                <c:pt idx="76">
                  <c:v>1.34095E-2</c:v>
                </c:pt>
                <c:pt idx="77">
                  <c:v>1.26546E-2</c:v>
                </c:pt>
                <c:pt idx="78">
                  <c:v>1.21481E-2</c:v>
                </c:pt>
                <c:pt idx="79">
                  <c:v>1.2053700000000001E-2</c:v>
                </c:pt>
                <c:pt idx="80">
                  <c:v>1.0916E-2</c:v>
                </c:pt>
                <c:pt idx="81">
                  <c:v>1.17882E-2</c:v>
                </c:pt>
                <c:pt idx="82">
                  <c:v>1.02521E-2</c:v>
                </c:pt>
                <c:pt idx="83">
                  <c:v>1.0529699999999999E-2</c:v>
                </c:pt>
                <c:pt idx="84">
                  <c:v>9.5311000000000007E-3</c:v>
                </c:pt>
                <c:pt idx="85">
                  <c:v>9.2709999999999997E-3</c:v>
                </c:pt>
                <c:pt idx="86">
                  <c:v>9.8025999999999999E-3</c:v>
                </c:pt>
                <c:pt idx="87">
                  <c:v>8.4060000000000003E-3</c:v>
                </c:pt>
                <c:pt idx="88">
                  <c:v>8.9837000000000007E-3</c:v>
                </c:pt>
                <c:pt idx="89">
                  <c:v>9.4865999999999995E-3</c:v>
                </c:pt>
                <c:pt idx="90">
                  <c:v>9.2660999999999993E-3</c:v>
                </c:pt>
                <c:pt idx="91">
                  <c:v>8.0011000000000006E-3</c:v>
                </c:pt>
                <c:pt idx="92">
                  <c:v>9.0706999999999992E-3</c:v>
                </c:pt>
                <c:pt idx="93">
                  <c:v>9.8487999999999996E-3</c:v>
                </c:pt>
                <c:pt idx="94">
                  <c:v>1.05497E-2</c:v>
                </c:pt>
                <c:pt idx="95">
                  <c:v>1.0563400000000001E-2</c:v>
                </c:pt>
              </c:numCache>
            </c:numRef>
          </c:val>
          <c:smooth val="1"/>
          <c:extLst>
            <c:ext xmlns:c16="http://schemas.microsoft.com/office/drawing/2014/chart" uri="{C3380CC4-5D6E-409C-BE32-E72D297353CC}">
              <c16:uniqueId val="{00000001-B500-4D13-A8D2-ECFAE93E2E3B}"/>
            </c:ext>
          </c:extLst>
        </c:ser>
        <c:dLbls>
          <c:showLegendKey val="0"/>
          <c:showVal val="0"/>
          <c:showCatName val="0"/>
          <c:showSerName val="0"/>
          <c:showPercent val="0"/>
          <c:showBubbleSize val="0"/>
        </c:dLbls>
        <c:marker val="1"/>
        <c:smooth val="0"/>
        <c:axId val="834471567"/>
        <c:axId val="834462927"/>
      </c:lineChart>
      <c:catAx>
        <c:axId val="834471567"/>
        <c:scaling>
          <c:orientation val="minMax"/>
        </c:scaling>
        <c:delete val="0"/>
        <c:axPos val="b"/>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Ålder</a:t>
                </a:r>
              </a:p>
            </c:rich>
          </c:tx>
          <c:overlay val="0"/>
        </c:title>
        <c:numFmt formatCode="General" sourceLinked="1"/>
        <c:majorTickMark val="out"/>
        <c:minorTickMark val="none"/>
        <c:tickLblPos val="nextTo"/>
        <c:txPr>
          <a:bodyPr rot="0" vert="horz"/>
          <a:lstStyle/>
          <a:p>
            <a:pPr>
              <a:defRPr sz="800" b="0" i="0">
                <a:solidFill>
                  <a:srgbClr val="000000"/>
                </a:solidFill>
                <a:latin typeface="Franklin Gothic Book"/>
                <a:ea typeface="Franklin Gothic Book"/>
                <a:cs typeface="Franklin Gothic Book"/>
              </a:defRPr>
            </a:pPr>
            <a:endParaRPr lang="sv-SE"/>
          </a:p>
        </c:txPr>
        <c:crossAx val="834462927"/>
        <c:crossesAt val="-1000"/>
        <c:auto val="1"/>
        <c:lblAlgn val="ctr"/>
        <c:lblOffset val="100"/>
        <c:tickLblSkip val="10"/>
        <c:tickMarkSkip val="10"/>
        <c:noMultiLvlLbl val="0"/>
      </c:catAx>
      <c:valAx>
        <c:axId val="834462927"/>
        <c:scaling>
          <c:orientation val="minMax"/>
          <c:max val="0.24000000000000002"/>
          <c:min val="0"/>
        </c:scaling>
        <c:delete val="0"/>
        <c:axPos val="l"/>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Andel av befolkningen</a:t>
                </a:r>
              </a:p>
            </c:rich>
          </c:tx>
          <c:overlay val="0"/>
        </c:title>
        <c:numFmt formatCode="0.00" sourceLinked="0"/>
        <c:majorTickMark val="out"/>
        <c:minorTickMark val="none"/>
        <c:tickLblPos val="nextTo"/>
        <c:txPr>
          <a:bodyPr/>
          <a:lstStyle/>
          <a:p>
            <a:pPr>
              <a:defRPr sz="800" b="0" i="0">
                <a:solidFill>
                  <a:srgbClr val="000000"/>
                </a:solidFill>
                <a:latin typeface="Franklin Gothic Book"/>
                <a:ea typeface="Franklin Gothic Book"/>
                <a:cs typeface="Franklin Gothic Book"/>
              </a:defRPr>
            </a:pPr>
            <a:endParaRPr lang="sv-SE"/>
          </a:p>
        </c:txPr>
        <c:crossAx val="834471567"/>
        <c:crossesAt val="1"/>
        <c:crossBetween val="between"/>
      </c:valAx>
      <c:spPr>
        <a:solidFill>
          <a:srgbClr val="FFFFFF"/>
        </a:solidFill>
        <a:ln w="3175">
          <a:solidFill>
            <a:srgbClr val="000000"/>
          </a:solidFill>
          <a:prstDash val="solid"/>
        </a:ln>
      </c:spPr>
    </c:plotArea>
    <c:legend>
      <c:legendPos val="b"/>
      <c:overlay val="0"/>
      <c:spPr>
        <a:ln w="25400">
          <a:noFill/>
        </a:ln>
      </c:spPr>
      <c:txPr>
        <a:bodyPr/>
        <a:lstStyle/>
        <a:p>
          <a:pPr>
            <a:defRPr sz="800" b="0" i="0">
              <a:solidFill>
                <a:srgbClr val="000000"/>
              </a:solidFill>
              <a:latin typeface="Franklin Gothic Book"/>
              <a:ea typeface="Franklin Gothic Book"/>
              <a:cs typeface="Franklin Gothic Book"/>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Trollhättans kommun</c:v>
          </c:tx>
          <c:spPr>
            <a:ln w="12700">
              <a:solidFill>
                <a:srgbClr val="333333"/>
              </a:solidFill>
              <a:prstDash val="solid"/>
            </a:ln>
          </c:spPr>
          <c:marker>
            <c:symbol val="circle"/>
            <c:size val="6"/>
            <c:spPr>
              <a:solidFill>
                <a:srgbClr val="99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0-847C-459D-BC0A-016ECE59F386}"/>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1-847C-459D-BC0A-016ECE59F386}"/>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2-847C-459D-BC0A-016ECE59F386}"/>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03-847C-459D-BC0A-016ECE59F386}"/>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04-847C-459D-BC0A-016ECE59F386}"/>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05-847C-459D-BC0A-016ECE59F386}"/>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06-847C-459D-BC0A-016ECE59F386}"/>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07-847C-459D-BC0A-016ECE59F386}"/>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08-847C-459D-BC0A-016ECE59F386}"/>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09-847C-459D-BC0A-016ECE59F386}"/>
              </c:ext>
            </c:extLst>
          </c:dPt>
          <c:cat>
            <c:numRef>
              <c:f>[1]Försörjningsbörda!$A$4:$A$57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[1]Försörjningsbörda!$B$4:$B$57</c:f>
              <c:numCache>
                <c:formatCode>0.00</c:formatCode>
                <c:ptCount val="54"/>
                <c:pt idx="0">
                  <c:v>0.69485730000000001</c:v>
                </c:pt>
                <c:pt idx="1">
                  <c:v>0.70038020000000001</c:v>
                </c:pt>
                <c:pt idx="2">
                  <c:v>0.69994069999999997</c:v>
                </c:pt>
                <c:pt idx="3">
                  <c:v>0.70140060000000004</c:v>
                </c:pt>
                <c:pt idx="4">
                  <c:v>0.69791409999999998</c:v>
                </c:pt>
                <c:pt idx="5">
                  <c:v>0.69737660000000001</c:v>
                </c:pt>
                <c:pt idx="6">
                  <c:v>0.69348929999999998</c:v>
                </c:pt>
                <c:pt idx="7">
                  <c:v>0.69251640000000003</c:v>
                </c:pt>
                <c:pt idx="8">
                  <c:v>0.70131580000000004</c:v>
                </c:pt>
                <c:pt idx="9">
                  <c:v>0.70468940000000002</c:v>
                </c:pt>
                <c:pt idx="10">
                  <c:v>0.71246940000000003</c:v>
                </c:pt>
                <c:pt idx="11">
                  <c:v>0.72343360000000001</c:v>
                </c:pt>
                <c:pt idx="12">
                  <c:v>0.72675020000000001</c:v>
                </c:pt>
                <c:pt idx="13">
                  <c:v>0.73261659999999995</c:v>
                </c:pt>
                <c:pt idx="14">
                  <c:v>0.7396007</c:v>
                </c:pt>
                <c:pt idx="15">
                  <c:v>0.73712429999999995</c:v>
                </c:pt>
                <c:pt idx="16">
                  <c:v>0.73764940000000001</c:v>
                </c:pt>
                <c:pt idx="17">
                  <c:v>0.73031330000000005</c:v>
                </c:pt>
                <c:pt idx="18">
                  <c:v>0.72583439999999999</c:v>
                </c:pt>
                <c:pt idx="19">
                  <c:v>0.72334120000000002</c:v>
                </c:pt>
                <c:pt idx="20">
                  <c:v>0.71869110000000003</c:v>
                </c:pt>
                <c:pt idx="21">
                  <c:v>0.71681620000000001</c:v>
                </c:pt>
                <c:pt idx="22">
                  <c:v>0.71417010000000003</c:v>
                </c:pt>
                <c:pt idx="23">
                  <c:v>0.71473010000000003</c:v>
                </c:pt>
                <c:pt idx="24">
                  <c:v>0.71519849999999996</c:v>
                </c:pt>
                <c:pt idx="25">
                  <c:v>0.72319929999999999</c:v>
                </c:pt>
                <c:pt idx="26">
                  <c:v>0.72112799999999999</c:v>
                </c:pt>
                <c:pt idx="27">
                  <c:v>0.72819860000000003</c:v>
                </c:pt>
                <c:pt idx="28">
                  <c:v>0.724163</c:v>
                </c:pt>
                <c:pt idx="29">
                  <c:v>0.72518629999999995</c:v>
                </c:pt>
                <c:pt idx="30">
                  <c:v>0.72499060000000004</c:v>
                </c:pt>
                <c:pt idx="31">
                  <c:v>0.72668160000000004</c:v>
                </c:pt>
                <c:pt idx="32">
                  <c:v>0.72752629999999996</c:v>
                </c:pt>
                <c:pt idx="33">
                  <c:v>0.73409150000000001</c:v>
                </c:pt>
                <c:pt idx="34">
                  <c:v>0.73574609999999996</c:v>
                </c:pt>
                <c:pt idx="35">
                  <c:v>0.74103439999999998</c:v>
                </c:pt>
                <c:pt idx="36">
                  <c:v>0.74786640000000004</c:v>
                </c:pt>
                <c:pt idx="37">
                  <c:v>0.75336440000000005</c:v>
                </c:pt>
                <c:pt idx="38">
                  <c:v>0.76154049999999995</c:v>
                </c:pt>
                <c:pt idx="39">
                  <c:v>0.76218889999999995</c:v>
                </c:pt>
                <c:pt idx="40">
                  <c:v>0.76289090000000004</c:v>
                </c:pt>
                <c:pt idx="41">
                  <c:v>0.7652641</c:v>
                </c:pt>
                <c:pt idx="42">
                  <c:v>0.76180000000000003</c:v>
                </c:pt>
                <c:pt idx="43">
                  <c:v>0.75932929999999998</c:v>
                </c:pt>
                <c:pt idx="44">
                  <c:v>0.75772360000000005</c:v>
                </c:pt>
                <c:pt idx="45">
                  <c:v>0.75308450000000005</c:v>
                </c:pt>
                <c:pt idx="46">
                  <c:v>0.75235490000000005</c:v>
                </c:pt>
                <c:pt idx="47">
                  <c:v>0.74749370000000004</c:v>
                </c:pt>
                <c:pt idx="48">
                  <c:v>0.74457359999999995</c:v>
                </c:pt>
                <c:pt idx="49">
                  <c:v>0.74492159999999996</c:v>
                </c:pt>
                <c:pt idx="50">
                  <c:v>0.74506399999999995</c:v>
                </c:pt>
                <c:pt idx="51">
                  <c:v>0.74841939999999996</c:v>
                </c:pt>
                <c:pt idx="52">
                  <c:v>0.75087159999999997</c:v>
                </c:pt>
                <c:pt idx="53">
                  <c:v>0.74798940000000003</c:v>
                </c:pt>
              </c:numCache>
            </c:numRef>
          </c:val>
          <c:smooth val="1"/>
          <c:extLst>
            <c:ext xmlns:c16="http://schemas.microsoft.com/office/drawing/2014/chart" uri="{C3380CC4-5D6E-409C-BE32-E72D297353CC}">
              <c16:uniqueId val="{0000000A-847C-459D-BC0A-016ECE59F386}"/>
            </c:ext>
          </c:extLst>
        </c:ser>
        <c:ser>
          <c:idx val="1"/>
          <c:order val="1"/>
          <c:tx>
            <c:v>Riket         </c:v>
          </c:tx>
          <c:spPr>
            <a:ln w="12700">
              <a:solidFill>
                <a:srgbClr val="333333"/>
              </a:solidFill>
              <a:prstDash val="solid"/>
            </a:ln>
          </c:spPr>
          <c:marker>
            <c:symbol val="square"/>
            <c:size val="6"/>
            <c:spPr>
              <a:solidFill>
                <a:srgbClr val="FF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B-847C-459D-BC0A-016ECE59F386}"/>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C-847C-459D-BC0A-016ECE59F386}"/>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D-847C-459D-BC0A-016ECE59F386}"/>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0E-847C-459D-BC0A-016ECE59F386}"/>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0F-847C-459D-BC0A-016ECE59F386}"/>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10-847C-459D-BC0A-016ECE59F386}"/>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11-847C-459D-BC0A-016ECE59F386}"/>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12-847C-459D-BC0A-016ECE59F386}"/>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13-847C-459D-BC0A-016ECE59F386}"/>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14-847C-459D-BC0A-016ECE59F386}"/>
              </c:ext>
            </c:extLst>
          </c:dPt>
          <c:cat>
            <c:numRef>
              <c:f>[1]Försörjningsbörda!$A$4:$A$57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[1]Försörjningsbörda!$C$4:$C$57</c:f>
              <c:numCache>
                <c:formatCode>0.00</c:formatCode>
                <c:ptCount val="54"/>
                <c:pt idx="0">
                  <c:v>0.74696770000000001</c:v>
                </c:pt>
                <c:pt idx="1">
                  <c:v>0.74715480000000001</c:v>
                </c:pt>
                <c:pt idx="2">
                  <c:v>0.74653720000000001</c:v>
                </c:pt>
                <c:pt idx="3">
                  <c:v>0.74307889999999999</c:v>
                </c:pt>
                <c:pt idx="4">
                  <c:v>0.73635130000000004</c:v>
                </c:pt>
                <c:pt idx="5">
                  <c:v>0.7364697</c:v>
                </c:pt>
                <c:pt idx="6">
                  <c:v>0.73506950000000004</c:v>
                </c:pt>
                <c:pt idx="7">
                  <c:v>0.73185579999999995</c:v>
                </c:pt>
                <c:pt idx="8">
                  <c:v>0.73125189999999995</c:v>
                </c:pt>
                <c:pt idx="9">
                  <c:v>0.73275029999999997</c:v>
                </c:pt>
                <c:pt idx="10">
                  <c:v>0.73445210000000005</c:v>
                </c:pt>
                <c:pt idx="11">
                  <c:v>0.73400949999999998</c:v>
                </c:pt>
                <c:pt idx="12">
                  <c:v>0.73304919999999996</c:v>
                </c:pt>
                <c:pt idx="13">
                  <c:v>0.7312495</c:v>
                </c:pt>
                <c:pt idx="14">
                  <c:v>0.72823720000000003</c:v>
                </c:pt>
                <c:pt idx="15">
                  <c:v>0.72538190000000002</c:v>
                </c:pt>
                <c:pt idx="16">
                  <c:v>0.72195750000000003</c:v>
                </c:pt>
                <c:pt idx="17">
                  <c:v>0.71859479999999998</c:v>
                </c:pt>
                <c:pt idx="18">
                  <c:v>0.71456200000000003</c:v>
                </c:pt>
                <c:pt idx="19">
                  <c:v>0.70922240000000003</c:v>
                </c:pt>
                <c:pt idx="20">
                  <c:v>0.70412390000000002</c:v>
                </c:pt>
                <c:pt idx="21">
                  <c:v>0.70095280000000004</c:v>
                </c:pt>
                <c:pt idx="22">
                  <c:v>0.69885169999999996</c:v>
                </c:pt>
                <c:pt idx="23">
                  <c:v>0.69925329999999997</c:v>
                </c:pt>
                <c:pt idx="24">
                  <c:v>0.70065440000000001</c:v>
                </c:pt>
                <c:pt idx="25">
                  <c:v>0.69967679999999999</c:v>
                </c:pt>
                <c:pt idx="26">
                  <c:v>0.69943840000000002</c:v>
                </c:pt>
                <c:pt idx="27">
                  <c:v>0.70188050000000002</c:v>
                </c:pt>
                <c:pt idx="28">
                  <c:v>0.70546699999999996</c:v>
                </c:pt>
                <c:pt idx="29">
                  <c:v>0.71014310000000003</c:v>
                </c:pt>
                <c:pt idx="30">
                  <c:v>0.71355440000000003</c:v>
                </c:pt>
                <c:pt idx="31">
                  <c:v>0.71742910000000004</c:v>
                </c:pt>
                <c:pt idx="32">
                  <c:v>0.72143389999999996</c:v>
                </c:pt>
                <c:pt idx="33">
                  <c:v>0.72756339999999997</c:v>
                </c:pt>
                <c:pt idx="34">
                  <c:v>0.73280089999999998</c:v>
                </c:pt>
                <c:pt idx="35">
                  <c:v>0.73917949999999999</c:v>
                </c:pt>
                <c:pt idx="36">
                  <c:v>0.74505829999999995</c:v>
                </c:pt>
                <c:pt idx="37">
                  <c:v>0.75255000000000005</c:v>
                </c:pt>
                <c:pt idx="38">
                  <c:v>0.75920500000000002</c:v>
                </c:pt>
                <c:pt idx="39">
                  <c:v>0.76284079999999999</c:v>
                </c:pt>
                <c:pt idx="40">
                  <c:v>0.76613690000000001</c:v>
                </c:pt>
                <c:pt idx="41">
                  <c:v>0.77053459999999996</c:v>
                </c:pt>
                <c:pt idx="42">
                  <c:v>0.7705668</c:v>
                </c:pt>
                <c:pt idx="43">
                  <c:v>0.77021390000000001</c:v>
                </c:pt>
                <c:pt idx="44">
                  <c:v>0.76943709999999998</c:v>
                </c:pt>
                <c:pt idx="45">
                  <c:v>0.76820219999999995</c:v>
                </c:pt>
                <c:pt idx="46">
                  <c:v>0.7660344</c:v>
                </c:pt>
                <c:pt idx="47">
                  <c:v>0.76455799999999996</c:v>
                </c:pt>
                <c:pt idx="48">
                  <c:v>0.76424559999999997</c:v>
                </c:pt>
                <c:pt idx="49">
                  <c:v>0.76617670000000004</c:v>
                </c:pt>
                <c:pt idx="50">
                  <c:v>0.7673352</c:v>
                </c:pt>
                <c:pt idx="51">
                  <c:v>0.76985749999999997</c:v>
                </c:pt>
                <c:pt idx="52">
                  <c:v>0.77192830000000001</c:v>
                </c:pt>
                <c:pt idx="53">
                  <c:v>0.77273519999999996</c:v>
                </c:pt>
              </c:numCache>
            </c:numRef>
          </c:val>
          <c:smooth val="1"/>
          <c:extLst>
            <c:ext xmlns:c16="http://schemas.microsoft.com/office/drawing/2014/chart" uri="{C3380CC4-5D6E-409C-BE32-E72D297353CC}">
              <c16:uniqueId val="{00000015-847C-459D-BC0A-016ECE59F386}"/>
            </c:ext>
          </c:extLst>
        </c:ser>
        <c:ser>
          <c:idx val="2"/>
          <c:order val="2"/>
          <c:tx>
            <c:v>Försörjningsbörda i Trollhättan från barn och ungdomar (0-19 år)</c:v>
          </c:tx>
          <c:spPr>
            <a:ln w="12700">
              <a:solidFill>
                <a:srgbClr val="333333"/>
              </a:solidFill>
              <a:prstDash val="solid"/>
            </a:ln>
          </c:spPr>
          <c:marker>
            <c:symbol val="triangle"/>
            <c:size val="6"/>
            <c:spPr>
              <a:solidFill>
                <a:srgbClr val="D2B69E"/>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16-847C-459D-BC0A-016ECE59F386}"/>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17-847C-459D-BC0A-016ECE59F386}"/>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18-847C-459D-BC0A-016ECE59F386}"/>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19-847C-459D-BC0A-016ECE59F386}"/>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1A-847C-459D-BC0A-016ECE59F386}"/>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1B-847C-459D-BC0A-016ECE59F386}"/>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1C-847C-459D-BC0A-016ECE59F386}"/>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1D-847C-459D-BC0A-016ECE59F386}"/>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1E-847C-459D-BC0A-016ECE59F386}"/>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1F-847C-459D-BC0A-016ECE59F386}"/>
              </c:ext>
            </c:extLst>
          </c:dPt>
          <c:cat>
            <c:numRef>
              <c:f>[1]Försörjningsbörda!$A$4:$A$57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[1]Försörjningsbörda!$D$4:$D$57</c:f>
              <c:numCache>
                <c:formatCode>0.00</c:formatCode>
                <c:ptCount val="54"/>
                <c:pt idx="0">
                  <c:v>0.45870490000000003</c:v>
                </c:pt>
                <c:pt idx="1">
                  <c:v>0.45468370000000002</c:v>
                </c:pt>
                <c:pt idx="2">
                  <c:v>0.44683</c:v>
                </c:pt>
                <c:pt idx="3">
                  <c:v>0.44012610000000002</c:v>
                </c:pt>
                <c:pt idx="4">
                  <c:v>0.43456080000000002</c:v>
                </c:pt>
                <c:pt idx="5">
                  <c:v>0.42699340000000002</c:v>
                </c:pt>
                <c:pt idx="6">
                  <c:v>0.4169831</c:v>
                </c:pt>
                <c:pt idx="7">
                  <c:v>0.4117188</c:v>
                </c:pt>
                <c:pt idx="8">
                  <c:v>0.41389569999999998</c:v>
                </c:pt>
                <c:pt idx="9">
                  <c:v>0.41409509999999999</c:v>
                </c:pt>
                <c:pt idx="10">
                  <c:v>0.41799459999999999</c:v>
                </c:pt>
                <c:pt idx="11">
                  <c:v>0.42351440000000001</c:v>
                </c:pt>
                <c:pt idx="12">
                  <c:v>0.42583120000000002</c:v>
                </c:pt>
                <c:pt idx="13">
                  <c:v>0.42929390000000001</c:v>
                </c:pt>
                <c:pt idx="14">
                  <c:v>0.43630619999999998</c:v>
                </c:pt>
                <c:pt idx="15">
                  <c:v>0.43499270000000001</c:v>
                </c:pt>
                <c:pt idx="16">
                  <c:v>0.43432929999999997</c:v>
                </c:pt>
                <c:pt idx="17">
                  <c:v>0.42962329999999999</c:v>
                </c:pt>
                <c:pt idx="18">
                  <c:v>0.42803439999999998</c:v>
                </c:pt>
                <c:pt idx="19">
                  <c:v>0.42657410000000001</c:v>
                </c:pt>
                <c:pt idx="20">
                  <c:v>0.42389680000000002</c:v>
                </c:pt>
                <c:pt idx="21">
                  <c:v>0.42209439999999998</c:v>
                </c:pt>
                <c:pt idx="22">
                  <c:v>0.42322389999999999</c:v>
                </c:pt>
                <c:pt idx="23">
                  <c:v>0.42268810000000001</c:v>
                </c:pt>
                <c:pt idx="24">
                  <c:v>0.42265249999999999</c:v>
                </c:pt>
                <c:pt idx="25">
                  <c:v>0.42771239999999999</c:v>
                </c:pt>
                <c:pt idx="26">
                  <c:v>0.4281877</c:v>
                </c:pt>
                <c:pt idx="27">
                  <c:v>0.43074469999999998</c:v>
                </c:pt>
                <c:pt idx="28">
                  <c:v>0.42437190000000002</c:v>
                </c:pt>
                <c:pt idx="29">
                  <c:v>0.42229699999999998</c:v>
                </c:pt>
                <c:pt idx="30">
                  <c:v>0.41869610000000002</c:v>
                </c:pt>
                <c:pt idx="31">
                  <c:v>0.41515770000000002</c:v>
                </c:pt>
                <c:pt idx="32">
                  <c:v>0.41294039999999999</c:v>
                </c:pt>
                <c:pt idx="33">
                  <c:v>0.4153384</c:v>
                </c:pt>
                <c:pt idx="34">
                  <c:v>0.4121898</c:v>
                </c:pt>
                <c:pt idx="35">
                  <c:v>0.41372900000000001</c:v>
                </c:pt>
                <c:pt idx="36">
                  <c:v>0.41922399999999999</c:v>
                </c:pt>
                <c:pt idx="37">
                  <c:v>0.4215565</c:v>
                </c:pt>
                <c:pt idx="38">
                  <c:v>0.42676740000000002</c:v>
                </c:pt>
                <c:pt idx="39">
                  <c:v>0.42626960000000003</c:v>
                </c:pt>
                <c:pt idx="40">
                  <c:v>0.42580859999999998</c:v>
                </c:pt>
                <c:pt idx="41">
                  <c:v>0.42435089999999998</c:v>
                </c:pt>
                <c:pt idx="42">
                  <c:v>0.42245270000000001</c:v>
                </c:pt>
                <c:pt idx="43">
                  <c:v>0.41555229999999999</c:v>
                </c:pt>
                <c:pt idx="44">
                  <c:v>0.40955259999999999</c:v>
                </c:pt>
                <c:pt idx="45">
                  <c:v>0.40253339999999999</c:v>
                </c:pt>
                <c:pt idx="46">
                  <c:v>0.3981729</c:v>
                </c:pt>
                <c:pt idx="47">
                  <c:v>0.39194240000000002</c:v>
                </c:pt>
                <c:pt idx="48">
                  <c:v>0.38718570000000002</c:v>
                </c:pt>
                <c:pt idx="49">
                  <c:v>0.38427440000000002</c:v>
                </c:pt>
                <c:pt idx="50">
                  <c:v>0.3806619</c:v>
                </c:pt>
                <c:pt idx="51">
                  <c:v>0.37895570000000001</c:v>
                </c:pt>
                <c:pt idx="52">
                  <c:v>0.37803009999999998</c:v>
                </c:pt>
                <c:pt idx="53">
                  <c:v>0.37581179999999997</c:v>
                </c:pt>
              </c:numCache>
            </c:numRef>
          </c:val>
          <c:smooth val="1"/>
          <c:extLst>
            <c:ext xmlns:c16="http://schemas.microsoft.com/office/drawing/2014/chart" uri="{C3380CC4-5D6E-409C-BE32-E72D297353CC}">
              <c16:uniqueId val="{00000020-847C-459D-BC0A-016ECE59F386}"/>
            </c:ext>
          </c:extLst>
        </c:ser>
        <c:ser>
          <c:idx val="3"/>
          <c:order val="3"/>
          <c:tx>
            <c:v>Försörjningsbörda i Trollhättan från äldre (65 år eller äldre)</c:v>
          </c:tx>
          <c:spPr>
            <a:ln w="12700">
              <a:solidFill>
                <a:srgbClr val="333333"/>
              </a:solidFill>
              <a:prstDash val="solid"/>
            </a:ln>
          </c:spPr>
          <c:marker>
            <c:symbol val="diamond"/>
            <c:size val="6"/>
            <c:spPr>
              <a:solidFill>
                <a:srgbClr val="ECE8DB"/>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21-847C-459D-BC0A-016ECE59F386}"/>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22-847C-459D-BC0A-016ECE59F386}"/>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23-847C-459D-BC0A-016ECE59F386}"/>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24-847C-459D-BC0A-016ECE59F386}"/>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25-847C-459D-BC0A-016ECE59F386}"/>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26-847C-459D-BC0A-016ECE59F386}"/>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27-847C-459D-BC0A-016ECE59F386}"/>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28-847C-459D-BC0A-016ECE59F386}"/>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29-847C-459D-BC0A-016ECE59F386}"/>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2A-847C-459D-BC0A-016ECE59F386}"/>
              </c:ext>
            </c:extLst>
          </c:dPt>
          <c:cat>
            <c:numRef>
              <c:f>[1]Försörjningsbörda!$A$4:$A$57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[1]Försörjningsbörda!$E$4:$E$57</c:f>
              <c:numCache>
                <c:formatCode>0.00</c:formatCode>
                <c:ptCount val="54"/>
                <c:pt idx="0">
                  <c:v>0.23615240000000001</c:v>
                </c:pt>
                <c:pt idx="1">
                  <c:v>0.24569650000000001</c:v>
                </c:pt>
                <c:pt idx="2">
                  <c:v>0.25311070000000002</c:v>
                </c:pt>
                <c:pt idx="3">
                  <c:v>0.26127450000000002</c:v>
                </c:pt>
                <c:pt idx="4">
                  <c:v>0.26335330000000001</c:v>
                </c:pt>
                <c:pt idx="5">
                  <c:v>0.27038319999999999</c:v>
                </c:pt>
                <c:pt idx="6">
                  <c:v>0.27650619999999998</c:v>
                </c:pt>
                <c:pt idx="7">
                  <c:v>0.28079749999999998</c:v>
                </c:pt>
                <c:pt idx="8">
                  <c:v>0.28742010000000001</c:v>
                </c:pt>
                <c:pt idx="9">
                  <c:v>0.29059430000000003</c:v>
                </c:pt>
                <c:pt idx="10">
                  <c:v>0.29447479999999998</c:v>
                </c:pt>
                <c:pt idx="11">
                  <c:v>0.2999192</c:v>
                </c:pt>
                <c:pt idx="12">
                  <c:v>0.30091899999999999</c:v>
                </c:pt>
                <c:pt idx="13">
                  <c:v>0.3033226</c:v>
                </c:pt>
                <c:pt idx="14">
                  <c:v>0.30329450000000002</c:v>
                </c:pt>
                <c:pt idx="15">
                  <c:v>0.3021316</c:v>
                </c:pt>
                <c:pt idx="16">
                  <c:v>0.30332009999999998</c:v>
                </c:pt>
                <c:pt idx="17">
                  <c:v>0.30069010000000002</c:v>
                </c:pt>
                <c:pt idx="18">
                  <c:v>0.29780000000000001</c:v>
                </c:pt>
                <c:pt idx="19">
                  <c:v>0.296767</c:v>
                </c:pt>
                <c:pt idx="20">
                  <c:v>0.29479430000000001</c:v>
                </c:pt>
                <c:pt idx="21">
                  <c:v>0.29472179999999998</c:v>
                </c:pt>
                <c:pt idx="22">
                  <c:v>0.29094619999999999</c:v>
                </c:pt>
                <c:pt idx="23">
                  <c:v>0.29204200000000002</c:v>
                </c:pt>
                <c:pt idx="24">
                  <c:v>0.29254599999999997</c:v>
                </c:pt>
                <c:pt idx="25">
                  <c:v>0.2954869</c:v>
                </c:pt>
                <c:pt idx="26">
                  <c:v>0.29294029999999999</c:v>
                </c:pt>
                <c:pt idx="27">
                  <c:v>0.29745389999999999</c:v>
                </c:pt>
                <c:pt idx="28">
                  <c:v>0.29979119999999998</c:v>
                </c:pt>
                <c:pt idx="29">
                  <c:v>0.30288929999999997</c:v>
                </c:pt>
                <c:pt idx="30">
                  <c:v>0.30629450000000003</c:v>
                </c:pt>
                <c:pt idx="31">
                  <c:v>0.31152390000000002</c:v>
                </c:pt>
                <c:pt idx="32">
                  <c:v>0.31458589999999997</c:v>
                </c:pt>
                <c:pt idx="33">
                  <c:v>0.31875310000000001</c:v>
                </c:pt>
                <c:pt idx="34">
                  <c:v>0.32355630000000002</c:v>
                </c:pt>
                <c:pt idx="35">
                  <c:v>0.32730540000000002</c:v>
                </c:pt>
                <c:pt idx="36">
                  <c:v>0.3286423</c:v>
                </c:pt>
                <c:pt idx="37">
                  <c:v>0.33180789999999999</c:v>
                </c:pt>
                <c:pt idx="38">
                  <c:v>0.33477309999999999</c:v>
                </c:pt>
                <c:pt idx="39">
                  <c:v>0.33591929999999998</c:v>
                </c:pt>
                <c:pt idx="40">
                  <c:v>0.3370823</c:v>
                </c:pt>
                <c:pt idx="41">
                  <c:v>0.34091320000000003</c:v>
                </c:pt>
                <c:pt idx="42">
                  <c:v>0.33934730000000002</c:v>
                </c:pt>
                <c:pt idx="43">
                  <c:v>0.343777</c:v>
                </c:pt>
                <c:pt idx="44">
                  <c:v>0.34817100000000001</c:v>
                </c:pt>
                <c:pt idx="45">
                  <c:v>0.3505511</c:v>
                </c:pt>
                <c:pt idx="46">
                  <c:v>0.354182</c:v>
                </c:pt>
                <c:pt idx="47">
                  <c:v>0.35555130000000001</c:v>
                </c:pt>
                <c:pt idx="48">
                  <c:v>0.35738789999999998</c:v>
                </c:pt>
                <c:pt idx="49">
                  <c:v>0.3606472</c:v>
                </c:pt>
                <c:pt idx="50">
                  <c:v>0.36440210000000001</c:v>
                </c:pt>
                <c:pt idx="51">
                  <c:v>0.3694636</c:v>
                </c:pt>
                <c:pt idx="52">
                  <c:v>0.37284149999999999</c:v>
                </c:pt>
                <c:pt idx="53">
                  <c:v>0.37217749999999999</c:v>
                </c:pt>
              </c:numCache>
            </c:numRef>
          </c:val>
          <c:smooth val="1"/>
          <c:extLst>
            <c:ext xmlns:c16="http://schemas.microsoft.com/office/drawing/2014/chart" uri="{C3380CC4-5D6E-409C-BE32-E72D297353CC}">
              <c16:uniqueId val="{0000002B-847C-459D-BC0A-016ECE59F386}"/>
            </c:ext>
          </c:extLst>
        </c:ser>
        <c:dLbls>
          <c:showLegendKey val="0"/>
          <c:showVal val="0"/>
          <c:showCatName val="0"/>
          <c:showSerName val="0"/>
          <c:showPercent val="0"/>
          <c:showBubbleSize val="0"/>
        </c:dLbls>
        <c:marker val="1"/>
        <c:smooth val="0"/>
        <c:axId val="726779663"/>
        <c:axId val="726778223"/>
      </c:lineChart>
      <c:catAx>
        <c:axId val="726779663"/>
        <c:scaling>
          <c:orientation val="minMax"/>
        </c:scaling>
        <c:delete val="0"/>
        <c:axPos val="b"/>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År</a:t>
                </a:r>
              </a:p>
            </c:rich>
          </c:tx>
          <c:overlay val="0"/>
        </c:title>
        <c:numFmt formatCode="General" sourceLinked="1"/>
        <c:majorTickMark val="out"/>
        <c:minorTickMark val="none"/>
        <c:tickLblPos val="nextTo"/>
        <c:txPr>
          <a:bodyPr rot="0" vert="horz"/>
          <a:lstStyle/>
          <a:p>
            <a:pPr>
              <a:defRPr sz="800" b="0" i="0">
                <a:solidFill>
                  <a:srgbClr val="000000"/>
                </a:solidFill>
                <a:latin typeface="Franklin Gothic Book"/>
                <a:ea typeface="Franklin Gothic Book"/>
                <a:cs typeface="Franklin Gothic Book"/>
              </a:defRPr>
            </a:pPr>
            <a:endParaRPr lang="sv-SE"/>
          </a:p>
        </c:txPr>
        <c:crossAx val="726778223"/>
        <c:crossesAt val="-1000"/>
        <c:auto val="1"/>
        <c:lblAlgn val="ctr"/>
        <c:lblOffset val="100"/>
        <c:tickLblSkip val="10"/>
        <c:tickMarkSkip val="10"/>
        <c:noMultiLvlLbl val="0"/>
      </c:catAx>
      <c:valAx>
        <c:axId val="726778223"/>
        <c:scaling>
          <c:orientation val="minMax"/>
        </c:scaling>
        <c:delete val="0"/>
        <c:axPos val="l"/>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Antal</a:t>
                </a:r>
              </a:p>
            </c:rich>
          </c:tx>
          <c:overlay val="0"/>
        </c:title>
        <c:numFmt formatCode="0.00" sourceLinked="0"/>
        <c:majorTickMark val="out"/>
        <c:minorTickMark val="none"/>
        <c:tickLblPos val="nextTo"/>
        <c:txPr>
          <a:bodyPr/>
          <a:lstStyle/>
          <a:p>
            <a:pPr>
              <a:defRPr sz="800" b="0" i="0">
                <a:solidFill>
                  <a:srgbClr val="000000"/>
                </a:solidFill>
                <a:latin typeface="Franklin Gothic Book"/>
                <a:ea typeface="Franklin Gothic Book"/>
                <a:cs typeface="Franklin Gothic Book"/>
              </a:defRPr>
            </a:pPr>
            <a:endParaRPr lang="sv-SE"/>
          </a:p>
        </c:txPr>
        <c:crossAx val="726779663"/>
        <c:crossesAt val="1"/>
        <c:crossBetween val="midCat"/>
      </c:valAx>
      <c:spPr>
        <a:solidFill>
          <a:srgbClr val="FFFFFF"/>
        </a:solidFill>
        <a:ln w="3175">
          <a:solidFill>
            <a:srgbClr val="000000"/>
          </a:solidFill>
          <a:prstDash val="solid"/>
        </a:ln>
      </c:spPr>
    </c:plotArea>
    <c:legend>
      <c:legendPos val="b"/>
      <c:overlay val="0"/>
      <c:spPr>
        <a:ln w="25400">
          <a:noFill/>
        </a:ln>
      </c:spPr>
      <c:txPr>
        <a:bodyPr/>
        <a:lstStyle/>
        <a:p>
          <a:pPr>
            <a:defRPr sz="800" b="0" i="0">
              <a:solidFill>
                <a:srgbClr val="000000"/>
              </a:solidFill>
              <a:latin typeface="Franklin Gothic Book"/>
              <a:ea typeface="Franklin Gothic Book"/>
              <a:cs typeface="Franklin Gothic Book"/>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ndard"/>
        <c:varyColors val="0"/>
        <c:ser>
          <c:idx val="2"/>
          <c:order val="2"/>
          <c:tx>
            <c:v>Födelseöverskott - antal födda minus antal döda</c:v>
          </c:tx>
          <c:spPr>
            <a:solidFill>
              <a:srgbClr val="D2B69E"/>
            </a:solidFill>
            <a:ln w="3175">
              <a:solidFill>
                <a:srgbClr val="000000"/>
              </a:solidFill>
              <a:prstDash val="solid"/>
            </a:ln>
          </c:spPr>
          <c:cat>
            <c:numRef>
              <c:f>'[1]Födda Döda'!$A$4:$A$57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'[1]Födda Döda'!$D$4:$D$57</c:f>
              <c:numCache>
                <c:formatCode>#,##0</c:formatCode>
                <c:ptCount val="54"/>
                <c:pt idx="0">
                  <c:v>82</c:v>
                </c:pt>
                <c:pt idx="1">
                  <c:v>131</c:v>
                </c:pt>
                <c:pt idx="2">
                  <c:v>51</c:v>
                </c:pt>
                <c:pt idx="3">
                  <c:v>110</c:v>
                </c:pt>
                <c:pt idx="4">
                  <c:v>41</c:v>
                </c:pt>
                <c:pt idx="5">
                  <c:v>121</c:v>
                </c:pt>
                <c:pt idx="6">
                  <c:v>110</c:v>
                </c:pt>
                <c:pt idx="7">
                  <c:v>197</c:v>
                </c:pt>
                <c:pt idx="8">
                  <c:v>223</c:v>
                </c:pt>
                <c:pt idx="9">
                  <c:v>231</c:v>
                </c:pt>
                <c:pt idx="10">
                  <c:v>334</c:v>
                </c:pt>
                <c:pt idx="11">
                  <c:v>291</c:v>
                </c:pt>
                <c:pt idx="12">
                  <c:v>378</c:v>
                </c:pt>
                <c:pt idx="13">
                  <c:v>373</c:v>
                </c:pt>
                <c:pt idx="14">
                  <c:v>271</c:v>
                </c:pt>
                <c:pt idx="15">
                  <c:v>169</c:v>
                </c:pt>
                <c:pt idx="16">
                  <c:v>115</c:v>
                </c:pt>
                <c:pt idx="17">
                  <c:v>20</c:v>
                </c:pt>
                <c:pt idx="18">
                  <c:v>40</c:v>
                </c:pt>
                <c:pt idx="19">
                  <c:v>-11</c:v>
                </c:pt>
                <c:pt idx="20">
                  <c:v>16</c:v>
                </c:pt>
                <c:pt idx="21">
                  <c:v>1</c:v>
                </c:pt>
                <c:pt idx="22">
                  <c:v>-17</c:v>
                </c:pt>
                <c:pt idx="23">
                  <c:v>40</c:v>
                </c:pt>
                <c:pt idx="24">
                  <c:v>59</c:v>
                </c:pt>
                <c:pt idx="25">
                  <c:v>137</c:v>
                </c:pt>
                <c:pt idx="26">
                  <c:v>-14</c:v>
                </c:pt>
                <c:pt idx="27">
                  <c:v>115</c:v>
                </c:pt>
                <c:pt idx="28">
                  <c:v>64</c:v>
                </c:pt>
                <c:pt idx="29">
                  <c:v>30</c:v>
                </c:pt>
                <c:pt idx="30">
                  <c:v>84</c:v>
                </c:pt>
                <c:pt idx="31">
                  <c:v>150</c:v>
                </c:pt>
                <c:pt idx="32">
                  <c:v>61</c:v>
                </c:pt>
                <c:pt idx="33">
                  <c:v>201</c:v>
                </c:pt>
                <c:pt idx="34">
                  <c:v>130</c:v>
                </c:pt>
                <c:pt idx="35">
                  <c:v>110</c:v>
                </c:pt>
                <c:pt idx="36">
                  <c:v>158</c:v>
                </c:pt>
                <c:pt idx="37">
                  <c:v>137</c:v>
                </c:pt>
                <c:pt idx="38">
                  <c:v>137</c:v>
                </c:pt>
                <c:pt idx="39">
                  <c:v>50</c:v>
                </c:pt>
                <c:pt idx="40">
                  <c:v>63</c:v>
                </c:pt>
                <c:pt idx="41">
                  <c:v>113</c:v>
                </c:pt>
                <c:pt idx="42">
                  <c:v>81</c:v>
                </c:pt>
                <c:pt idx="43">
                  <c:v>15</c:v>
                </c:pt>
                <c:pt idx="44">
                  <c:v>-30.384589900000002</c:v>
                </c:pt>
                <c:pt idx="45">
                  <c:v>-9.9010020000000001</c:v>
                </c:pt>
                <c:pt idx="46" formatCode="0">
                  <c:v>-13.275086399999999</c:v>
                </c:pt>
                <c:pt idx="47" formatCode="0">
                  <c:v>-2.2123088000000002</c:v>
                </c:pt>
                <c:pt idx="48">
                  <c:v>12.085122</c:v>
                </c:pt>
                <c:pt idx="49">
                  <c:v>26.633403399999999</c:v>
                </c:pt>
                <c:pt idx="50">
                  <c:v>41.435360699999997</c:v>
                </c:pt>
                <c:pt idx="51">
                  <c:v>55.101964799999998</c:v>
                </c:pt>
                <c:pt idx="52">
                  <c:v>68.467015599999996</c:v>
                </c:pt>
                <c:pt idx="53">
                  <c:v>71.784698000000006</c:v>
                </c:pt>
              </c:numCache>
            </c:numRef>
          </c:val>
          <c:extLst>
            <c:ext xmlns:c16="http://schemas.microsoft.com/office/drawing/2014/chart" uri="{C3380CC4-5D6E-409C-BE32-E72D297353CC}">
              <c16:uniqueId val="{00000000-5FF7-4679-A394-840084783E17}"/>
            </c:ext>
          </c:extLst>
        </c:ser>
        <c:ser>
          <c:idx val="3"/>
          <c:order val="3"/>
          <c:tx>
            <c:v>Födelseöverskott - antal födda minus antal döda</c:v>
          </c:tx>
          <c:spPr>
            <a:solidFill>
              <a:srgbClr val="B8A99A"/>
            </a:solidFill>
            <a:ln w="3175">
              <a:solidFill>
                <a:srgbClr val="000000"/>
              </a:solidFill>
              <a:prstDash val="solid"/>
            </a:ln>
          </c:spPr>
          <c:cat>
            <c:numRef>
              <c:f>'[1]Födda Döda'!$A$4:$A$57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'[1]Födda Döda'!$D$4:$D$47</c:f>
              <c:numCache>
                <c:formatCode>#,##0</c:formatCode>
                <c:ptCount val="44"/>
                <c:pt idx="0">
                  <c:v>82</c:v>
                </c:pt>
                <c:pt idx="1">
                  <c:v>131</c:v>
                </c:pt>
                <c:pt idx="2">
                  <c:v>51</c:v>
                </c:pt>
                <c:pt idx="3">
                  <c:v>110</c:v>
                </c:pt>
                <c:pt idx="4">
                  <c:v>41</c:v>
                </c:pt>
                <c:pt idx="5">
                  <c:v>121</c:v>
                </c:pt>
                <c:pt idx="6">
                  <c:v>110</c:v>
                </c:pt>
                <c:pt idx="7">
                  <c:v>197</c:v>
                </c:pt>
                <c:pt idx="8">
                  <c:v>223</c:v>
                </c:pt>
                <c:pt idx="9">
                  <c:v>231</c:v>
                </c:pt>
                <c:pt idx="10">
                  <c:v>334</c:v>
                </c:pt>
                <c:pt idx="11">
                  <c:v>291</c:v>
                </c:pt>
                <c:pt idx="12">
                  <c:v>378</c:v>
                </c:pt>
                <c:pt idx="13">
                  <c:v>373</c:v>
                </c:pt>
                <c:pt idx="14">
                  <c:v>271</c:v>
                </c:pt>
                <c:pt idx="15">
                  <c:v>169</c:v>
                </c:pt>
                <c:pt idx="16">
                  <c:v>115</c:v>
                </c:pt>
                <c:pt idx="17">
                  <c:v>20</c:v>
                </c:pt>
                <c:pt idx="18">
                  <c:v>40</c:v>
                </c:pt>
                <c:pt idx="19">
                  <c:v>-11</c:v>
                </c:pt>
                <c:pt idx="20">
                  <c:v>16</c:v>
                </c:pt>
                <c:pt idx="21">
                  <c:v>1</c:v>
                </c:pt>
                <c:pt idx="22">
                  <c:v>-17</c:v>
                </c:pt>
                <c:pt idx="23">
                  <c:v>40</c:v>
                </c:pt>
                <c:pt idx="24">
                  <c:v>59</c:v>
                </c:pt>
                <c:pt idx="25">
                  <c:v>137</c:v>
                </c:pt>
                <c:pt idx="26">
                  <c:v>-14</c:v>
                </c:pt>
                <c:pt idx="27">
                  <c:v>115</c:v>
                </c:pt>
                <c:pt idx="28">
                  <c:v>64</c:v>
                </c:pt>
                <c:pt idx="29">
                  <c:v>30</c:v>
                </c:pt>
                <c:pt idx="30">
                  <c:v>84</c:v>
                </c:pt>
                <c:pt idx="31">
                  <c:v>150</c:v>
                </c:pt>
                <c:pt idx="32">
                  <c:v>61</c:v>
                </c:pt>
                <c:pt idx="33">
                  <c:v>201</c:v>
                </c:pt>
                <c:pt idx="34">
                  <c:v>130</c:v>
                </c:pt>
                <c:pt idx="35">
                  <c:v>110</c:v>
                </c:pt>
                <c:pt idx="36">
                  <c:v>158</c:v>
                </c:pt>
                <c:pt idx="37">
                  <c:v>137</c:v>
                </c:pt>
                <c:pt idx="38">
                  <c:v>137</c:v>
                </c:pt>
                <c:pt idx="39">
                  <c:v>50</c:v>
                </c:pt>
                <c:pt idx="40">
                  <c:v>63</c:v>
                </c:pt>
                <c:pt idx="41">
                  <c:v>113</c:v>
                </c:pt>
                <c:pt idx="42">
                  <c:v>81</c:v>
                </c:pt>
                <c:pt idx="43">
                  <c:v>15</c:v>
                </c:pt>
              </c:numCache>
            </c:numRef>
          </c:val>
          <c:extLst>
            <c:ext xmlns:c16="http://schemas.microsoft.com/office/drawing/2014/chart" uri="{C3380CC4-5D6E-409C-BE32-E72D297353CC}">
              <c16:uniqueId val="{00000001-5FF7-4679-A394-840084783E17}"/>
            </c:ext>
          </c:extLst>
        </c:ser>
        <c:dLbls>
          <c:showLegendKey val="0"/>
          <c:showVal val="0"/>
          <c:showCatName val="0"/>
          <c:showSerName val="0"/>
          <c:showPercent val="0"/>
          <c:showBubbleSize val="0"/>
        </c:dLbls>
        <c:axId val="958479392"/>
        <c:axId val="958480832"/>
      </c:areaChart>
      <c:lineChart>
        <c:grouping val="standard"/>
        <c:varyColors val="0"/>
        <c:ser>
          <c:idx val="0"/>
          <c:order val="0"/>
          <c:tx>
            <c:v>Antal födda</c:v>
          </c:tx>
          <c:spPr>
            <a:ln w="12700">
              <a:solidFill>
                <a:srgbClr val="333333"/>
              </a:solidFill>
              <a:prstDash val="solid"/>
            </a:ln>
          </c:spPr>
          <c:marker>
            <c:symbol val="circle"/>
            <c:size val="6"/>
            <c:spPr>
              <a:solidFill>
                <a:srgbClr val="99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2-5FF7-4679-A394-840084783E17}"/>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3-5FF7-4679-A394-840084783E17}"/>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4-5FF7-4679-A394-840084783E17}"/>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05-5FF7-4679-A394-840084783E17}"/>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06-5FF7-4679-A394-840084783E17}"/>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07-5FF7-4679-A394-840084783E17}"/>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08-5FF7-4679-A394-840084783E17}"/>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09-5FF7-4679-A394-840084783E17}"/>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0A-5FF7-4679-A394-840084783E17}"/>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0B-5FF7-4679-A394-840084783E17}"/>
              </c:ext>
            </c:extLst>
          </c:dPt>
          <c:cat>
            <c:numRef>
              <c:f>'[1]Födda Döda'!$A$4:$A$57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'[1]Födda Döda'!$B$4:$B$57</c:f>
              <c:numCache>
                <c:formatCode>#,##0</c:formatCode>
                <c:ptCount val="54"/>
                <c:pt idx="0">
                  <c:v>583</c:v>
                </c:pt>
                <c:pt idx="1">
                  <c:v>591</c:v>
                </c:pt>
                <c:pt idx="2">
                  <c:v>546</c:v>
                </c:pt>
                <c:pt idx="3">
                  <c:v>571</c:v>
                </c:pt>
                <c:pt idx="4">
                  <c:v>548</c:v>
                </c:pt>
                <c:pt idx="5">
                  <c:v>591</c:v>
                </c:pt>
                <c:pt idx="6">
                  <c:v>580</c:v>
                </c:pt>
                <c:pt idx="7">
                  <c:v>637</c:v>
                </c:pt>
                <c:pt idx="8">
                  <c:v>719</c:v>
                </c:pt>
                <c:pt idx="9">
                  <c:v>734</c:v>
                </c:pt>
                <c:pt idx="10">
                  <c:v>808</c:v>
                </c:pt>
                <c:pt idx="11">
                  <c:v>789</c:v>
                </c:pt>
                <c:pt idx="12">
                  <c:v>869</c:v>
                </c:pt>
                <c:pt idx="13">
                  <c:v>881</c:v>
                </c:pt>
                <c:pt idx="14">
                  <c:v>749</c:v>
                </c:pt>
                <c:pt idx="15">
                  <c:v>688</c:v>
                </c:pt>
                <c:pt idx="16">
                  <c:v>649</c:v>
                </c:pt>
                <c:pt idx="17">
                  <c:v>576</c:v>
                </c:pt>
                <c:pt idx="18">
                  <c:v>546</c:v>
                </c:pt>
                <c:pt idx="19">
                  <c:v>548</c:v>
                </c:pt>
                <c:pt idx="20">
                  <c:v>530</c:v>
                </c:pt>
                <c:pt idx="21">
                  <c:v>547</c:v>
                </c:pt>
                <c:pt idx="22">
                  <c:v>575</c:v>
                </c:pt>
                <c:pt idx="23">
                  <c:v>578</c:v>
                </c:pt>
                <c:pt idx="24">
                  <c:v>581</c:v>
                </c:pt>
                <c:pt idx="25">
                  <c:v>616</c:v>
                </c:pt>
                <c:pt idx="26">
                  <c:v>568</c:v>
                </c:pt>
                <c:pt idx="27">
                  <c:v>672</c:v>
                </c:pt>
                <c:pt idx="28">
                  <c:v>608</c:v>
                </c:pt>
                <c:pt idx="29">
                  <c:v>630</c:v>
                </c:pt>
                <c:pt idx="30">
                  <c:v>650</c:v>
                </c:pt>
                <c:pt idx="31">
                  <c:v>676</c:v>
                </c:pt>
                <c:pt idx="32">
                  <c:v>660</c:v>
                </c:pt>
                <c:pt idx="33">
                  <c:v>690</c:v>
                </c:pt>
                <c:pt idx="34">
                  <c:v>652</c:v>
                </c:pt>
                <c:pt idx="35">
                  <c:v>667</c:v>
                </c:pt>
                <c:pt idx="36">
                  <c:v>695</c:v>
                </c:pt>
                <c:pt idx="37">
                  <c:v>676</c:v>
                </c:pt>
                <c:pt idx="38">
                  <c:v>671</c:v>
                </c:pt>
                <c:pt idx="39">
                  <c:v>623</c:v>
                </c:pt>
                <c:pt idx="40">
                  <c:v>626</c:v>
                </c:pt>
                <c:pt idx="41">
                  <c:v>632</c:v>
                </c:pt>
                <c:pt idx="42">
                  <c:v>676</c:v>
                </c:pt>
                <c:pt idx="43">
                  <c:v>562</c:v>
                </c:pt>
                <c:pt idx="44">
                  <c:v>526.38280880000002</c:v>
                </c:pt>
                <c:pt idx="45">
                  <c:v>544.14873209999996</c:v>
                </c:pt>
                <c:pt idx="46" formatCode="0">
                  <c:v>543.09912020000002</c:v>
                </c:pt>
                <c:pt idx="47" formatCode="0">
                  <c:v>557.60691259999999</c:v>
                </c:pt>
                <c:pt idx="48">
                  <c:v>575.85142900000005</c:v>
                </c:pt>
                <c:pt idx="49">
                  <c:v>594.90688590000002</c:v>
                </c:pt>
                <c:pt idx="50">
                  <c:v>614.47424030000002</c:v>
                </c:pt>
                <c:pt idx="51">
                  <c:v>632.66729869999995</c:v>
                </c:pt>
                <c:pt idx="52">
                  <c:v>650.24038940000003</c:v>
                </c:pt>
                <c:pt idx="53">
                  <c:v>657.65400350000004</c:v>
                </c:pt>
              </c:numCache>
            </c:numRef>
          </c:val>
          <c:smooth val="1"/>
          <c:extLst>
            <c:ext xmlns:c16="http://schemas.microsoft.com/office/drawing/2014/chart" uri="{C3380CC4-5D6E-409C-BE32-E72D297353CC}">
              <c16:uniqueId val="{0000000C-5FF7-4679-A394-840084783E17}"/>
            </c:ext>
          </c:extLst>
        </c:ser>
        <c:ser>
          <c:idx val="1"/>
          <c:order val="1"/>
          <c:tx>
            <c:v>Antal döda</c:v>
          </c:tx>
          <c:spPr>
            <a:ln w="12700">
              <a:solidFill>
                <a:srgbClr val="333333"/>
              </a:solidFill>
              <a:prstDash val="solid"/>
            </a:ln>
          </c:spPr>
          <c:marker>
            <c:symbol val="square"/>
            <c:size val="6"/>
            <c:spPr>
              <a:solidFill>
                <a:srgbClr val="FF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D-5FF7-4679-A394-840084783E17}"/>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E-5FF7-4679-A394-840084783E17}"/>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F-5FF7-4679-A394-840084783E17}"/>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10-5FF7-4679-A394-840084783E17}"/>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11-5FF7-4679-A394-840084783E17}"/>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12-5FF7-4679-A394-840084783E17}"/>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13-5FF7-4679-A394-840084783E17}"/>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14-5FF7-4679-A394-840084783E17}"/>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15-5FF7-4679-A394-840084783E17}"/>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16-5FF7-4679-A394-840084783E17}"/>
              </c:ext>
            </c:extLst>
          </c:dPt>
          <c:cat>
            <c:numRef>
              <c:f>'[1]Födda Döda'!$A$4:$A$57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'[1]Födda Döda'!$C$4:$C$57</c:f>
              <c:numCache>
                <c:formatCode>#,##0</c:formatCode>
                <c:ptCount val="54"/>
                <c:pt idx="0">
                  <c:v>501</c:v>
                </c:pt>
                <c:pt idx="1">
                  <c:v>460</c:v>
                </c:pt>
                <c:pt idx="2">
                  <c:v>495</c:v>
                </c:pt>
                <c:pt idx="3">
                  <c:v>461</c:v>
                </c:pt>
                <c:pt idx="4">
                  <c:v>507</c:v>
                </c:pt>
                <c:pt idx="5">
                  <c:v>470</c:v>
                </c:pt>
                <c:pt idx="6">
                  <c:v>470</c:v>
                </c:pt>
                <c:pt idx="7">
                  <c:v>440</c:v>
                </c:pt>
                <c:pt idx="8">
                  <c:v>496</c:v>
                </c:pt>
                <c:pt idx="9">
                  <c:v>503</c:v>
                </c:pt>
                <c:pt idx="10">
                  <c:v>474</c:v>
                </c:pt>
                <c:pt idx="11">
                  <c:v>498</c:v>
                </c:pt>
                <c:pt idx="12">
                  <c:v>491</c:v>
                </c:pt>
                <c:pt idx="13">
                  <c:v>508</c:v>
                </c:pt>
                <c:pt idx="14">
                  <c:v>478</c:v>
                </c:pt>
                <c:pt idx="15">
                  <c:v>519</c:v>
                </c:pt>
                <c:pt idx="16">
                  <c:v>534</c:v>
                </c:pt>
                <c:pt idx="17">
                  <c:v>556</c:v>
                </c:pt>
                <c:pt idx="18">
                  <c:v>506</c:v>
                </c:pt>
                <c:pt idx="19">
                  <c:v>559</c:v>
                </c:pt>
                <c:pt idx="20">
                  <c:v>514</c:v>
                </c:pt>
                <c:pt idx="21">
                  <c:v>546</c:v>
                </c:pt>
                <c:pt idx="22">
                  <c:v>592</c:v>
                </c:pt>
                <c:pt idx="23">
                  <c:v>538</c:v>
                </c:pt>
                <c:pt idx="24">
                  <c:v>522</c:v>
                </c:pt>
                <c:pt idx="25">
                  <c:v>479</c:v>
                </c:pt>
                <c:pt idx="26">
                  <c:v>582</c:v>
                </c:pt>
                <c:pt idx="27">
                  <c:v>557</c:v>
                </c:pt>
                <c:pt idx="28">
                  <c:v>544</c:v>
                </c:pt>
                <c:pt idx="29">
                  <c:v>600</c:v>
                </c:pt>
                <c:pt idx="30">
                  <c:v>566</c:v>
                </c:pt>
                <c:pt idx="31">
                  <c:v>526</c:v>
                </c:pt>
                <c:pt idx="32">
                  <c:v>599</c:v>
                </c:pt>
                <c:pt idx="33">
                  <c:v>489</c:v>
                </c:pt>
                <c:pt idx="34">
                  <c:v>522</c:v>
                </c:pt>
                <c:pt idx="35">
                  <c:v>557</c:v>
                </c:pt>
                <c:pt idx="36">
                  <c:v>537</c:v>
                </c:pt>
                <c:pt idx="37">
                  <c:v>539</c:v>
                </c:pt>
                <c:pt idx="38">
                  <c:v>534</c:v>
                </c:pt>
                <c:pt idx="39">
                  <c:v>573</c:v>
                </c:pt>
                <c:pt idx="40">
                  <c:v>563</c:v>
                </c:pt>
                <c:pt idx="41">
                  <c:v>519</c:v>
                </c:pt>
                <c:pt idx="42">
                  <c:v>595</c:v>
                </c:pt>
                <c:pt idx="43">
                  <c:v>547</c:v>
                </c:pt>
                <c:pt idx="44">
                  <c:v>556.76739880000002</c:v>
                </c:pt>
                <c:pt idx="45">
                  <c:v>554.04973419999999</c:v>
                </c:pt>
                <c:pt idx="46" formatCode="0">
                  <c:v>556.37420659999998</c:v>
                </c:pt>
                <c:pt idx="47" formatCode="0">
                  <c:v>559.81922139999995</c:v>
                </c:pt>
                <c:pt idx="48">
                  <c:v>563.76630699999998</c:v>
                </c:pt>
                <c:pt idx="49">
                  <c:v>568.2734825</c:v>
                </c:pt>
                <c:pt idx="50">
                  <c:v>573.03887959999997</c:v>
                </c:pt>
                <c:pt idx="51">
                  <c:v>577.56533390000004</c:v>
                </c:pt>
                <c:pt idx="52">
                  <c:v>581.77337379999994</c:v>
                </c:pt>
                <c:pt idx="53">
                  <c:v>585.8693055</c:v>
                </c:pt>
              </c:numCache>
            </c:numRef>
          </c:val>
          <c:smooth val="1"/>
          <c:extLst>
            <c:ext xmlns:c16="http://schemas.microsoft.com/office/drawing/2014/chart" uri="{C3380CC4-5D6E-409C-BE32-E72D297353CC}">
              <c16:uniqueId val="{00000017-5FF7-4679-A394-840084783E17}"/>
            </c:ext>
          </c:extLst>
        </c:ser>
        <c:dLbls>
          <c:showLegendKey val="0"/>
          <c:showVal val="0"/>
          <c:showCatName val="0"/>
          <c:showSerName val="0"/>
          <c:showPercent val="0"/>
          <c:showBubbleSize val="0"/>
        </c:dLbls>
        <c:marker val="1"/>
        <c:smooth val="0"/>
        <c:axId val="958479392"/>
        <c:axId val="958480832"/>
      </c:lineChart>
      <c:catAx>
        <c:axId val="958479392"/>
        <c:scaling>
          <c:orientation val="minMax"/>
        </c:scaling>
        <c:delete val="0"/>
        <c:axPos val="b"/>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År</a:t>
                </a:r>
              </a:p>
            </c:rich>
          </c:tx>
          <c:overlay val="0"/>
        </c:title>
        <c:numFmt formatCode="General" sourceLinked="1"/>
        <c:majorTickMark val="out"/>
        <c:minorTickMark val="none"/>
        <c:tickLblPos val="low"/>
        <c:txPr>
          <a:bodyPr rot="0" vert="horz"/>
          <a:lstStyle/>
          <a:p>
            <a:pPr>
              <a:defRPr sz="800" b="0" i="0">
                <a:solidFill>
                  <a:srgbClr val="000000"/>
                </a:solidFill>
                <a:latin typeface="Franklin Gothic Book"/>
                <a:ea typeface="Franklin Gothic Book"/>
                <a:cs typeface="Franklin Gothic Book"/>
              </a:defRPr>
            </a:pPr>
            <a:endParaRPr lang="sv-SE"/>
          </a:p>
        </c:txPr>
        <c:crossAx val="958480832"/>
        <c:crossesAt val="0"/>
        <c:auto val="1"/>
        <c:lblAlgn val="ctr"/>
        <c:lblOffset val="100"/>
        <c:tickLblSkip val="10"/>
        <c:tickMarkSkip val="10"/>
        <c:noMultiLvlLbl val="0"/>
      </c:catAx>
      <c:valAx>
        <c:axId val="958480832"/>
        <c:scaling>
          <c:orientation val="minMax"/>
        </c:scaling>
        <c:delete val="0"/>
        <c:axPos val="l"/>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Antal</a:t>
                </a:r>
              </a:p>
            </c:rich>
          </c:tx>
          <c:overlay val="0"/>
        </c:title>
        <c:numFmt formatCode="##\ ##0" sourceLinked="0"/>
        <c:majorTickMark val="out"/>
        <c:minorTickMark val="none"/>
        <c:tickLblPos val="nextTo"/>
        <c:txPr>
          <a:bodyPr/>
          <a:lstStyle/>
          <a:p>
            <a:pPr>
              <a:defRPr sz="800" b="0" i="0">
                <a:solidFill>
                  <a:srgbClr val="000000"/>
                </a:solidFill>
                <a:latin typeface="Franklin Gothic Book"/>
                <a:ea typeface="Franklin Gothic Book"/>
                <a:cs typeface="Franklin Gothic Book"/>
              </a:defRPr>
            </a:pPr>
            <a:endParaRPr lang="sv-SE"/>
          </a:p>
        </c:txPr>
        <c:crossAx val="958479392"/>
        <c:crossesAt val="1"/>
        <c:crossBetween val="midCat"/>
      </c:valAx>
      <c:spPr>
        <a:solidFill>
          <a:srgbClr val="FFFFFF"/>
        </a:solidFill>
        <a:ln w="3175">
          <a:solidFill>
            <a:srgbClr val="000000"/>
          </a:solidFill>
          <a:prstDash val="solid"/>
        </a:ln>
      </c:spPr>
    </c:plotArea>
    <c:legend>
      <c:legendPos val="b"/>
      <c:legendEntry>
        <c:idx val="0"/>
        <c:delete val="1"/>
      </c:legendEntry>
      <c:overlay val="0"/>
      <c:spPr>
        <a:ln w="25400">
          <a:noFill/>
        </a:ln>
      </c:spPr>
      <c:txPr>
        <a:bodyPr/>
        <a:lstStyle/>
        <a:p>
          <a:pPr>
            <a:defRPr sz="800" b="0" i="0">
              <a:solidFill>
                <a:srgbClr val="000000"/>
              </a:solidFill>
              <a:latin typeface="Franklin Gothic Book"/>
              <a:ea typeface="Franklin Gothic Book"/>
              <a:cs typeface="Franklin Gothic Book"/>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ndard"/>
        <c:varyColors val="0"/>
        <c:ser>
          <c:idx val="2"/>
          <c:order val="2"/>
          <c:tx>
            <c:v>Nettoinflyttning - antal inflyttade minus antal utflyttade</c:v>
          </c:tx>
          <c:spPr>
            <a:solidFill>
              <a:srgbClr val="D2B69E"/>
            </a:solidFill>
            <a:ln w="3175">
              <a:solidFill>
                <a:srgbClr val="000000"/>
              </a:solidFill>
              <a:prstDash val="solid"/>
            </a:ln>
          </c:spPr>
          <c:cat>
            <c:numRef>
              <c:f>'[1]Inflyttade Utflyttade'!$A$4:$A$57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'[1]Inflyttade Utflyttade'!$D$4:$D$57</c:f>
              <c:numCache>
                <c:formatCode>#,##0</c:formatCode>
                <c:ptCount val="54"/>
                <c:pt idx="0">
                  <c:v>-327</c:v>
                </c:pt>
                <c:pt idx="1">
                  <c:v>-540</c:v>
                </c:pt>
                <c:pt idx="2">
                  <c:v>-466</c:v>
                </c:pt>
                <c:pt idx="3">
                  <c:v>-294</c:v>
                </c:pt>
                <c:pt idx="4">
                  <c:v>289</c:v>
                </c:pt>
                <c:pt idx="5">
                  <c:v>121</c:v>
                </c:pt>
                <c:pt idx="6">
                  <c:v>217</c:v>
                </c:pt>
                <c:pt idx="7">
                  <c:v>215</c:v>
                </c:pt>
                <c:pt idx="8">
                  <c:v>153</c:v>
                </c:pt>
                <c:pt idx="9">
                  <c:v>74</c:v>
                </c:pt>
                <c:pt idx="10">
                  <c:v>111</c:v>
                </c:pt>
                <c:pt idx="11">
                  <c:v>-124</c:v>
                </c:pt>
                <c:pt idx="12">
                  <c:v>77</c:v>
                </c:pt>
                <c:pt idx="13">
                  <c:v>-316</c:v>
                </c:pt>
                <c:pt idx="14">
                  <c:v>276</c:v>
                </c:pt>
                <c:pt idx="15">
                  <c:v>37</c:v>
                </c:pt>
                <c:pt idx="16">
                  <c:v>-254</c:v>
                </c:pt>
                <c:pt idx="17">
                  <c:v>52</c:v>
                </c:pt>
                <c:pt idx="18">
                  <c:v>322</c:v>
                </c:pt>
                <c:pt idx="19">
                  <c:v>96</c:v>
                </c:pt>
                <c:pt idx="20">
                  <c:v>-3</c:v>
                </c:pt>
                <c:pt idx="21">
                  <c:v>-64</c:v>
                </c:pt>
                <c:pt idx="22">
                  <c:v>137</c:v>
                </c:pt>
                <c:pt idx="23">
                  <c:v>-52</c:v>
                </c:pt>
                <c:pt idx="24">
                  <c:v>175</c:v>
                </c:pt>
                <c:pt idx="25">
                  <c:v>1</c:v>
                </c:pt>
                <c:pt idx="26">
                  <c:v>539</c:v>
                </c:pt>
                <c:pt idx="27">
                  <c:v>346</c:v>
                </c:pt>
                <c:pt idx="28">
                  <c:v>119</c:v>
                </c:pt>
                <c:pt idx="29">
                  <c:v>354</c:v>
                </c:pt>
                <c:pt idx="30">
                  <c:v>286</c:v>
                </c:pt>
                <c:pt idx="31">
                  <c:v>87</c:v>
                </c:pt>
                <c:pt idx="32">
                  <c:v>188</c:v>
                </c:pt>
                <c:pt idx="33">
                  <c:v>617</c:v>
                </c:pt>
                <c:pt idx="34">
                  <c:v>227</c:v>
                </c:pt>
                <c:pt idx="35">
                  <c:v>49</c:v>
                </c:pt>
                <c:pt idx="36">
                  <c:v>497</c:v>
                </c:pt>
                <c:pt idx="37">
                  <c:v>326</c:v>
                </c:pt>
                <c:pt idx="38">
                  <c:v>349</c:v>
                </c:pt>
                <c:pt idx="39">
                  <c:v>257</c:v>
                </c:pt>
                <c:pt idx="40">
                  <c:v>121</c:v>
                </c:pt>
                <c:pt idx="41">
                  <c:v>-235</c:v>
                </c:pt>
                <c:pt idx="42">
                  <c:v>18</c:v>
                </c:pt>
                <c:pt idx="43">
                  <c:v>-232</c:v>
                </c:pt>
                <c:pt idx="44">
                  <c:v>-297.31517980000001</c:v>
                </c:pt>
                <c:pt idx="45">
                  <c:v>-49.798997999999997</c:v>
                </c:pt>
                <c:pt idx="46">
                  <c:v>46.675086399999998</c:v>
                </c:pt>
                <c:pt idx="47">
                  <c:v>396.05230879999999</c:v>
                </c:pt>
                <c:pt idx="48">
                  <c:v>395.87487800000002</c:v>
                </c:pt>
                <c:pt idx="49">
                  <c:v>392.98659659999998</c:v>
                </c:pt>
                <c:pt idx="50">
                  <c:v>359.08463929999999</c:v>
                </c:pt>
                <c:pt idx="51">
                  <c:v>218.25803519999999</c:v>
                </c:pt>
                <c:pt idx="52">
                  <c:v>302.6929844</c:v>
                </c:pt>
                <c:pt idx="53">
                  <c:v>325.77530200000001</c:v>
                </c:pt>
              </c:numCache>
            </c:numRef>
          </c:val>
          <c:extLst>
            <c:ext xmlns:c16="http://schemas.microsoft.com/office/drawing/2014/chart" uri="{C3380CC4-5D6E-409C-BE32-E72D297353CC}">
              <c16:uniqueId val="{00000000-D507-4B66-A3B2-4C73058A044E}"/>
            </c:ext>
          </c:extLst>
        </c:ser>
        <c:ser>
          <c:idx val="3"/>
          <c:order val="3"/>
          <c:tx>
            <c:v>Nettoinflyttning - antal inflyttade minus antal utflyttade</c:v>
          </c:tx>
          <c:spPr>
            <a:solidFill>
              <a:srgbClr val="B8A99A"/>
            </a:solidFill>
            <a:ln w="3175">
              <a:solidFill>
                <a:srgbClr val="000000"/>
              </a:solidFill>
              <a:prstDash val="solid"/>
            </a:ln>
          </c:spPr>
          <c:cat>
            <c:numRef>
              <c:f>'[1]Inflyttade Utflyttade'!$A$4:$A$57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'[1]Inflyttade Utflyttade'!$D$4:$D$47</c:f>
              <c:numCache>
                <c:formatCode>#,##0</c:formatCode>
                <c:ptCount val="44"/>
                <c:pt idx="0">
                  <c:v>-327</c:v>
                </c:pt>
                <c:pt idx="1">
                  <c:v>-540</c:v>
                </c:pt>
                <c:pt idx="2">
                  <c:v>-466</c:v>
                </c:pt>
                <c:pt idx="3">
                  <c:v>-294</c:v>
                </c:pt>
                <c:pt idx="4">
                  <c:v>289</c:v>
                </c:pt>
                <c:pt idx="5">
                  <c:v>121</c:v>
                </c:pt>
                <c:pt idx="6">
                  <c:v>217</c:v>
                </c:pt>
                <c:pt idx="7">
                  <c:v>215</c:v>
                </c:pt>
                <c:pt idx="8">
                  <c:v>153</c:v>
                </c:pt>
                <c:pt idx="9">
                  <c:v>74</c:v>
                </c:pt>
                <c:pt idx="10">
                  <c:v>111</c:v>
                </c:pt>
                <c:pt idx="11">
                  <c:v>-124</c:v>
                </c:pt>
                <c:pt idx="12">
                  <c:v>77</c:v>
                </c:pt>
                <c:pt idx="13">
                  <c:v>-316</c:v>
                </c:pt>
                <c:pt idx="14">
                  <c:v>276</c:v>
                </c:pt>
                <c:pt idx="15">
                  <c:v>37</c:v>
                </c:pt>
                <c:pt idx="16">
                  <c:v>-254</c:v>
                </c:pt>
                <c:pt idx="17">
                  <c:v>52</c:v>
                </c:pt>
                <c:pt idx="18">
                  <c:v>322</c:v>
                </c:pt>
                <c:pt idx="19">
                  <c:v>96</c:v>
                </c:pt>
                <c:pt idx="20">
                  <c:v>-3</c:v>
                </c:pt>
                <c:pt idx="21">
                  <c:v>-64</c:v>
                </c:pt>
                <c:pt idx="22">
                  <c:v>137</c:v>
                </c:pt>
                <c:pt idx="23">
                  <c:v>-52</c:v>
                </c:pt>
                <c:pt idx="24">
                  <c:v>175</c:v>
                </c:pt>
                <c:pt idx="25">
                  <c:v>1</c:v>
                </c:pt>
                <c:pt idx="26">
                  <c:v>539</c:v>
                </c:pt>
                <c:pt idx="27">
                  <c:v>346</c:v>
                </c:pt>
                <c:pt idx="28">
                  <c:v>119</c:v>
                </c:pt>
                <c:pt idx="29">
                  <c:v>354</c:v>
                </c:pt>
                <c:pt idx="30">
                  <c:v>286</c:v>
                </c:pt>
                <c:pt idx="31">
                  <c:v>87</c:v>
                </c:pt>
                <c:pt idx="32">
                  <c:v>188</c:v>
                </c:pt>
                <c:pt idx="33">
                  <c:v>617</c:v>
                </c:pt>
                <c:pt idx="34">
                  <c:v>227</c:v>
                </c:pt>
                <c:pt idx="35">
                  <c:v>49</c:v>
                </c:pt>
                <c:pt idx="36">
                  <c:v>497</c:v>
                </c:pt>
                <c:pt idx="37">
                  <c:v>326</c:v>
                </c:pt>
                <c:pt idx="38">
                  <c:v>349</c:v>
                </c:pt>
                <c:pt idx="39">
                  <c:v>257</c:v>
                </c:pt>
                <c:pt idx="40">
                  <c:v>121</c:v>
                </c:pt>
                <c:pt idx="41">
                  <c:v>-235</c:v>
                </c:pt>
                <c:pt idx="42">
                  <c:v>18</c:v>
                </c:pt>
                <c:pt idx="43">
                  <c:v>-232</c:v>
                </c:pt>
              </c:numCache>
            </c:numRef>
          </c:val>
          <c:extLst>
            <c:ext xmlns:c16="http://schemas.microsoft.com/office/drawing/2014/chart" uri="{C3380CC4-5D6E-409C-BE32-E72D297353CC}">
              <c16:uniqueId val="{00000001-D507-4B66-A3B2-4C73058A044E}"/>
            </c:ext>
          </c:extLst>
        </c:ser>
        <c:dLbls>
          <c:showLegendKey val="0"/>
          <c:showVal val="0"/>
          <c:showCatName val="0"/>
          <c:showSerName val="0"/>
          <c:showPercent val="0"/>
          <c:showBubbleSize val="0"/>
        </c:dLbls>
        <c:axId val="726778223"/>
        <c:axId val="726779663"/>
      </c:areaChart>
      <c:lineChart>
        <c:grouping val="standard"/>
        <c:varyColors val="0"/>
        <c:ser>
          <c:idx val="0"/>
          <c:order val="0"/>
          <c:tx>
            <c:v>Antal inflyttade</c:v>
          </c:tx>
          <c:spPr>
            <a:ln w="12700">
              <a:solidFill>
                <a:srgbClr val="333333"/>
              </a:solidFill>
              <a:prstDash val="solid"/>
            </a:ln>
          </c:spPr>
          <c:marker>
            <c:symbol val="circle"/>
            <c:size val="6"/>
            <c:spPr>
              <a:solidFill>
                <a:srgbClr val="99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2-D507-4B66-A3B2-4C73058A044E}"/>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3-D507-4B66-A3B2-4C73058A044E}"/>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4-D507-4B66-A3B2-4C73058A044E}"/>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05-D507-4B66-A3B2-4C73058A044E}"/>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06-D507-4B66-A3B2-4C73058A044E}"/>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07-D507-4B66-A3B2-4C73058A044E}"/>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08-D507-4B66-A3B2-4C73058A044E}"/>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09-D507-4B66-A3B2-4C73058A044E}"/>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0A-D507-4B66-A3B2-4C73058A044E}"/>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0B-D507-4B66-A3B2-4C73058A044E}"/>
              </c:ext>
            </c:extLst>
          </c:dPt>
          <c:cat>
            <c:numRef>
              <c:f>'[1]Inflyttade Utflyttade'!$A$4:$A$57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'[1]Inflyttade Utflyttade'!$B$4:$B$57</c:f>
              <c:numCache>
                <c:formatCode>#,##0</c:formatCode>
                <c:ptCount val="54"/>
                <c:pt idx="0">
                  <c:v>1905</c:v>
                </c:pt>
                <c:pt idx="1">
                  <c:v>1481</c:v>
                </c:pt>
                <c:pt idx="2">
                  <c:v>1594</c:v>
                </c:pt>
                <c:pt idx="3">
                  <c:v>1365</c:v>
                </c:pt>
                <c:pt idx="4">
                  <c:v>2077</c:v>
                </c:pt>
                <c:pt idx="5">
                  <c:v>2099</c:v>
                </c:pt>
                <c:pt idx="6">
                  <c:v>2164</c:v>
                </c:pt>
                <c:pt idx="7">
                  <c:v>2085</c:v>
                </c:pt>
                <c:pt idx="8">
                  <c:v>2321</c:v>
                </c:pt>
                <c:pt idx="9">
                  <c:v>2338</c:v>
                </c:pt>
                <c:pt idx="10">
                  <c:v>2264</c:v>
                </c:pt>
                <c:pt idx="11">
                  <c:v>2003</c:v>
                </c:pt>
                <c:pt idx="12">
                  <c:v>1792</c:v>
                </c:pt>
                <c:pt idx="13">
                  <c:v>1827</c:v>
                </c:pt>
                <c:pt idx="14">
                  <c:v>2387</c:v>
                </c:pt>
                <c:pt idx="15">
                  <c:v>2013</c:v>
                </c:pt>
                <c:pt idx="16">
                  <c:v>1820</c:v>
                </c:pt>
                <c:pt idx="17">
                  <c:v>2071</c:v>
                </c:pt>
                <c:pt idx="18">
                  <c:v>2371</c:v>
                </c:pt>
                <c:pt idx="19">
                  <c:v>2360</c:v>
                </c:pt>
                <c:pt idx="20">
                  <c:v>2273</c:v>
                </c:pt>
                <c:pt idx="21">
                  <c:v>2174</c:v>
                </c:pt>
                <c:pt idx="22">
                  <c:v>2283</c:v>
                </c:pt>
                <c:pt idx="23">
                  <c:v>2083</c:v>
                </c:pt>
                <c:pt idx="24">
                  <c:v>2241</c:v>
                </c:pt>
                <c:pt idx="25">
                  <c:v>2295</c:v>
                </c:pt>
                <c:pt idx="26">
                  <c:v>2841</c:v>
                </c:pt>
                <c:pt idx="27">
                  <c:v>2755</c:v>
                </c:pt>
                <c:pt idx="28">
                  <c:v>2721</c:v>
                </c:pt>
                <c:pt idx="29">
                  <c:v>2708</c:v>
                </c:pt>
                <c:pt idx="30">
                  <c:v>2834</c:v>
                </c:pt>
                <c:pt idx="31">
                  <c:v>2702</c:v>
                </c:pt>
                <c:pt idx="32">
                  <c:v>2906</c:v>
                </c:pt>
                <c:pt idx="33">
                  <c:v>3243</c:v>
                </c:pt>
                <c:pt idx="34">
                  <c:v>3046</c:v>
                </c:pt>
                <c:pt idx="35">
                  <c:v>2873</c:v>
                </c:pt>
                <c:pt idx="36">
                  <c:v>3191</c:v>
                </c:pt>
                <c:pt idx="37">
                  <c:v>3239</c:v>
                </c:pt>
                <c:pt idx="38">
                  <c:v>3113</c:v>
                </c:pt>
                <c:pt idx="39">
                  <c:v>3107</c:v>
                </c:pt>
                <c:pt idx="40">
                  <c:v>3259</c:v>
                </c:pt>
                <c:pt idx="41">
                  <c:v>3070</c:v>
                </c:pt>
                <c:pt idx="42">
                  <c:v>3166</c:v>
                </c:pt>
                <c:pt idx="43">
                  <c:v>3106</c:v>
                </c:pt>
                <c:pt idx="44">
                  <c:v>2919.8740898999999</c:v>
                </c:pt>
                <c:pt idx="45">
                  <c:v>3134.6198825000001</c:v>
                </c:pt>
                <c:pt idx="46">
                  <c:v>3224.7450846000002</c:v>
                </c:pt>
                <c:pt idx="47">
                  <c:v>3590.735725</c:v>
                </c:pt>
                <c:pt idx="48">
                  <c:v>3624.6248526999998</c:v>
                </c:pt>
                <c:pt idx="49">
                  <c:v>3654.7681668</c:v>
                </c:pt>
                <c:pt idx="50">
                  <c:v>3651.1121827000002</c:v>
                </c:pt>
                <c:pt idx="51">
                  <c:v>3530.0548250000002</c:v>
                </c:pt>
                <c:pt idx="52">
                  <c:v>3630.3259441999999</c:v>
                </c:pt>
                <c:pt idx="53">
                  <c:v>3673.6371944000002</c:v>
                </c:pt>
              </c:numCache>
            </c:numRef>
          </c:val>
          <c:smooth val="1"/>
          <c:extLst>
            <c:ext xmlns:c16="http://schemas.microsoft.com/office/drawing/2014/chart" uri="{C3380CC4-5D6E-409C-BE32-E72D297353CC}">
              <c16:uniqueId val="{0000000C-D507-4B66-A3B2-4C73058A044E}"/>
            </c:ext>
          </c:extLst>
        </c:ser>
        <c:ser>
          <c:idx val="1"/>
          <c:order val="1"/>
          <c:tx>
            <c:v>Antal utflyttade</c:v>
          </c:tx>
          <c:spPr>
            <a:ln w="12700">
              <a:solidFill>
                <a:srgbClr val="333333"/>
              </a:solidFill>
              <a:prstDash val="solid"/>
            </a:ln>
          </c:spPr>
          <c:marker>
            <c:symbol val="square"/>
            <c:size val="6"/>
            <c:spPr>
              <a:solidFill>
                <a:srgbClr val="FF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D-D507-4B66-A3B2-4C73058A044E}"/>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E-D507-4B66-A3B2-4C73058A044E}"/>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F-D507-4B66-A3B2-4C73058A044E}"/>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10-D507-4B66-A3B2-4C73058A044E}"/>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11-D507-4B66-A3B2-4C73058A044E}"/>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12-D507-4B66-A3B2-4C73058A044E}"/>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13-D507-4B66-A3B2-4C73058A044E}"/>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14-D507-4B66-A3B2-4C73058A044E}"/>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15-D507-4B66-A3B2-4C73058A044E}"/>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16-D507-4B66-A3B2-4C73058A044E}"/>
              </c:ext>
            </c:extLst>
          </c:dPt>
          <c:cat>
            <c:numRef>
              <c:f>'[1]Inflyttade Utflyttade'!$A$4:$A$57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'[1]Inflyttade Utflyttade'!$C$4:$C$57</c:f>
              <c:numCache>
                <c:formatCode>#,##0</c:formatCode>
                <c:ptCount val="54"/>
                <c:pt idx="0">
                  <c:v>2232</c:v>
                </c:pt>
                <c:pt idx="1">
                  <c:v>2021</c:v>
                </c:pt>
                <c:pt idx="2">
                  <c:v>2060</c:v>
                </c:pt>
                <c:pt idx="3">
                  <c:v>1659</c:v>
                </c:pt>
                <c:pt idx="4">
                  <c:v>1788</c:v>
                </c:pt>
                <c:pt idx="5">
                  <c:v>1978</c:v>
                </c:pt>
                <c:pt idx="6">
                  <c:v>1947</c:v>
                </c:pt>
                <c:pt idx="7">
                  <c:v>1870</c:v>
                </c:pt>
                <c:pt idx="8">
                  <c:v>2168</c:v>
                </c:pt>
                <c:pt idx="9">
                  <c:v>2264</c:v>
                </c:pt>
                <c:pt idx="10">
                  <c:v>2153</c:v>
                </c:pt>
                <c:pt idx="11">
                  <c:v>2127</c:v>
                </c:pt>
                <c:pt idx="12">
                  <c:v>1715</c:v>
                </c:pt>
                <c:pt idx="13">
                  <c:v>2143</c:v>
                </c:pt>
                <c:pt idx="14">
                  <c:v>2111</c:v>
                </c:pt>
                <c:pt idx="15">
                  <c:v>1976</c:v>
                </c:pt>
                <c:pt idx="16">
                  <c:v>2074</c:v>
                </c:pt>
                <c:pt idx="17">
                  <c:v>2019</c:v>
                </c:pt>
                <c:pt idx="18">
                  <c:v>2049</c:v>
                </c:pt>
                <c:pt idx="19">
                  <c:v>2264</c:v>
                </c:pt>
                <c:pt idx="20">
                  <c:v>2276</c:v>
                </c:pt>
                <c:pt idx="21">
                  <c:v>2238</c:v>
                </c:pt>
                <c:pt idx="22">
                  <c:v>2146</c:v>
                </c:pt>
                <c:pt idx="23">
                  <c:v>2135</c:v>
                </c:pt>
                <c:pt idx="24">
                  <c:v>2066</c:v>
                </c:pt>
                <c:pt idx="25">
                  <c:v>2294</c:v>
                </c:pt>
                <c:pt idx="26">
                  <c:v>2302</c:v>
                </c:pt>
                <c:pt idx="27">
                  <c:v>2409</c:v>
                </c:pt>
                <c:pt idx="28">
                  <c:v>2602</c:v>
                </c:pt>
                <c:pt idx="29">
                  <c:v>2354</c:v>
                </c:pt>
                <c:pt idx="30">
                  <c:v>2548</c:v>
                </c:pt>
                <c:pt idx="31">
                  <c:v>2615</c:v>
                </c:pt>
                <c:pt idx="32">
                  <c:v>2718</c:v>
                </c:pt>
                <c:pt idx="33">
                  <c:v>2626</c:v>
                </c:pt>
                <c:pt idx="34">
                  <c:v>2819</c:v>
                </c:pt>
                <c:pt idx="35">
                  <c:v>2824</c:v>
                </c:pt>
                <c:pt idx="36">
                  <c:v>2694</c:v>
                </c:pt>
                <c:pt idx="37">
                  <c:v>2913</c:v>
                </c:pt>
                <c:pt idx="38">
                  <c:v>2764</c:v>
                </c:pt>
                <c:pt idx="39">
                  <c:v>2850</c:v>
                </c:pt>
                <c:pt idx="40">
                  <c:v>3138</c:v>
                </c:pt>
                <c:pt idx="41">
                  <c:v>3305</c:v>
                </c:pt>
                <c:pt idx="42">
                  <c:v>3148</c:v>
                </c:pt>
                <c:pt idx="43">
                  <c:v>3338</c:v>
                </c:pt>
                <c:pt idx="44">
                  <c:v>3217.1892696999998</c:v>
                </c:pt>
                <c:pt idx="45">
                  <c:v>3184.4188804</c:v>
                </c:pt>
                <c:pt idx="46">
                  <c:v>3178.0699983</c:v>
                </c:pt>
                <c:pt idx="47">
                  <c:v>3194.6834162</c:v>
                </c:pt>
                <c:pt idx="48">
                  <c:v>3228.7499748</c:v>
                </c:pt>
                <c:pt idx="49">
                  <c:v>3261.7815701999998</c:v>
                </c:pt>
                <c:pt idx="50">
                  <c:v>3292.0275434</c:v>
                </c:pt>
                <c:pt idx="51">
                  <c:v>3311.7967898000002</c:v>
                </c:pt>
                <c:pt idx="52">
                  <c:v>3327.6329599000001</c:v>
                </c:pt>
                <c:pt idx="53">
                  <c:v>3347.8618924000002</c:v>
                </c:pt>
              </c:numCache>
            </c:numRef>
          </c:val>
          <c:smooth val="1"/>
          <c:extLst>
            <c:ext xmlns:c16="http://schemas.microsoft.com/office/drawing/2014/chart" uri="{C3380CC4-5D6E-409C-BE32-E72D297353CC}">
              <c16:uniqueId val="{00000017-D507-4B66-A3B2-4C73058A044E}"/>
            </c:ext>
          </c:extLst>
        </c:ser>
        <c:dLbls>
          <c:showLegendKey val="0"/>
          <c:showVal val="0"/>
          <c:showCatName val="0"/>
          <c:showSerName val="0"/>
          <c:showPercent val="0"/>
          <c:showBubbleSize val="0"/>
        </c:dLbls>
        <c:marker val="1"/>
        <c:smooth val="0"/>
        <c:axId val="726778223"/>
        <c:axId val="726779663"/>
      </c:lineChart>
      <c:catAx>
        <c:axId val="726778223"/>
        <c:scaling>
          <c:orientation val="minMax"/>
        </c:scaling>
        <c:delete val="0"/>
        <c:axPos val="b"/>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År</a:t>
                </a:r>
              </a:p>
            </c:rich>
          </c:tx>
          <c:overlay val="0"/>
        </c:title>
        <c:numFmt formatCode="General" sourceLinked="1"/>
        <c:majorTickMark val="out"/>
        <c:minorTickMark val="none"/>
        <c:tickLblPos val="low"/>
        <c:txPr>
          <a:bodyPr rot="0" vert="horz"/>
          <a:lstStyle/>
          <a:p>
            <a:pPr>
              <a:defRPr sz="800" b="0" i="0">
                <a:solidFill>
                  <a:srgbClr val="000000"/>
                </a:solidFill>
                <a:latin typeface="Franklin Gothic Book"/>
                <a:ea typeface="Franklin Gothic Book"/>
                <a:cs typeface="Franklin Gothic Book"/>
              </a:defRPr>
            </a:pPr>
            <a:endParaRPr lang="sv-SE"/>
          </a:p>
        </c:txPr>
        <c:crossAx val="726779663"/>
        <c:crossesAt val="0"/>
        <c:auto val="1"/>
        <c:lblAlgn val="ctr"/>
        <c:lblOffset val="100"/>
        <c:tickLblSkip val="10"/>
        <c:tickMarkSkip val="10"/>
        <c:noMultiLvlLbl val="0"/>
      </c:catAx>
      <c:valAx>
        <c:axId val="726779663"/>
        <c:scaling>
          <c:orientation val="minMax"/>
        </c:scaling>
        <c:delete val="0"/>
        <c:axPos val="l"/>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Antal</a:t>
                </a:r>
              </a:p>
            </c:rich>
          </c:tx>
          <c:overlay val="0"/>
        </c:title>
        <c:numFmt formatCode="##\ ##0" sourceLinked="0"/>
        <c:majorTickMark val="out"/>
        <c:minorTickMark val="none"/>
        <c:tickLblPos val="nextTo"/>
        <c:txPr>
          <a:bodyPr/>
          <a:lstStyle/>
          <a:p>
            <a:pPr>
              <a:defRPr sz="800" b="0" i="0">
                <a:solidFill>
                  <a:srgbClr val="000000"/>
                </a:solidFill>
                <a:latin typeface="Franklin Gothic Book"/>
                <a:ea typeface="Franklin Gothic Book"/>
                <a:cs typeface="Franklin Gothic Book"/>
              </a:defRPr>
            </a:pPr>
            <a:endParaRPr lang="sv-SE"/>
          </a:p>
        </c:txPr>
        <c:crossAx val="726778223"/>
        <c:crossesAt val="1"/>
        <c:crossBetween val="midCat"/>
      </c:valAx>
      <c:spPr>
        <a:solidFill>
          <a:srgbClr val="FFFFFF"/>
        </a:solidFill>
        <a:ln w="3175">
          <a:solidFill>
            <a:srgbClr val="000000"/>
          </a:solidFill>
          <a:prstDash val="solid"/>
        </a:ln>
      </c:spPr>
    </c:plotArea>
    <c:legend>
      <c:legendPos val="b"/>
      <c:legendEntry>
        <c:idx val="0"/>
        <c:delete val="1"/>
      </c:legendEntry>
      <c:overlay val="0"/>
      <c:spPr>
        <a:ln w="25400">
          <a:noFill/>
        </a:ln>
      </c:spPr>
      <c:txPr>
        <a:bodyPr/>
        <a:lstStyle/>
        <a:p>
          <a:pPr>
            <a:defRPr sz="800" b="0" i="0">
              <a:solidFill>
                <a:srgbClr val="000000"/>
              </a:solidFill>
              <a:latin typeface="Franklin Gothic Book"/>
              <a:ea typeface="Franklin Gothic Book"/>
              <a:cs typeface="Franklin Gothic Book"/>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ndard"/>
        <c:varyColors val="0"/>
        <c:ser>
          <c:idx val="2"/>
          <c:order val="2"/>
          <c:tx>
            <c:v>Förändring i folkmängden under året</c:v>
          </c:tx>
          <c:spPr>
            <a:solidFill>
              <a:srgbClr val="D2B69E"/>
            </a:solidFill>
            <a:ln w="3175">
              <a:solidFill>
                <a:srgbClr val="000000"/>
              </a:solidFill>
              <a:prstDash val="solid"/>
            </a:ln>
          </c:spPr>
          <c:cat>
            <c:numRef>
              <c:f>[1]Förändringskomponenter!$A$4:$A$57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[1]Förändringskomponenter!$D$4:$D$57</c:f>
              <c:numCache>
                <c:formatCode>#,##0</c:formatCode>
                <c:ptCount val="54"/>
                <c:pt idx="0">
                  <c:v>-245</c:v>
                </c:pt>
                <c:pt idx="1">
                  <c:v>-409</c:v>
                </c:pt>
                <c:pt idx="2">
                  <c:v>-415</c:v>
                </c:pt>
                <c:pt idx="3">
                  <c:v>-184</c:v>
                </c:pt>
                <c:pt idx="4">
                  <c:v>330</c:v>
                </c:pt>
                <c:pt idx="5">
                  <c:v>242</c:v>
                </c:pt>
                <c:pt idx="6">
                  <c:v>327</c:v>
                </c:pt>
                <c:pt idx="7">
                  <c:v>412</c:v>
                </c:pt>
                <c:pt idx="8">
                  <c:v>376</c:v>
                </c:pt>
                <c:pt idx="9">
                  <c:v>305</c:v>
                </c:pt>
                <c:pt idx="10">
                  <c:v>445</c:v>
                </c:pt>
                <c:pt idx="11">
                  <c:v>167</c:v>
                </c:pt>
                <c:pt idx="12">
                  <c:v>455</c:v>
                </c:pt>
                <c:pt idx="13">
                  <c:v>57</c:v>
                </c:pt>
                <c:pt idx="14">
                  <c:v>547</c:v>
                </c:pt>
                <c:pt idx="15">
                  <c:v>206</c:v>
                </c:pt>
                <c:pt idx="16">
                  <c:v>-139</c:v>
                </c:pt>
                <c:pt idx="17">
                  <c:v>72</c:v>
                </c:pt>
                <c:pt idx="18">
                  <c:v>362</c:v>
                </c:pt>
                <c:pt idx="19">
                  <c:v>85</c:v>
                </c:pt>
                <c:pt idx="20">
                  <c:v>13</c:v>
                </c:pt>
                <c:pt idx="21">
                  <c:v>-63</c:v>
                </c:pt>
                <c:pt idx="22">
                  <c:v>120</c:v>
                </c:pt>
                <c:pt idx="23">
                  <c:v>-12</c:v>
                </c:pt>
                <c:pt idx="24">
                  <c:v>234</c:v>
                </c:pt>
                <c:pt idx="25">
                  <c:v>138</c:v>
                </c:pt>
                <c:pt idx="26">
                  <c:v>525</c:v>
                </c:pt>
                <c:pt idx="27">
                  <c:v>461</c:v>
                </c:pt>
                <c:pt idx="28">
                  <c:v>183</c:v>
                </c:pt>
                <c:pt idx="29">
                  <c:v>384</c:v>
                </c:pt>
                <c:pt idx="30">
                  <c:v>370</c:v>
                </c:pt>
                <c:pt idx="31">
                  <c:v>237</c:v>
                </c:pt>
                <c:pt idx="32">
                  <c:v>249</c:v>
                </c:pt>
                <c:pt idx="33">
                  <c:v>818</c:v>
                </c:pt>
                <c:pt idx="34">
                  <c:v>357</c:v>
                </c:pt>
                <c:pt idx="35">
                  <c:v>159</c:v>
                </c:pt>
                <c:pt idx="36">
                  <c:v>655</c:v>
                </c:pt>
                <c:pt idx="37">
                  <c:v>463</c:v>
                </c:pt>
                <c:pt idx="38">
                  <c:v>486</c:v>
                </c:pt>
                <c:pt idx="39">
                  <c:v>307</c:v>
                </c:pt>
                <c:pt idx="40">
                  <c:v>184</c:v>
                </c:pt>
                <c:pt idx="41">
                  <c:v>-122</c:v>
                </c:pt>
                <c:pt idx="42">
                  <c:v>99</c:v>
                </c:pt>
                <c:pt idx="43">
                  <c:v>-217</c:v>
                </c:pt>
                <c:pt idx="44">
                  <c:v>-327.69976969999999</c:v>
                </c:pt>
                <c:pt idx="45">
                  <c:v>-59.7</c:v>
                </c:pt>
                <c:pt idx="46">
                  <c:v>33.4</c:v>
                </c:pt>
                <c:pt idx="47">
                  <c:v>393.84</c:v>
                </c:pt>
                <c:pt idx="48">
                  <c:v>407.96</c:v>
                </c:pt>
                <c:pt idx="49">
                  <c:v>419.62</c:v>
                </c:pt>
                <c:pt idx="50">
                  <c:v>400.52</c:v>
                </c:pt>
                <c:pt idx="51">
                  <c:v>273.36</c:v>
                </c:pt>
                <c:pt idx="52">
                  <c:v>371.16</c:v>
                </c:pt>
                <c:pt idx="53">
                  <c:v>397.56</c:v>
                </c:pt>
              </c:numCache>
            </c:numRef>
          </c:val>
          <c:extLst>
            <c:ext xmlns:c16="http://schemas.microsoft.com/office/drawing/2014/chart" uri="{C3380CC4-5D6E-409C-BE32-E72D297353CC}">
              <c16:uniqueId val="{00000000-BD3C-4508-B693-D72340C09566}"/>
            </c:ext>
          </c:extLst>
        </c:ser>
        <c:ser>
          <c:idx val="3"/>
          <c:order val="3"/>
          <c:tx>
            <c:v>Förändring i folkmängden under året</c:v>
          </c:tx>
          <c:spPr>
            <a:solidFill>
              <a:srgbClr val="B8A99A"/>
            </a:solidFill>
            <a:ln w="3175">
              <a:solidFill>
                <a:srgbClr val="000000"/>
              </a:solidFill>
              <a:prstDash val="solid"/>
            </a:ln>
          </c:spPr>
          <c:cat>
            <c:numRef>
              <c:f>[1]Förändringskomponenter!$A$4:$A$57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[1]Förändringskomponenter!$D$4:$D$47</c:f>
              <c:numCache>
                <c:formatCode>#,##0</c:formatCode>
                <c:ptCount val="44"/>
                <c:pt idx="0">
                  <c:v>-245</c:v>
                </c:pt>
                <c:pt idx="1">
                  <c:v>-409</c:v>
                </c:pt>
                <c:pt idx="2">
                  <c:v>-415</c:v>
                </c:pt>
                <c:pt idx="3">
                  <c:v>-184</c:v>
                </c:pt>
                <c:pt idx="4">
                  <c:v>330</c:v>
                </c:pt>
                <c:pt idx="5">
                  <c:v>242</c:v>
                </c:pt>
                <c:pt idx="6">
                  <c:v>327</c:v>
                </c:pt>
                <c:pt idx="7">
                  <c:v>412</c:v>
                </c:pt>
                <c:pt idx="8">
                  <c:v>376</c:v>
                </c:pt>
                <c:pt idx="9">
                  <c:v>305</c:v>
                </c:pt>
                <c:pt idx="10">
                  <c:v>445</c:v>
                </c:pt>
                <c:pt idx="11">
                  <c:v>167</c:v>
                </c:pt>
                <c:pt idx="12">
                  <c:v>455</c:v>
                </c:pt>
                <c:pt idx="13">
                  <c:v>57</c:v>
                </c:pt>
                <c:pt idx="14">
                  <c:v>547</c:v>
                </c:pt>
                <c:pt idx="15">
                  <c:v>206</c:v>
                </c:pt>
                <c:pt idx="16">
                  <c:v>-139</c:v>
                </c:pt>
                <c:pt idx="17">
                  <c:v>72</c:v>
                </c:pt>
                <c:pt idx="18">
                  <c:v>362</c:v>
                </c:pt>
                <c:pt idx="19">
                  <c:v>85</c:v>
                </c:pt>
                <c:pt idx="20">
                  <c:v>13</c:v>
                </c:pt>
                <c:pt idx="21">
                  <c:v>-63</c:v>
                </c:pt>
                <c:pt idx="22">
                  <c:v>120</c:v>
                </c:pt>
                <c:pt idx="23">
                  <c:v>-12</c:v>
                </c:pt>
                <c:pt idx="24">
                  <c:v>234</c:v>
                </c:pt>
                <c:pt idx="25">
                  <c:v>138</c:v>
                </c:pt>
                <c:pt idx="26">
                  <c:v>525</c:v>
                </c:pt>
                <c:pt idx="27">
                  <c:v>461</c:v>
                </c:pt>
                <c:pt idx="28">
                  <c:v>183</c:v>
                </c:pt>
                <c:pt idx="29">
                  <c:v>384</c:v>
                </c:pt>
                <c:pt idx="30">
                  <c:v>370</c:v>
                </c:pt>
                <c:pt idx="31">
                  <c:v>237</c:v>
                </c:pt>
                <c:pt idx="32">
                  <c:v>249</c:v>
                </c:pt>
                <c:pt idx="33">
                  <c:v>818</c:v>
                </c:pt>
                <c:pt idx="34">
                  <c:v>357</c:v>
                </c:pt>
                <c:pt idx="35">
                  <c:v>159</c:v>
                </c:pt>
                <c:pt idx="36">
                  <c:v>655</c:v>
                </c:pt>
                <c:pt idx="37">
                  <c:v>463</c:v>
                </c:pt>
                <c:pt idx="38">
                  <c:v>486</c:v>
                </c:pt>
                <c:pt idx="39">
                  <c:v>307</c:v>
                </c:pt>
                <c:pt idx="40">
                  <c:v>184</c:v>
                </c:pt>
                <c:pt idx="41">
                  <c:v>-122</c:v>
                </c:pt>
                <c:pt idx="42">
                  <c:v>99</c:v>
                </c:pt>
                <c:pt idx="43">
                  <c:v>-217</c:v>
                </c:pt>
              </c:numCache>
            </c:numRef>
          </c:val>
          <c:extLst>
            <c:ext xmlns:c16="http://schemas.microsoft.com/office/drawing/2014/chart" uri="{C3380CC4-5D6E-409C-BE32-E72D297353CC}">
              <c16:uniqueId val="{00000001-BD3C-4508-B693-D72340C09566}"/>
            </c:ext>
          </c:extLst>
        </c:ser>
        <c:dLbls>
          <c:showLegendKey val="0"/>
          <c:showVal val="0"/>
          <c:showCatName val="0"/>
          <c:showSerName val="0"/>
          <c:showPercent val="0"/>
          <c:showBubbleSize val="0"/>
        </c:dLbls>
        <c:axId val="849062271"/>
        <c:axId val="849061311"/>
      </c:areaChart>
      <c:lineChart>
        <c:grouping val="standard"/>
        <c:varyColors val="0"/>
        <c:ser>
          <c:idx val="0"/>
          <c:order val="0"/>
          <c:tx>
            <c:v>Förändring i folkmängden beroende på nettoinflyttning</c:v>
          </c:tx>
          <c:spPr>
            <a:ln w="12700">
              <a:solidFill>
                <a:srgbClr val="333333"/>
              </a:solidFill>
              <a:prstDash val="solid"/>
            </a:ln>
          </c:spPr>
          <c:marker>
            <c:symbol val="circle"/>
            <c:size val="6"/>
            <c:spPr>
              <a:solidFill>
                <a:srgbClr val="99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2-BD3C-4508-B693-D72340C09566}"/>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3-BD3C-4508-B693-D72340C09566}"/>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4-BD3C-4508-B693-D72340C09566}"/>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05-BD3C-4508-B693-D72340C09566}"/>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06-BD3C-4508-B693-D72340C09566}"/>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07-BD3C-4508-B693-D72340C09566}"/>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08-BD3C-4508-B693-D72340C09566}"/>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09-BD3C-4508-B693-D72340C09566}"/>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0A-BD3C-4508-B693-D72340C09566}"/>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0B-BD3C-4508-B693-D72340C09566}"/>
              </c:ext>
            </c:extLst>
          </c:dPt>
          <c:cat>
            <c:numRef>
              <c:f>[1]Förändringskomponenter!$A$4:$A$57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[1]Förändringskomponenter!$B$4:$B$57</c:f>
              <c:numCache>
                <c:formatCode>#,##0</c:formatCode>
                <c:ptCount val="54"/>
                <c:pt idx="0">
                  <c:v>-327</c:v>
                </c:pt>
                <c:pt idx="1">
                  <c:v>-540</c:v>
                </c:pt>
                <c:pt idx="2">
                  <c:v>-466</c:v>
                </c:pt>
                <c:pt idx="3">
                  <c:v>-294</c:v>
                </c:pt>
                <c:pt idx="4">
                  <c:v>289</c:v>
                </c:pt>
                <c:pt idx="5">
                  <c:v>121</c:v>
                </c:pt>
                <c:pt idx="6">
                  <c:v>217</c:v>
                </c:pt>
                <c:pt idx="7">
                  <c:v>215</c:v>
                </c:pt>
                <c:pt idx="8">
                  <c:v>153</c:v>
                </c:pt>
                <c:pt idx="9">
                  <c:v>74</c:v>
                </c:pt>
                <c:pt idx="10">
                  <c:v>111</c:v>
                </c:pt>
                <c:pt idx="11">
                  <c:v>-124</c:v>
                </c:pt>
                <c:pt idx="12">
                  <c:v>77</c:v>
                </c:pt>
                <c:pt idx="13">
                  <c:v>-316</c:v>
                </c:pt>
                <c:pt idx="14">
                  <c:v>276</c:v>
                </c:pt>
                <c:pt idx="15">
                  <c:v>37</c:v>
                </c:pt>
                <c:pt idx="16">
                  <c:v>-254</c:v>
                </c:pt>
                <c:pt idx="17">
                  <c:v>52</c:v>
                </c:pt>
                <c:pt idx="18">
                  <c:v>322</c:v>
                </c:pt>
                <c:pt idx="19">
                  <c:v>96</c:v>
                </c:pt>
                <c:pt idx="20">
                  <c:v>-3</c:v>
                </c:pt>
                <c:pt idx="21">
                  <c:v>-64</c:v>
                </c:pt>
                <c:pt idx="22">
                  <c:v>137</c:v>
                </c:pt>
                <c:pt idx="23">
                  <c:v>-52</c:v>
                </c:pt>
                <c:pt idx="24">
                  <c:v>175</c:v>
                </c:pt>
                <c:pt idx="25">
                  <c:v>1</c:v>
                </c:pt>
                <c:pt idx="26">
                  <c:v>539</c:v>
                </c:pt>
                <c:pt idx="27">
                  <c:v>346</c:v>
                </c:pt>
                <c:pt idx="28">
                  <c:v>119</c:v>
                </c:pt>
                <c:pt idx="29">
                  <c:v>354</c:v>
                </c:pt>
                <c:pt idx="30">
                  <c:v>286</c:v>
                </c:pt>
                <c:pt idx="31">
                  <c:v>87</c:v>
                </c:pt>
                <c:pt idx="32">
                  <c:v>188</c:v>
                </c:pt>
                <c:pt idx="33">
                  <c:v>617</c:v>
                </c:pt>
                <c:pt idx="34">
                  <c:v>227</c:v>
                </c:pt>
                <c:pt idx="35">
                  <c:v>49</c:v>
                </c:pt>
                <c:pt idx="36">
                  <c:v>497</c:v>
                </c:pt>
                <c:pt idx="37">
                  <c:v>326</c:v>
                </c:pt>
                <c:pt idx="38">
                  <c:v>349</c:v>
                </c:pt>
                <c:pt idx="39">
                  <c:v>257</c:v>
                </c:pt>
                <c:pt idx="40">
                  <c:v>121</c:v>
                </c:pt>
                <c:pt idx="41">
                  <c:v>-235</c:v>
                </c:pt>
                <c:pt idx="42">
                  <c:v>18</c:v>
                </c:pt>
                <c:pt idx="43">
                  <c:v>-232</c:v>
                </c:pt>
                <c:pt idx="44">
                  <c:v>-297.31517980000001</c:v>
                </c:pt>
                <c:pt idx="45">
                  <c:v>-49.798997999999997</c:v>
                </c:pt>
                <c:pt idx="46">
                  <c:v>46.675086399999998</c:v>
                </c:pt>
                <c:pt idx="47">
                  <c:v>396.05230879999999</c:v>
                </c:pt>
                <c:pt idx="48">
                  <c:v>395.87487800000002</c:v>
                </c:pt>
                <c:pt idx="49">
                  <c:v>392.98659659999998</c:v>
                </c:pt>
                <c:pt idx="50">
                  <c:v>359.08463929999999</c:v>
                </c:pt>
                <c:pt idx="51">
                  <c:v>218.25803519999999</c:v>
                </c:pt>
                <c:pt idx="52">
                  <c:v>302.6929844</c:v>
                </c:pt>
                <c:pt idx="53">
                  <c:v>325.77530200000001</c:v>
                </c:pt>
              </c:numCache>
            </c:numRef>
          </c:val>
          <c:smooth val="1"/>
          <c:extLst>
            <c:ext xmlns:c16="http://schemas.microsoft.com/office/drawing/2014/chart" uri="{C3380CC4-5D6E-409C-BE32-E72D297353CC}">
              <c16:uniqueId val="{0000000C-BD3C-4508-B693-D72340C09566}"/>
            </c:ext>
          </c:extLst>
        </c:ser>
        <c:ser>
          <c:idx val="1"/>
          <c:order val="1"/>
          <c:tx>
            <c:v>Förändring beroende på födelseöverskott</c:v>
          </c:tx>
          <c:spPr>
            <a:ln w="12700">
              <a:solidFill>
                <a:srgbClr val="333333"/>
              </a:solidFill>
              <a:prstDash val="solid"/>
            </a:ln>
          </c:spPr>
          <c:marker>
            <c:symbol val="square"/>
            <c:size val="6"/>
            <c:spPr>
              <a:solidFill>
                <a:srgbClr val="FF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D-BD3C-4508-B693-D72340C09566}"/>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E-BD3C-4508-B693-D72340C09566}"/>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F-BD3C-4508-B693-D72340C09566}"/>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10-BD3C-4508-B693-D72340C09566}"/>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11-BD3C-4508-B693-D72340C09566}"/>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12-BD3C-4508-B693-D72340C09566}"/>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13-BD3C-4508-B693-D72340C09566}"/>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14-BD3C-4508-B693-D72340C09566}"/>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15-BD3C-4508-B693-D72340C09566}"/>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16-BD3C-4508-B693-D72340C09566}"/>
              </c:ext>
            </c:extLst>
          </c:dPt>
          <c:cat>
            <c:numRef>
              <c:f>[1]Förändringskomponenter!$A$4:$A$57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[1]Förändringskomponenter!$C$4:$C$57</c:f>
              <c:numCache>
                <c:formatCode>#,##0</c:formatCode>
                <c:ptCount val="54"/>
                <c:pt idx="0">
                  <c:v>82</c:v>
                </c:pt>
                <c:pt idx="1">
                  <c:v>131</c:v>
                </c:pt>
                <c:pt idx="2">
                  <c:v>51</c:v>
                </c:pt>
                <c:pt idx="3">
                  <c:v>110</c:v>
                </c:pt>
                <c:pt idx="4">
                  <c:v>41</c:v>
                </c:pt>
                <c:pt idx="5">
                  <c:v>121</c:v>
                </c:pt>
                <c:pt idx="6">
                  <c:v>110</c:v>
                </c:pt>
                <c:pt idx="7">
                  <c:v>197</c:v>
                </c:pt>
                <c:pt idx="8">
                  <c:v>223</c:v>
                </c:pt>
                <c:pt idx="9">
                  <c:v>231</c:v>
                </c:pt>
                <c:pt idx="10">
                  <c:v>334</c:v>
                </c:pt>
                <c:pt idx="11">
                  <c:v>291</c:v>
                </c:pt>
                <c:pt idx="12">
                  <c:v>378</c:v>
                </c:pt>
                <c:pt idx="13">
                  <c:v>373</c:v>
                </c:pt>
                <c:pt idx="14">
                  <c:v>271</c:v>
                </c:pt>
                <c:pt idx="15">
                  <c:v>169</c:v>
                </c:pt>
                <c:pt idx="16">
                  <c:v>115</c:v>
                </c:pt>
                <c:pt idx="17">
                  <c:v>20</c:v>
                </c:pt>
                <c:pt idx="18">
                  <c:v>40</c:v>
                </c:pt>
                <c:pt idx="19">
                  <c:v>-11</c:v>
                </c:pt>
                <c:pt idx="20">
                  <c:v>16</c:v>
                </c:pt>
                <c:pt idx="21">
                  <c:v>1</c:v>
                </c:pt>
                <c:pt idx="22">
                  <c:v>-17</c:v>
                </c:pt>
                <c:pt idx="23">
                  <c:v>40</c:v>
                </c:pt>
                <c:pt idx="24">
                  <c:v>59</c:v>
                </c:pt>
                <c:pt idx="25">
                  <c:v>137</c:v>
                </c:pt>
                <c:pt idx="26">
                  <c:v>-14</c:v>
                </c:pt>
                <c:pt idx="27">
                  <c:v>115</c:v>
                </c:pt>
                <c:pt idx="28">
                  <c:v>64</c:v>
                </c:pt>
                <c:pt idx="29">
                  <c:v>30</c:v>
                </c:pt>
                <c:pt idx="30">
                  <c:v>84</c:v>
                </c:pt>
                <c:pt idx="31">
                  <c:v>150</c:v>
                </c:pt>
                <c:pt idx="32">
                  <c:v>61</c:v>
                </c:pt>
                <c:pt idx="33">
                  <c:v>201</c:v>
                </c:pt>
                <c:pt idx="34">
                  <c:v>130</c:v>
                </c:pt>
                <c:pt idx="35">
                  <c:v>110</c:v>
                </c:pt>
                <c:pt idx="36">
                  <c:v>158</c:v>
                </c:pt>
                <c:pt idx="37">
                  <c:v>137</c:v>
                </c:pt>
                <c:pt idx="38">
                  <c:v>137</c:v>
                </c:pt>
                <c:pt idx="39">
                  <c:v>50</c:v>
                </c:pt>
                <c:pt idx="40">
                  <c:v>63</c:v>
                </c:pt>
                <c:pt idx="41">
                  <c:v>113</c:v>
                </c:pt>
                <c:pt idx="42">
                  <c:v>81</c:v>
                </c:pt>
                <c:pt idx="43">
                  <c:v>15</c:v>
                </c:pt>
                <c:pt idx="44">
                  <c:v>-30.384589900000002</c:v>
                </c:pt>
                <c:pt idx="45">
                  <c:v>-9.9010020000000001</c:v>
                </c:pt>
                <c:pt idx="46">
                  <c:v>-13.275086399999999</c:v>
                </c:pt>
                <c:pt idx="47">
                  <c:v>-2.2123088000000002</c:v>
                </c:pt>
                <c:pt idx="48">
                  <c:v>12.085122</c:v>
                </c:pt>
                <c:pt idx="49">
                  <c:v>26.633403399999999</c:v>
                </c:pt>
                <c:pt idx="50">
                  <c:v>41.435360699999997</c:v>
                </c:pt>
                <c:pt idx="51">
                  <c:v>55.101964799999998</c:v>
                </c:pt>
                <c:pt idx="52">
                  <c:v>68.467015599999996</c:v>
                </c:pt>
                <c:pt idx="53">
                  <c:v>71.784698000000006</c:v>
                </c:pt>
              </c:numCache>
            </c:numRef>
          </c:val>
          <c:smooth val="1"/>
          <c:extLst>
            <c:ext xmlns:c16="http://schemas.microsoft.com/office/drawing/2014/chart" uri="{C3380CC4-5D6E-409C-BE32-E72D297353CC}">
              <c16:uniqueId val="{00000017-BD3C-4508-B693-D72340C09566}"/>
            </c:ext>
          </c:extLst>
        </c:ser>
        <c:dLbls>
          <c:showLegendKey val="0"/>
          <c:showVal val="0"/>
          <c:showCatName val="0"/>
          <c:showSerName val="0"/>
          <c:showPercent val="0"/>
          <c:showBubbleSize val="0"/>
        </c:dLbls>
        <c:marker val="1"/>
        <c:smooth val="0"/>
        <c:axId val="849062271"/>
        <c:axId val="849061311"/>
      </c:lineChart>
      <c:catAx>
        <c:axId val="849062271"/>
        <c:scaling>
          <c:orientation val="minMax"/>
        </c:scaling>
        <c:delete val="0"/>
        <c:axPos val="b"/>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År</a:t>
                </a:r>
              </a:p>
            </c:rich>
          </c:tx>
          <c:overlay val="0"/>
        </c:title>
        <c:numFmt formatCode="General" sourceLinked="1"/>
        <c:majorTickMark val="out"/>
        <c:minorTickMark val="none"/>
        <c:tickLblPos val="low"/>
        <c:txPr>
          <a:bodyPr rot="0" vert="horz"/>
          <a:lstStyle/>
          <a:p>
            <a:pPr>
              <a:defRPr sz="800" b="0" i="0">
                <a:solidFill>
                  <a:srgbClr val="000000"/>
                </a:solidFill>
                <a:latin typeface="Franklin Gothic Book"/>
                <a:ea typeface="Franklin Gothic Book"/>
                <a:cs typeface="Franklin Gothic Book"/>
              </a:defRPr>
            </a:pPr>
            <a:endParaRPr lang="sv-SE"/>
          </a:p>
        </c:txPr>
        <c:crossAx val="849061311"/>
        <c:crossesAt val="0"/>
        <c:auto val="1"/>
        <c:lblAlgn val="ctr"/>
        <c:lblOffset val="100"/>
        <c:tickLblSkip val="10"/>
        <c:tickMarkSkip val="10"/>
        <c:noMultiLvlLbl val="0"/>
      </c:catAx>
      <c:valAx>
        <c:axId val="849061311"/>
        <c:scaling>
          <c:orientation val="minMax"/>
        </c:scaling>
        <c:delete val="0"/>
        <c:axPos val="l"/>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Antal</a:t>
                </a:r>
              </a:p>
            </c:rich>
          </c:tx>
          <c:overlay val="0"/>
        </c:title>
        <c:numFmt formatCode="##\ ##0" sourceLinked="0"/>
        <c:majorTickMark val="out"/>
        <c:minorTickMark val="none"/>
        <c:tickLblPos val="nextTo"/>
        <c:txPr>
          <a:bodyPr/>
          <a:lstStyle/>
          <a:p>
            <a:pPr>
              <a:defRPr sz="800" b="0" i="0">
                <a:solidFill>
                  <a:srgbClr val="000000"/>
                </a:solidFill>
                <a:latin typeface="Franklin Gothic Book"/>
                <a:ea typeface="Franklin Gothic Book"/>
                <a:cs typeface="Franklin Gothic Book"/>
              </a:defRPr>
            </a:pPr>
            <a:endParaRPr lang="sv-SE"/>
          </a:p>
        </c:txPr>
        <c:crossAx val="849062271"/>
        <c:crossesAt val="1"/>
        <c:crossBetween val="midCat"/>
      </c:valAx>
      <c:spPr>
        <a:solidFill>
          <a:srgbClr val="FFFFFF"/>
        </a:solidFill>
        <a:ln w="3175">
          <a:solidFill>
            <a:srgbClr val="000000"/>
          </a:solidFill>
          <a:prstDash val="solid"/>
        </a:ln>
      </c:spPr>
    </c:plotArea>
    <c:legend>
      <c:legendPos val="b"/>
      <c:legendEntry>
        <c:idx val="0"/>
        <c:delete val="1"/>
      </c:legendEntry>
      <c:overlay val="0"/>
      <c:spPr>
        <a:ln w="25400">
          <a:noFill/>
        </a:ln>
      </c:spPr>
      <c:txPr>
        <a:bodyPr/>
        <a:lstStyle/>
        <a:p>
          <a:pPr>
            <a:defRPr sz="800" b="0" i="0">
              <a:solidFill>
                <a:srgbClr val="000000"/>
              </a:solidFill>
              <a:latin typeface="Franklin Gothic Book"/>
              <a:ea typeface="Franklin Gothic Book"/>
              <a:cs typeface="Franklin Gothic Book"/>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v>År 2023</c:v>
          </c:tx>
          <c:spPr>
            <a:solidFill>
              <a:srgbClr val="D2B69E"/>
            </a:solidFill>
            <a:ln w="3175">
              <a:solidFill>
                <a:srgbClr val="000000"/>
              </a:solidFill>
              <a:prstDash val="solid"/>
            </a:ln>
          </c:spPr>
          <c:invertIfNegative val="0"/>
          <c:cat>
            <c:numRef>
              <c:f>'[1]Befolkningsstruktur tid'!$A$4:$A$104</c:f>
              <c:numCache>
                <c:formatCode>General</c:formatCode>
                <c:ptCount val="1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numCache>
            </c:numRef>
          </c:cat>
          <c:val>
            <c:numRef>
              <c:f>'[1]Befolkningsstruktur tid'!$B$4:$B$104</c:f>
              <c:numCache>
                <c:formatCode>#,##0</c:formatCode>
                <c:ptCount val="101"/>
                <c:pt idx="0">
                  <c:v>559</c:v>
                </c:pt>
                <c:pt idx="1">
                  <c:v>675</c:v>
                </c:pt>
                <c:pt idx="2">
                  <c:v>646</c:v>
                </c:pt>
                <c:pt idx="3">
                  <c:v>644</c:v>
                </c:pt>
                <c:pt idx="4">
                  <c:v>609</c:v>
                </c:pt>
                <c:pt idx="5">
                  <c:v>691</c:v>
                </c:pt>
                <c:pt idx="6">
                  <c:v>700</c:v>
                </c:pt>
                <c:pt idx="7">
                  <c:v>749</c:v>
                </c:pt>
                <c:pt idx="8">
                  <c:v>673</c:v>
                </c:pt>
                <c:pt idx="9">
                  <c:v>700</c:v>
                </c:pt>
                <c:pt idx="10">
                  <c:v>712</c:v>
                </c:pt>
                <c:pt idx="11">
                  <c:v>714</c:v>
                </c:pt>
                <c:pt idx="12">
                  <c:v>729</c:v>
                </c:pt>
                <c:pt idx="13">
                  <c:v>754</c:v>
                </c:pt>
                <c:pt idx="14">
                  <c:v>691</c:v>
                </c:pt>
                <c:pt idx="15">
                  <c:v>735</c:v>
                </c:pt>
                <c:pt idx="16">
                  <c:v>756</c:v>
                </c:pt>
                <c:pt idx="17">
                  <c:v>702</c:v>
                </c:pt>
                <c:pt idx="18">
                  <c:v>767</c:v>
                </c:pt>
                <c:pt idx="19">
                  <c:v>747</c:v>
                </c:pt>
                <c:pt idx="20">
                  <c:v>738</c:v>
                </c:pt>
                <c:pt idx="21">
                  <c:v>729</c:v>
                </c:pt>
                <c:pt idx="22">
                  <c:v>717</c:v>
                </c:pt>
                <c:pt idx="23">
                  <c:v>673</c:v>
                </c:pt>
                <c:pt idx="24">
                  <c:v>775</c:v>
                </c:pt>
                <c:pt idx="25">
                  <c:v>746</c:v>
                </c:pt>
                <c:pt idx="26">
                  <c:v>692</c:v>
                </c:pt>
                <c:pt idx="27">
                  <c:v>754</c:v>
                </c:pt>
                <c:pt idx="28">
                  <c:v>797</c:v>
                </c:pt>
                <c:pt idx="29">
                  <c:v>877</c:v>
                </c:pt>
                <c:pt idx="30">
                  <c:v>922</c:v>
                </c:pt>
                <c:pt idx="31">
                  <c:v>884</c:v>
                </c:pt>
                <c:pt idx="32">
                  <c:v>912</c:v>
                </c:pt>
                <c:pt idx="33">
                  <c:v>915</c:v>
                </c:pt>
                <c:pt idx="34">
                  <c:v>886</c:v>
                </c:pt>
                <c:pt idx="35">
                  <c:v>851</c:v>
                </c:pt>
                <c:pt idx="36">
                  <c:v>771</c:v>
                </c:pt>
                <c:pt idx="37">
                  <c:v>780</c:v>
                </c:pt>
                <c:pt idx="38">
                  <c:v>705</c:v>
                </c:pt>
                <c:pt idx="39">
                  <c:v>679</c:v>
                </c:pt>
                <c:pt idx="40">
                  <c:v>626</c:v>
                </c:pt>
                <c:pt idx="41">
                  <c:v>681</c:v>
                </c:pt>
                <c:pt idx="42">
                  <c:v>681</c:v>
                </c:pt>
                <c:pt idx="43">
                  <c:v>732</c:v>
                </c:pt>
                <c:pt idx="44">
                  <c:v>688</c:v>
                </c:pt>
                <c:pt idx="45">
                  <c:v>699</c:v>
                </c:pt>
                <c:pt idx="46">
                  <c:v>661</c:v>
                </c:pt>
                <c:pt idx="47">
                  <c:v>684</c:v>
                </c:pt>
                <c:pt idx="48">
                  <c:v>739</c:v>
                </c:pt>
                <c:pt idx="49">
                  <c:v>732</c:v>
                </c:pt>
                <c:pt idx="50">
                  <c:v>693</c:v>
                </c:pt>
                <c:pt idx="51">
                  <c:v>780</c:v>
                </c:pt>
                <c:pt idx="52">
                  <c:v>712</c:v>
                </c:pt>
                <c:pt idx="53">
                  <c:v>753</c:v>
                </c:pt>
                <c:pt idx="54">
                  <c:v>765</c:v>
                </c:pt>
                <c:pt idx="55">
                  <c:v>678</c:v>
                </c:pt>
                <c:pt idx="56">
                  <c:v>800</c:v>
                </c:pt>
                <c:pt idx="57">
                  <c:v>815</c:v>
                </c:pt>
                <c:pt idx="58">
                  <c:v>803</c:v>
                </c:pt>
                <c:pt idx="59">
                  <c:v>759</c:v>
                </c:pt>
                <c:pt idx="60">
                  <c:v>709</c:v>
                </c:pt>
                <c:pt idx="61">
                  <c:v>693</c:v>
                </c:pt>
                <c:pt idx="62">
                  <c:v>669</c:v>
                </c:pt>
                <c:pt idx="63">
                  <c:v>635</c:v>
                </c:pt>
                <c:pt idx="64">
                  <c:v>587</c:v>
                </c:pt>
                <c:pt idx="65">
                  <c:v>599</c:v>
                </c:pt>
                <c:pt idx="66">
                  <c:v>557</c:v>
                </c:pt>
                <c:pt idx="67">
                  <c:v>539</c:v>
                </c:pt>
                <c:pt idx="68">
                  <c:v>577</c:v>
                </c:pt>
                <c:pt idx="69">
                  <c:v>575</c:v>
                </c:pt>
                <c:pt idx="70">
                  <c:v>572</c:v>
                </c:pt>
                <c:pt idx="71">
                  <c:v>573</c:v>
                </c:pt>
                <c:pt idx="72">
                  <c:v>559</c:v>
                </c:pt>
                <c:pt idx="73">
                  <c:v>526</c:v>
                </c:pt>
                <c:pt idx="74">
                  <c:v>566</c:v>
                </c:pt>
                <c:pt idx="75">
                  <c:v>546</c:v>
                </c:pt>
                <c:pt idx="76">
                  <c:v>538</c:v>
                </c:pt>
                <c:pt idx="77">
                  <c:v>496</c:v>
                </c:pt>
                <c:pt idx="78">
                  <c:v>507</c:v>
                </c:pt>
                <c:pt idx="79">
                  <c:v>485</c:v>
                </c:pt>
                <c:pt idx="80">
                  <c:v>438</c:v>
                </c:pt>
                <c:pt idx="81">
                  <c:v>415</c:v>
                </c:pt>
                <c:pt idx="82">
                  <c:v>332</c:v>
                </c:pt>
                <c:pt idx="83">
                  <c:v>299</c:v>
                </c:pt>
                <c:pt idx="84">
                  <c:v>298</c:v>
                </c:pt>
                <c:pt idx="85">
                  <c:v>260</c:v>
                </c:pt>
                <c:pt idx="86">
                  <c:v>201</c:v>
                </c:pt>
                <c:pt idx="87">
                  <c:v>197</c:v>
                </c:pt>
                <c:pt idx="88">
                  <c:v>159</c:v>
                </c:pt>
                <c:pt idx="89">
                  <c:v>161</c:v>
                </c:pt>
                <c:pt idx="90">
                  <c:v>132</c:v>
                </c:pt>
                <c:pt idx="91">
                  <c:v>95</c:v>
                </c:pt>
                <c:pt idx="92">
                  <c:v>88</c:v>
                </c:pt>
                <c:pt idx="93">
                  <c:v>75</c:v>
                </c:pt>
                <c:pt idx="94">
                  <c:v>39</c:v>
                </c:pt>
                <c:pt idx="95">
                  <c:v>41</c:v>
                </c:pt>
                <c:pt idx="96">
                  <c:v>27</c:v>
                </c:pt>
                <c:pt idx="97">
                  <c:v>25</c:v>
                </c:pt>
                <c:pt idx="98">
                  <c:v>12</c:v>
                </c:pt>
                <c:pt idx="99">
                  <c:v>13</c:v>
                </c:pt>
                <c:pt idx="100">
                  <c:v>21</c:v>
                </c:pt>
              </c:numCache>
            </c:numRef>
          </c:val>
          <c:extLst>
            <c:ext xmlns:c16="http://schemas.microsoft.com/office/drawing/2014/chart" uri="{C3380CC4-5D6E-409C-BE32-E72D297353CC}">
              <c16:uniqueId val="{00000000-29D1-41FB-8EA9-DD462A4D3512}"/>
            </c:ext>
          </c:extLst>
        </c:ser>
        <c:dLbls>
          <c:showLegendKey val="0"/>
          <c:showVal val="0"/>
          <c:showCatName val="0"/>
          <c:showSerName val="0"/>
          <c:showPercent val="0"/>
          <c:showBubbleSize val="0"/>
        </c:dLbls>
        <c:gapWidth val="0"/>
        <c:axId val="1120871887"/>
        <c:axId val="1120881007"/>
      </c:barChart>
      <c:lineChart>
        <c:grouping val="standard"/>
        <c:varyColors val="0"/>
        <c:ser>
          <c:idx val="1"/>
          <c:order val="1"/>
          <c:tx>
            <c:v>År 2033</c:v>
          </c:tx>
          <c:spPr>
            <a:ln w="12700">
              <a:solidFill>
                <a:srgbClr val="FF0000"/>
              </a:solidFill>
              <a:prstDash val="solid"/>
            </a:ln>
          </c:spPr>
          <c:marker>
            <c:symbol val="circle"/>
            <c:size val="4"/>
            <c:spPr>
              <a:solidFill>
                <a:srgbClr val="FFFFFF"/>
              </a:solidFill>
              <a:ln>
                <a:solidFill>
                  <a:srgbClr val="333333"/>
                </a:solidFill>
                <a:prstDash val="solid"/>
              </a:ln>
            </c:spPr>
          </c:marker>
          <c:cat>
            <c:numRef>
              <c:f>'[1]Befolkningsstruktur tid'!$A$4:$A$104</c:f>
              <c:numCache>
                <c:formatCode>General</c:formatCode>
                <c:ptCount val="1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numCache>
            </c:numRef>
          </c:cat>
          <c:val>
            <c:numRef>
              <c:f>'[1]Befolkningsstruktur tid'!$C$4:$C$104</c:f>
              <c:numCache>
                <c:formatCode>#,##0</c:formatCode>
                <c:ptCount val="101"/>
                <c:pt idx="0">
                  <c:v>662.28558769999995</c:v>
                </c:pt>
                <c:pt idx="1">
                  <c:v>669.64002500000004</c:v>
                </c:pt>
                <c:pt idx="2">
                  <c:v>659.81768409999995</c:v>
                </c:pt>
                <c:pt idx="3">
                  <c:v>649.34616129999995</c:v>
                </c:pt>
                <c:pt idx="4">
                  <c:v>640.9311897</c:v>
                </c:pt>
                <c:pt idx="5">
                  <c:v>633.11485249999998</c:v>
                </c:pt>
                <c:pt idx="6">
                  <c:v>623.26332500000001</c:v>
                </c:pt>
                <c:pt idx="7">
                  <c:v>612.00234379999995</c:v>
                </c:pt>
                <c:pt idx="8">
                  <c:v>608.16189099999997</c:v>
                </c:pt>
                <c:pt idx="9">
                  <c:v>592.82536660000005</c:v>
                </c:pt>
                <c:pt idx="10">
                  <c:v>607.71528579999995</c:v>
                </c:pt>
                <c:pt idx="11">
                  <c:v>674.64008439999998</c:v>
                </c:pt>
                <c:pt idx="12">
                  <c:v>659.70166280000001</c:v>
                </c:pt>
                <c:pt idx="13">
                  <c:v>661.02752959999998</c:v>
                </c:pt>
                <c:pt idx="14">
                  <c:v>630.07125059999998</c:v>
                </c:pt>
                <c:pt idx="15">
                  <c:v>693.2902133</c:v>
                </c:pt>
                <c:pt idx="16">
                  <c:v>706.62226150000004</c:v>
                </c:pt>
                <c:pt idx="17">
                  <c:v>750.04744749999998</c:v>
                </c:pt>
                <c:pt idx="18">
                  <c:v>710.82034710000005</c:v>
                </c:pt>
                <c:pt idx="19">
                  <c:v>751.81774480000001</c:v>
                </c:pt>
                <c:pt idx="20">
                  <c:v>774.38504809999995</c:v>
                </c:pt>
                <c:pt idx="21">
                  <c:v>775.90370989999997</c:v>
                </c:pt>
                <c:pt idx="22">
                  <c:v>797.75344719999998</c:v>
                </c:pt>
                <c:pt idx="23">
                  <c:v>812.76766090000001</c:v>
                </c:pt>
                <c:pt idx="24">
                  <c:v>793.24894900000004</c:v>
                </c:pt>
                <c:pt idx="25">
                  <c:v>801.68084429999999</c:v>
                </c:pt>
                <c:pt idx="26">
                  <c:v>808.28153789999999</c:v>
                </c:pt>
                <c:pt idx="27">
                  <c:v>798.42946429999995</c:v>
                </c:pt>
                <c:pt idx="28">
                  <c:v>817.95511099999999</c:v>
                </c:pt>
                <c:pt idx="29">
                  <c:v>823.59351449999997</c:v>
                </c:pt>
                <c:pt idx="30">
                  <c:v>836.9269931</c:v>
                </c:pt>
                <c:pt idx="31">
                  <c:v>850.20897720000005</c:v>
                </c:pt>
                <c:pt idx="32">
                  <c:v>862.98551139999995</c:v>
                </c:pt>
                <c:pt idx="33">
                  <c:v>853.34730639999998</c:v>
                </c:pt>
                <c:pt idx="34">
                  <c:v>884.43341780000003</c:v>
                </c:pt>
                <c:pt idx="35">
                  <c:v>871.21502129999999</c:v>
                </c:pt>
                <c:pt idx="36">
                  <c:v>847.2884699</c:v>
                </c:pt>
                <c:pt idx="37">
                  <c:v>858.4774036</c:v>
                </c:pt>
                <c:pt idx="38">
                  <c:v>848.66234840000004</c:v>
                </c:pt>
                <c:pt idx="39">
                  <c:v>880.7797971</c:v>
                </c:pt>
                <c:pt idx="40">
                  <c:v>885.79248170000005</c:v>
                </c:pt>
                <c:pt idx="41">
                  <c:v>855.92139980000002</c:v>
                </c:pt>
                <c:pt idx="42">
                  <c:v>865.57765849999998</c:v>
                </c:pt>
                <c:pt idx="43">
                  <c:v>858.48638679999999</c:v>
                </c:pt>
                <c:pt idx="44">
                  <c:v>843.52552070000002</c:v>
                </c:pt>
                <c:pt idx="45">
                  <c:v>822.14643960000001</c:v>
                </c:pt>
                <c:pt idx="46">
                  <c:v>769.79749379999998</c:v>
                </c:pt>
                <c:pt idx="47">
                  <c:v>766.38545610000006</c:v>
                </c:pt>
                <c:pt idx="48">
                  <c:v>715.17457990000003</c:v>
                </c:pt>
                <c:pt idx="49">
                  <c:v>698.68808520000005</c:v>
                </c:pt>
                <c:pt idx="50">
                  <c:v>658.43347670000003</c:v>
                </c:pt>
                <c:pt idx="51">
                  <c:v>702.5204559</c:v>
                </c:pt>
                <c:pt idx="52">
                  <c:v>689.15585799999997</c:v>
                </c:pt>
                <c:pt idx="53">
                  <c:v>718.07297059999996</c:v>
                </c:pt>
                <c:pt idx="54">
                  <c:v>693.58436989999996</c:v>
                </c:pt>
                <c:pt idx="55">
                  <c:v>711.82398520000004</c:v>
                </c:pt>
                <c:pt idx="56">
                  <c:v>663.28025149999996</c:v>
                </c:pt>
                <c:pt idx="57">
                  <c:v>682.4331492</c:v>
                </c:pt>
                <c:pt idx="58">
                  <c:v>713.37682489999997</c:v>
                </c:pt>
                <c:pt idx="59">
                  <c:v>707.98615570000004</c:v>
                </c:pt>
                <c:pt idx="60">
                  <c:v>677.07605960000001</c:v>
                </c:pt>
                <c:pt idx="61">
                  <c:v>730.90340960000003</c:v>
                </c:pt>
                <c:pt idx="62">
                  <c:v>675.49615759999995</c:v>
                </c:pt>
                <c:pt idx="63">
                  <c:v>707.79251039999997</c:v>
                </c:pt>
                <c:pt idx="64">
                  <c:v>704.60209359999999</c:v>
                </c:pt>
                <c:pt idx="65">
                  <c:v>634.10788160000004</c:v>
                </c:pt>
                <c:pt idx="66">
                  <c:v>715.02547249999998</c:v>
                </c:pt>
                <c:pt idx="67">
                  <c:v>730.74850179999999</c:v>
                </c:pt>
                <c:pt idx="68">
                  <c:v>711.70493220000003</c:v>
                </c:pt>
                <c:pt idx="69">
                  <c:v>679.72917589999997</c:v>
                </c:pt>
                <c:pt idx="70">
                  <c:v>638.48334790000001</c:v>
                </c:pt>
                <c:pt idx="71">
                  <c:v>617.3031244</c:v>
                </c:pt>
                <c:pt idx="72">
                  <c:v>591.78402089999997</c:v>
                </c:pt>
                <c:pt idx="73">
                  <c:v>551.68410849999998</c:v>
                </c:pt>
                <c:pt idx="74">
                  <c:v>513.2544699</c:v>
                </c:pt>
                <c:pt idx="75">
                  <c:v>525.67889260000004</c:v>
                </c:pt>
                <c:pt idx="76">
                  <c:v>479.44033760000002</c:v>
                </c:pt>
                <c:pt idx="77">
                  <c:v>458.340397</c:v>
                </c:pt>
                <c:pt idx="78">
                  <c:v>476.60386299999999</c:v>
                </c:pt>
                <c:pt idx="79">
                  <c:v>471.53587909999999</c:v>
                </c:pt>
                <c:pt idx="80">
                  <c:v>451.73853320000001</c:v>
                </c:pt>
                <c:pt idx="81">
                  <c:v>444.67986029999997</c:v>
                </c:pt>
                <c:pt idx="82">
                  <c:v>417.6727368</c:v>
                </c:pt>
                <c:pt idx="83">
                  <c:v>377.31067400000001</c:v>
                </c:pt>
                <c:pt idx="84">
                  <c:v>385.20243040000003</c:v>
                </c:pt>
                <c:pt idx="85">
                  <c:v>351.82059340000001</c:v>
                </c:pt>
                <c:pt idx="86">
                  <c:v>323.76996300000002</c:v>
                </c:pt>
                <c:pt idx="87">
                  <c:v>277.82254280000001</c:v>
                </c:pt>
                <c:pt idx="88">
                  <c:v>263.40745850000002</c:v>
                </c:pt>
                <c:pt idx="89">
                  <c:v>226.490588</c:v>
                </c:pt>
                <c:pt idx="90">
                  <c:v>184.20730029999999</c:v>
                </c:pt>
                <c:pt idx="91">
                  <c:v>155.1192231</c:v>
                </c:pt>
                <c:pt idx="92">
                  <c:v>109.3115324</c:v>
                </c:pt>
                <c:pt idx="93">
                  <c:v>84.972692199999997</c:v>
                </c:pt>
                <c:pt idx="94">
                  <c:v>68.788577500000002</c:v>
                </c:pt>
                <c:pt idx="95">
                  <c:v>50.587887500000001</c:v>
                </c:pt>
                <c:pt idx="96">
                  <c:v>31.474580400000001</c:v>
                </c:pt>
                <c:pt idx="97">
                  <c:v>24.916468600000002</c:v>
                </c:pt>
                <c:pt idx="98">
                  <c:v>15.5669488</c:v>
                </c:pt>
                <c:pt idx="99">
                  <c:v>11.822453599999999</c:v>
                </c:pt>
                <c:pt idx="100">
                  <c:v>17.412532200000001</c:v>
                </c:pt>
              </c:numCache>
            </c:numRef>
          </c:val>
          <c:smooth val="1"/>
          <c:extLst>
            <c:ext xmlns:c16="http://schemas.microsoft.com/office/drawing/2014/chart" uri="{C3380CC4-5D6E-409C-BE32-E72D297353CC}">
              <c16:uniqueId val="{00000001-29D1-41FB-8EA9-DD462A4D3512}"/>
            </c:ext>
          </c:extLst>
        </c:ser>
        <c:dLbls>
          <c:showLegendKey val="0"/>
          <c:showVal val="0"/>
          <c:showCatName val="0"/>
          <c:showSerName val="0"/>
          <c:showPercent val="0"/>
          <c:showBubbleSize val="0"/>
        </c:dLbls>
        <c:marker val="1"/>
        <c:smooth val="0"/>
        <c:axId val="1120871887"/>
        <c:axId val="1120881007"/>
      </c:lineChart>
      <c:catAx>
        <c:axId val="1120871887"/>
        <c:scaling>
          <c:orientation val="minMax"/>
        </c:scaling>
        <c:delete val="0"/>
        <c:axPos val="b"/>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Ålder</a:t>
                </a:r>
              </a:p>
            </c:rich>
          </c:tx>
          <c:overlay val="0"/>
        </c:title>
        <c:numFmt formatCode="General" sourceLinked="1"/>
        <c:majorTickMark val="out"/>
        <c:minorTickMark val="none"/>
        <c:tickLblPos val="nextTo"/>
        <c:txPr>
          <a:bodyPr rot="0" vert="horz"/>
          <a:lstStyle/>
          <a:p>
            <a:pPr>
              <a:defRPr sz="800" b="0" i="0">
                <a:solidFill>
                  <a:srgbClr val="000000"/>
                </a:solidFill>
                <a:latin typeface="Franklin Gothic Book"/>
                <a:ea typeface="Franklin Gothic Book"/>
                <a:cs typeface="Franklin Gothic Book"/>
              </a:defRPr>
            </a:pPr>
            <a:endParaRPr lang="sv-SE"/>
          </a:p>
        </c:txPr>
        <c:crossAx val="1120881007"/>
        <c:crossesAt val="-1000"/>
        <c:auto val="1"/>
        <c:lblAlgn val="ctr"/>
        <c:lblOffset val="100"/>
        <c:tickLblSkip val="10"/>
        <c:tickMarkSkip val="10"/>
        <c:noMultiLvlLbl val="0"/>
      </c:catAx>
      <c:valAx>
        <c:axId val="1120881007"/>
        <c:scaling>
          <c:orientation val="minMax"/>
          <c:min val="0"/>
        </c:scaling>
        <c:delete val="0"/>
        <c:axPos val="l"/>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Antal</a:t>
                </a:r>
              </a:p>
            </c:rich>
          </c:tx>
          <c:overlay val="0"/>
        </c:title>
        <c:numFmt formatCode="##\ ##0" sourceLinked="0"/>
        <c:majorTickMark val="out"/>
        <c:minorTickMark val="none"/>
        <c:tickLblPos val="nextTo"/>
        <c:txPr>
          <a:bodyPr/>
          <a:lstStyle/>
          <a:p>
            <a:pPr>
              <a:defRPr sz="800" b="0" i="0">
                <a:solidFill>
                  <a:srgbClr val="000000"/>
                </a:solidFill>
                <a:latin typeface="Franklin Gothic Book"/>
                <a:ea typeface="Franklin Gothic Book"/>
                <a:cs typeface="Franklin Gothic Book"/>
              </a:defRPr>
            </a:pPr>
            <a:endParaRPr lang="sv-SE"/>
          </a:p>
        </c:txPr>
        <c:crossAx val="1120871887"/>
        <c:crossesAt val="1"/>
        <c:crossBetween val="between"/>
      </c:valAx>
      <c:spPr>
        <a:solidFill>
          <a:srgbClr val="FFFFFF"/>
        </a:solidFill>
        <a:ln w="3175">
          <a:solidFill>
            <a:srgbClr val="000000"/>
          </a:solidFill>
          <a:prstDash val="solid"/>
        </a:ln>
      </c:spPr>
    </c:plotArea>
    <c:legend>
      <c:legendPos val="b"/>
      <c:overlay val="0"/>
      <c:spPr>
        <a:ln w="25400">
          <a:noFill/>
        </a:ln>
      </c:spPr>
      <c:txPr>
        <a:bodyPr/>
        <a:lstStyle/>
        <a:p>
          <a:pPr>
            <a:defRPr sz="800" b="0" i="0">
              <a:solidFill>
                <a:srgbClr val="000000"/>
              </a:solidFill>
              <a:latin typeface="Franklin Gothic Book"/>
              <a:ea typeface="Franklin Gothic Book"/>
              <a:cs typeface="Franklin Gothic Book"/>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no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Skillnad i folkmängd mellan åren 2023 och 2033</c:v>
          </c:tx>
          <c:spPr>
            <a:solidFill>
              <a:srgbClr val="D2B69E"/>
            </a:solidFill>
            <a:ln w="3175">
              <a:solidFill>
                <a:srgbClr val="000000"/>
              </a:solidFill>
              <a:prstDash val="solid"/>
            </a:ln>
          </c:spPr>
          <c:invertIfNegative val="0"/>
          <c:cat>
            <c:numRef>
              <c:f>'[1]Befolkningsstruktur tid'!$A$4:$A$104</c:f>
              <c:numCache>
                <c:formatCode>General</c:formatCode>
                <c:ptCount val="1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numCache>
            </c:numRef>
          </c:cat>
          <c:val>
            <c:numRef>
              <c:f>'[1]Befolkningsstruktur tid'!$D$4:$D$104</c:f>
              <c:numCache>
                <c:formatCode>#,##0</c:formatCode>
                <c:ptCount val="101"/>
                <c:pt idx="0">
                  <c:v>103.28558769999999</c:v>
                </c:pt>
                <c:pt idx="1">
                  <c:v>-5.3599750000000004</c:v>
                </c:pt>
                <c:pt idx="2">
                  <c:v>13.817684099999999</c:v>
                </c:pt>
                <c:pt idx="3">
                  <c:v>5.3461613000000003</c:v>
                </c:pt>
                <c:pt idx="4">
                  <c:v>31.931189700000001</c:v>
                </c:pt>
                <c:pt idx="5">
                  <c:v>-57.885147500000002</c:v>
                </c:pt>
                <c:pt idx="6">
                  <c:v>-76.736675000000005</c:v>
                </c:pt>
                <c:pt idx="7">
                  <c:v>-136.99765619999999</c:v>
                </c:pt>
                <c:pt idx="8">
                  <c:v>-64.838109000000003</c:v>
                </c:pt>
                <c:pt idx="9">
                  <c:v>-107.1746334</c:v>
                </c:pt>
                <c:pt idx="10">
                  <c:v>-104.2847142</c:v>
                </c:pt>
                <c:pt idx="11">
                  <c:v>-39.359915600000001</c:v>
                </c:pt>
                <c:pt idx="12">
                  <c:v>-69.298337200000006</c:v>
                </c:pt>
                <c:pt idx="13">
                  <c:v>-92.972470400000006</c:v>
                </c:pt>
                <c:pt idx="14">
                  <c:v>-60.928749400000001</c:v>
                </c:pt>
                <c:pt idx="15">
                  <c:v>-41.709786700000002</c:v>
                </c:pt>
                <c:pt idx="16">
                  <c:v>-49.3777385</c:v>
                </c:pt>
                <c:pt idx="17">
                  <c:v>48.047447499999997</c:v>
                </c:pt>
                <c:pt idx="18">
                  <c:v>-56.179652900000001</c:v>
                </c:pt>
                <c:pt idx="19">
                  <c:v>4.8177447999999998</c:v>
                </c:pt>
                <c:pt idx="20">
                  <c:v>36.385048099999999</c:v>
                </c:pt>
                <c:pt idx="21">
                  <c:v>46.903709900000003</c:v>
                </c:pt>
                <c:pt idx="22">
                  <c:v>80.753447199999997</c:v>
                </c:pt>
                <c:pt idx="23">
                  <c:v>139.76766090000001</c:v>
                </c:pt>
                <c:pt idx="24">
                  <c:v>18.248949</c:v>
                </c:pt>
                <c:pt idx="25">
                  <c:v>55.680844299999997</c:v>
                </c:pt>
                <c:pt idx="26">
                  <c:v>116.2815379</c:v>
                </c:pt>
                <c:pt idx="27">
                  <c:v>44.429464299999999</c:v>
                </c:pt>
                <c:pt idx="28">
                  <c:v>20.955110999999999</c:v>
                </c:pt>
                <c:pt idx="29">
                  <c:v>-53.406485500000002</c:v>
                </c:pt>
                <c:pt idx="30">
                  <c:v>-85.073006899999996</c:v>
                </c:pt>
                <c:pt idx="31">
                  <c:v>-33.7910228</c:v>
                </c:pt>
                <c:pt idx="32">
                  <c:v>-49.0144886</c:v>
                </c:pt>
                <c:pt idx="33">
                  <c:v>-61.652693599999999</c:v>
                </c:pt>
                <c:pt idx="34">
                  <c:v>-1.5665822</c:v>
                </c:pt>
                <c:pt idx="35">
                  <c:v>20.2150213</c:v>
                </c:pt>
                <c:pt idx="36">
                  <c:v>76.288469899999996</c:v>
                </c:pt>
                <c:pt idx="37">
                  <c:v>78.477403600000002</c:v>
                </c:pt>
                <c:pt idx="38">
                  <c:v>143.66234840000001</c:v>
                </c:pt>
                <c:pt idx="39">
                  <c:v>201.7797971</c:v>
                </c:pt>
                <c:pt idx="40">
                  <c:v>259.7924817</c:v>
                </c:pt>
                <c:pt idx="41">
                  <c:v>174.92139979999999</c:v>
                </c:pt>
                <c:pt idx="42">
                  <c:v>184.57765850000001</c:v>
                </c:pt>
                <c:pt idx="43">
                  <c:v>126.48638680000001</c:v>
                </c:pt>
                <c:pt idx="44">
                  <c:v>155.52552069999999</c:v>
                </c:pt>
                <c:pt idx="45">
                  <c:v>123.14643959999999</c:v>
                </c:pt>
                <c:pt idx="46">
                  <c:v>108.7974938</c:v>
                </c:pt>
                <c:pt idx="47">
                  <c:v>82.385456099999999</c:v>
                </c:pt>
                <c:pt idx="48">
                  <c:v>-23.825420099999999</c:v>
                </c:pt>
                <c:pt idx="49">
                  <c:v>-33.311914799999997</c:v>
                </c:pt>
                <c:pt idx="50">
                  <c:v>-34.5665233</c:v>
                </c:pt>
                <c:pt idx="51">
                  <c:v>-77.479544099999998</c:v>
                </c:pt>
                <c:pt idx="52">
                  <c:v>-22.844142000000002</c:v>
                </c:pt>
                <c:pt idx="53">
                  <c:v>-34.927029400000002</c:v>
                </c:pt>
                <c:pt idx="54">
                  <c:v>-71.415630100000001</c:v>
                </c:pt>
                <c:pt idx="55">
                  <c:v>33.823985200000003</c:v>
                </c:pt>
                <c:pt idx="56">
                  <c:v>-136.71974850000001</c:v>
                </c:pt>
                <c:pt idx="57">
                  <c:v>-132.5668508</c:v>
                </c:pt>
                <c:pt idx="58">
                  <c:v>-89.623175099999997</c:v>
                </c:pt>
                <c:pt idx="59">
                  <c:v>-51.013844300000002</c:v>
                </c:pt>
                <c:pt idx="60">
                  <c:v>-31.923940399999999</c:v>
                </c:pt>
                <c:pt idx="61">
                  <c:v>37.903409600000003</c:v>
                </c:pt>
                <c:pt idx="62">
                  <c:v>6.4961576000000001</c:v>
                </c:pt>
                <c:pt idx="63">
                  <c:v>72.792510399999998</c:v>
                </c:pt>
                <c:pt idx="64">
                  <c:v>117.6020936</c:v>
                </c:pt>
                <c:pt idx="65">
                  <c:v>35.107881599999999</c:v>
                </c:pt>
                <c:pt idx="66">
                  <c:v>158.02547250000001</c:v>
                </c:pt>
                <c:pt idx="67">
                  <c:v>191.74850180000001</c:v>
                </c:pt>
                <c:pt idx="68">
                  <c:v>134.7049322</c:v>
                </c:pt>
                <c:pt idx="69">
                  <c:v>104.7291759</c:v>
                </c:pt>
                <c:pt idx="70">
                  <c:v>66.483347899999998</c:v>
                </c:pt>
                <c:pt idx="71">
                  <c:v>44.303124400000002</c:v>
                </c:pt>
                <c:pt idx="72">
                  <c:v>32.784020900000002</c:v>
                </c:pt>
                <c:pt idx="73">
                  <c:v>25.684108500000001</c:v>
                </c:pt>
                <c:pt idx="74">
                  <c:v>-52.745530100000003</c:v>
                </c:pt>
                <c:pt idx="75">
                  <c:v>-20.321107399999999</c:v>
                </c:pt>
                <c:pt idx="76">
                  <c:v>-58.559662400000001</c:v>
                </c:pt>
                <c:pt idx="77">
                  <c:v>-37.659602999999997</c:v>
                </c:pt>
                <c:pt idx="78">
                  <c:v>-30.396137</c:v>
                </c:pt>
                <c:pt idx="79">
                  <c:v>-13.464120899999999</c:v>
                </c:pt>
                <c:pt idx="80">
                  <c:v>13.738533199999999</c:v>
                </c:pt>
                <c:pt idx="81">
                  <c:v>29.679860300000001</c:v>
                </c:pt>
                <c:pt idx="82">
                  <c:v>85.672736799999996</c:v>
                </c:pt>
                <c:pt idx="83">
                  <c:v>78.310674000000006</c:v>
                </c:pt>
                <c:pt idx="84">
                  <c:v>87.202430399999997</c:v>
                </c:pt>
                <c:pt idx="85">
                  <c:v>91.820593400000007</c:v>
                </c:pt>
                <c:pt idx="86">
                  <c:v>122.769963</c:v>
                </c:pt>
                <c:pt idx="87">
                  <c:v>80.822542799999994</c:v>
                </c:pt>
                <c:pt idx="88">
                  <c:v>104.4074585</c:v>
                </c:pt>
                <c:pt idx="89">
                  <c:v>65.490588000000002</c:v>
                </c:pt>
                <c:pt idx="90">
                  <c:v>52.2073003</c:v>
                </c:pt>
                <c:pt idx="91">
                  <c:v>60.119223099999999</c:v>
                </c:pt>
                <c:pt idx="92">
                  <c:v>21.311532400000001</c:v>
                </c:pt>
                <c:pt idx="93">
                  <c:v>9.9726921999999991</c:v>
                </c:pt>
                <c:pt idx="94">
                  <c:v>29.788577499999999</c:v>
                </c:pt>
                <c:pt idx="95">
                  <c:v>9.5878875000000008</c:v>
                </c:pt>
                <c:pt idx="96">
                  <c:v>4.4745803999999998</c:v>
                </c:pt>
                <c:pt idx="97">
                  <c:v>-8.3531400000000006E-2</c:v>
                </c:pt>
                <c:pt idx="98">
                  <c:v>3.5669488</c:v>
                </c:pt>
                <c:pt idx="99">
                  <c:v>-1.1775464</c:v>
                </c:pt>
                <c:pt idx="100">
                  <c:v>-3.5874678000000002</c:v>
                </c:pt>
              </c:numCache>
            </c:numRef>
          </c:val>
          <c:extLst>
            <c:ext xmlns:c16="http://schemas.microsoft.com/office/drawing/2014/chart" uri="{C3380CC4-5D6E-409C-BE32-E72D297353CC}">
              <c16:uniqueId val="{00000000-80BD-4DEB-913E-A5152CB51EAE}"/>
            </c:ext>
          </c:extLst>
        </c:ser>
        <c:dLbls>
          <c:showLegendKey val="0"/>
          <c:showVal val="0"/>
          <c:showCatName val="0"/>
          <c:showSerName val="0"/>
          <c:showPercent val="0"/>
          <c:showBubbleSize val="0"/>
        </c:dLbls>
        <c:gapWidth val="0"/>
        <c:axId val="1120872847"/>
        <c:axId val="1120880527"/>
      </c:barChart>
      <c:catAx>
        <c:axId val="1120872847"/>
        <c:scaling>
          <c:orientation val="minMax"/>
        </c:scaling>
        <c:delete val="0"/>
        <c:axPos val="b"/>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Ålder</a:t>
                </a:r>
              </a:p>
            </c:rich>
          </c:tx>
          <c:overlay val="0"/>
        </c:title>
        <c:numFmt formatCode="General" sourceLinked="1"/>
        <c:majorTickMark val="out"/>
        <c:minorTickMark val="none"/>
        <c:tickLblPos val="low"/>
        <c:txPr>
          <a:bodyPr rot="0" vert="horz"/>
          <a:lstStyle/>
          <a:p>
            <a:pPr>
              <a:defRPr sz="800" b="0" i="0">
                <a:solidFill>
                  <a:srgbClr val="000000"/>
                </a:solidFill>
                <a:latin typeface="Franklin Gothic Book"/>
                <a:ea typeface="Franklin Gothic Book"/>
                <a:cs typeface="Franklin Gothic Book"/>
              </a:defRPr>
            </a:pPr>
            <a:endParaRPr lang="sv-SE"/>
          </a:p>
        </c:txPr>
        <c:crossAx val="1120880527"/>
        <c:crossesAt val="0"/>
        <c:auto val="1"/>
        <c:lblAlgn val="ctr"/>
        <c:lblOffset val="100"/>
        <c:tickLblSkip val="10"/>
        <c:tickMarkSkip val="10"/>
        <c:noMultiLvlLbl val="0"/>
      </c:catAx>
      <c:valAx>
        <c:axId val="1120880527"/>
        <c:scaling>
          <c:orientation val="minMax"/>
        </c:scaling>
        <c:delete val="0"/>
        <c:axPos val="l"/>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Antal</a:t>
                </a:r>
              </a:p>
            </c:rich>
          </c:tx>
          <c:overlay val="0"/>
        </c:title>
        <c:numFmt formatCode="##\ ##0" sourceLinked="0"/>
        <c:majorTickMark val="out"/>
        <c:minorTickMark val="none"/>
        <c:tickLblPos val="nextTo"/>
        <c:txPr>
          <a:bodyPr/>
          <a:lstStyle/>
          <a:p>
            <a:pPr>
              <a:defRPr sz="800" b="0" i="0">
                <a:solidFill>
                  <a:srgbClr val="000000"/>
                </a:solidFill>
                <a:latin typeface="Franklin Gothic Book"/>
                <a:ea typeface="Franklin Gothic Book"/>
                <a:cs typeface="Franklin Gothic Book"/>
              </a:defRPr>
            </a:pPr>
            <a:endParaRPr lang="sv-SE"/>
          </a:p>
        </c:txPr>
        <c:crossAx val="1120872847"/>
        <c:crossesAt val="1"/>
        <c:crossBetween val="between"/>
      </c:valAx>
      <c:spPr>
        <a:solidFill>
          <a:srgbClr val="FFFFFF"/>
        </a:solidFill>
        <a:ln w="3175">
          <a:solidFill>
            <a:srgbClr val="000000"/>
          </a:solidFill>
          <a:prstDash val="solid"/>
        </a:ln>
      </c:spPr>
    </c:plotArea>
    <c:legend>
      <c:legendPos val="b"/>
      <c:overlay val="0"/>
      <c:spPr>
        <a:ln w="25400">
          <a:noFill/>
        </a:ln>
      </c:spPr>
      <c:txPr>
        <a:bodyPr/>
        <a:lstStyle/>
        <a:p>
          <a:pPr>
            <a:defRPr sz="800" b="0" i="0">
              <a:solidFill>
                <a:srgbClr val="000000"/>
              </a:solidFill>
              <a:latin typeface="Franklin Gothic Book"/>
              <a:ea typeface="Franklin Gothic Book"/>
              <a:cs typeface="Franklin Gothic Book"/>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noFill/>
    </a:ln>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Trollhättans kommun</c:v>
          </c:tx>
          <c:spPr>
            <a:ln w="12700">
              <a:solidFill>
                <a:srgbClr val="333333"/>
              </a:solidFill>
              <a:prstDash val="solid"/>
            </a:ln>
          </c:spPr>
          <c:marker>
            <c:symbol val="circle"/>
            <c:size val="6"/>
            <c:spPr>
              <a:solidFill>
                <a:srgbClr val="99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0-BA7D-4B70-8364-192F91CB8D41}"/>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1-BA7D-4B70-8364-192F91CB8D41}"/>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2-BA7D-4B70-8364-192F91CB8D41}"/>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03-BA7D-4B70-8364-192F91CB8D41}"/>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04-BA7D-4B70-8364-192F91CB8D41}"/>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05-BA7D-4B70-8364-192F91CB8D41}"/>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06-BA7D-4B70-8364-192F91CB8D41}"/>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07-BA7D-4B70-8364-192F91CB8D41}"/>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08-BA7D-4B70-8364-192F91CB8D41}"/>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09-BA7D-4B70-8364-192F91CB8D41}"/>
              </c:ext>
            </c:extLst>
          </c:dPt>
          <c:cat>
            <c:numRef>
              <c:f>[1]Medelålder!$A$4:$A$57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[1]Medelålder!$B$4:$B$57</c:f>
              <c:numCache>
                <c:formatCode>0.00</c:formatCode>
                <c:ptCount val="54"/>
                <c:pt idx="0">
                  <c:v>37.310060499999999</c:v>
                </c:pt>
                <c:pt idx="1">
                  <c:v>37.702654899999999</c:v>
                </c:pt>
                <c:pt idx="2">
                  <c:v>38.079295899999998</c:v>
                </c:pt>
                <c:pt idx="3">
                  <c:v>38.369855100000002</c:v>
                </c:pt>
                <c:pt idx="4">
                  <c:v>38.427312899999997</c:v>
                </c:pt>
                <c:pt idx="5">
                  <c:v>38.548603900000003</c:v>
                </c:pt>
                <c:pt idx="6">
                  <c:v>38.682872400000001</c:v>
                </c:pt>
                <c:pt idx="7">
                  <c:v>38.815402499999998</c:v>
                </c:pt>
                <c:pt idx="8">
                  <c:v>38.8009384</c:v>
                </c:pt>
                <c:pt idx="9">
                  <c:v>38.843840200000002</c:v>
                </c:pt>
                <c:pt idx="10">
                  <c:v>38.829892100000002</c:v>
                </c:pt>
                <c:pt idx="11">
                  <c:v>38.900452999999999</c:v>
                </c:pt>
                <c:pt idx="12">
                  <c:v>38.884436700000002</c:v>
                </c:pt>
                <c:pt idx="13">
                  <c:v>38.980330199999997</c:v>
                </c:pt>
                <c:pt idx="14">
                  <c:v>38.957809699999999</c:v>
                </c:pt>
                <c:pt idx="15">
                  <c:v>39.057638799999999</c:v>
                </c:pt>
                <c:pt idx="16">
                  <c:v>39.268982399999999</c:v>
                </c:pt>
                <c:pt idx="17">
                  <c:v>39.413693100000003</c:v>
                </c:pt>
                <c:pt idx="18">
                  <c:v>39.481816500000001</c:v>
                </c:pt>
                <c:pt idx="19">
                  <c:v>39.596976099999999</c:v>
                </c:pt>
                <c:pt idx="20">
                  <c:v>39.7577754</c:v>
                </c:pt>
                <c:pt idx="21">
                  <c:v>39.915652299999998</c:v>
                </c:pt>
                <c:pt idx="22">
                  <c:v>39.948230899999999</c:v>
                </c:pt>
                <c:pt idx="23">
                  <c:v>40.160355299999999</c:v>
                </c:pt>
                <c:pt idx="24">
                  <c:v>40.291172799999998</c:v>
                </c:pt>
                <c:pt idx="25">
                  <c:v>40.396401599999997</c:v>
                </c:pt>
                <c:pt idx="26">
                  <c:v>40.355991099999997</c:v>
                </c:pt>
                <c:pt idx="27">
                  <c:v>40.376003699999998</c:v>
                </c:pt>
                <c:pt idx="28">
                  <c:v>40.433140000000002</c:v>
                </c:pt>
                <c:pt idx="29">
                  <c:v>40.4222933</c:v>
                </c:pt>
                <c:pt idx="30">
                  <c:v>40.402476100000001</c:v>
                </c:pt>
                <c:pt idx="31">
                  <c:v>40.458215500000001</c:v>
                </c:pt>
                <c:pt idx="32">
                  <c:v>40.463353599999998</c:v>
                </c:pt>
                <c:pt idx="33">
                  <c:v>40.374622199999997</c:v>
                </c:pt>
                <c:pt idx="34">
                  <c:v>40.480765499999997</c:v>
                </c:pt>
                <c:pt idx="35">
                  <c:v>40.505377299999999</c:v>
                </c:pt>
                <c:pt idx="36">
                  <c:v>40.433077099999998</c:v>
                </c:pt>
                <c:pt idx="37">
                  <c:v>40.458772600000003</c:v>
                </c:pt>
                <c:pt idx="38">
                  <c:v>40.457771399999999</c:v>
                </c:pt>
                <c:pt idx="39">
                  <c:v>40.509888599999996</c:v>
                </c:pt>
                <c:pt idx="40">
                  <c:v>40.601807600000001</c:v>
                </c:pt>
                <c:pt idx="41">
                  <c:v>40.816107100000004</c:v>
                </c:pt>
                <c:pt idx="42">
                  <c:v>40.903111000000003</c:v>
                </c:pt>
                <c:pt idx="43">
                  <c:v>41.201369499999998</c:v>
                </c:pt>
                <c:pt idx="44">
                  <c:v>41.4912274</c:v>
                </c:pt>
                <c:pt idx="45">
                  <c:v>41.698598400000002</c:v>
                </c:pt>
                <c:pt idx="46">
                  <c:v>41.878127300000003</c:v>
                </c:pt>
                <c:pt idx="47">
                  <c:v>41.967069799999997</c:v>
                </c:pt>
                <c:pt idx="48">
                  <c:v>42.043610200000003</c:v>
                </c:pt>
                <c:pt idx="49">
                  <c:v>42.108116099999997</c:v>
                </c:pt>
                <c:pt idx="50">
                  <c:v>42.166854800000003</c:v>
                </c:pt>
                <c:pt idx="51">
                  <c:v>42.243032100000001</c:v>
                </c:pt>
                <c:pt idx="52">
                  <c:v>42.288038299999997</c:v>
                </c:pt>
                <c:pt idx="53">
                  <c:v>42.323880099999997</c:v>
                </c:pt>
              </c:numCache>
            </c:numRef>
          </c:val>
          <c:smooth val="1"/>
          <c:extLst>
            <c:ext xmlns:c16="http://schemas.microsoft.com/office/drawing/2014/chart" uri="{C3380CC4-5D6E-409C-BE32-E72D297353CC}">
              <c16:uniqueId val="{0000000A-BA7D-4B70-8364-192F91CB8D41}"/>
            </c:ext>
          </c:extLst>
        </c:ser>
        <c:ser>
          <c:idx val="1"/>
          <c:order val="1"/>
          <c:tx>
            <c:v>Riket</c:v>
          </c:tx>
          <c:spPr>
            <a:ln w="12700">
              <a:solidFill>
                <a:srgbClr val="333333"/>
              </a:solidFill>
              <a:prstDash val="solid"/>
            </a:ln>
          </c:spPr>
          <c:marker>
            <c:symbol val="square"/>
            <c:size val="6"/>
            <c:spPr>
              <a:solidFill>
                <a:srgbClr val="FFCC00"/>
              </a:solidFill>
              <a:ln>
                <a:solidFill>
                  <a:srgbClr val="333333"/>
                </a:solidFill>
                <a:prstDash val="solid"/>
              </a:ln>
            </c:spPr>
          </c:marker>
          <c:dPt>
            <c:idx val="44"/>
            <c:marker>
              <c:spPr>
                <a:solidFill>
                  <a:srgbClr val="FFFFFF"/>
                </a:solidFill>
                <a:ln>
                  <a:solidFill>
                    <a:srgbClr val="333333"/>
                  </a:solidFill>
                  <a:prstDash val="solid"/>
                </a:ln>
              </c:spPr>
            </c:marker>
            <c:bubble3D val="0"/>
            <c:extLst>
              <c:ext xmlns:c16="http://schemas.microsoft.com/office/drawing/2014/chart" uri="{C3380CC4-5D6E-409C-BE32-E72D297353CC}">
                <c16:uniqueId val="{0000000B-BA7D-4B70-8364-192F91CB8D41}"/>
              </c:ext>
            </c:extLst>
          </c:dPt>
          <c:dPt>
            <c:idx val="45"/>
            <c:marker>
              <c:spPr>
                <a:solidFill>
                  <a:srgbClr val="FFFFFF"/>
                </a:solidFill>
                <a:ln>
                  <a:solidFill>
                    <a:srgbClr val="333333"/>
                  </a:solidFill>
                  <a:prstDash val="solid"/>
                </a:ln>
              </c:spPr>
            </c:marker>
            <c:bubble3D val="0"/>
            <c:extLst>
              <c:ext xmlns:c16="http://schemas.microsoft.com/office/drawing/2014/chart" uri="{C3380CC4-5D6E-409C-BE32-E72D297353CC}">
                <c16:uniqueId val="{0000000C-BA7D-4B70-8364-192F91CB8D41}"/>
              </c:ext>
            </c:extLst>
          </c:dPt>
          <c:dPt>
            <c:idx val="46"/>
            <c:marker>
              <c:spPr>
                <a:solidFill>
                  <a:srgbClr val="FFFFFF"/>
                </a:solidFill>
                <a:ln>
                  <a:solidFill>
                    <a:srgbClr val="333333"/>
                  </a:solidFill>
                  <a:prstDash val="solid"/>
                </a:ln>
              </c:spPr>
            </c:marker>
            <c:bubble3D val="0"/>
            <c:extLst>
              <c:ext xmlns:c16="http://schemas.microsoft.com/office/drawing/2014/chart" uri="{C3380CC4-5D6E-409C-BE32-E72D297353CC}">
                <c16:uniqueId val="{0000000D-BA7D-4B70-8364-192F91CB8D41}"/>
              </c:ext>
            </c:extLst>
          </c:dPt>
          <c:dPt>
            <c:idx val="47"/>
            <c:marker>
              <c:spPr>
                <a:solidFill>
                  <a:srgbClr val="FFFFFF"/>
                </a:solidFill>
                <a:ln>
                  <a:solidFill>
                    <a:srgbClr val="333333"/>
                  </a:solidFill>
                  <a:prstDash val="solid"/>
                </a:ln>
              </c:spPr>
            </c:marker>
            <c:bubble3D val="0"/>
            <c:extLst>
              <c:ext xmlns:c16="http://schemas.microsoft.com/office/drawing/2014/chart" uri="{C3380CC4-5D6E-409C-BE32-E72D297353CC}">
                <c16:uniqueId val="{0000000E-BA7D-4B70-8364-192F91CB8D41}"/>
              </c:ext>
            </c:extLst>
          </c:dPt>
          <c:dPt>
            <c:idx val="48"/>
            <c:marker>
              <c:spPr>
                <a:solidFill>
                  <a:srgbClr val="FFFFFF"/>
                </a:solidFill>
                <a:ln>
                  <a:solidFill>
                    <a:srgbClr val="333333"/>
                  </a:solidFill>
                  <a:prstDash val="solid"/>
                </a:ln>
              </c:spPr>
            </c:marker>
            <c:bubble3D val="0"/>
            <c:extLst>
              <c:ext xmlns:c16="http://schemas.microsoft.com/office/drawing/2014/chart" uri="{C3380CC4-5D6E-409C-BE32-E72D297353CC}">
                <c16:uniqueId val="{0000000F-BA7D-4B70-8364-192F91CB8D41}"/>
              </c:ext>
            </c:extLst>
          </c:dPt>
          <c:dPt>
            <c:idx val="49"/>
            <c:marker>
              <c:spPr>
                <a:solidFill>
                  <a:srgbClr val="FFFFFF"/>
                </a:solidFill>
                <a:ln>
                  <a:solidFill>
                    <a:srgbClr val="333333"/>
                  </a:solidFill>
                  <a:prstDash val="solid"/>
                </a:ln>
              </c:spPr>
            </c:marker>
            <c:bubble3D val="0"/>
            <c:extLst>
              <c:ext xmlns:c16="http://schemas.microsoft.com/office/drawing/2014/chart" uri="{C3380CC4-5D6E-409C-BE32-E72D297353CC}">
                <c16:uniqueId val="{00000010-BA7D-4B70-8364-192F91CB8D41}"/>
              </c:ext>
            </c:extLst>
          </c:dPt>
          <c:dPt>
            <c:idx val="50"/>
            <c:marker>
              <c:spPr>
                <a:solidFill>
                  <a:srgbClr val="FFFFFF"/>
                </a:solidFill>
                <a:ln>
                  <a:solidFill>
                    <a:srgbClr val="333333"/>
                  </a:solidFill>
                  <a:prstDash val="solid"/>
                </a:ln>
              </c:spPr>
            </c:marker>
            <c:bubble3D val="0"/>
            <c:extLst>
              <c:ext xmlns:c16="http://schemas.microsoft.com/office/drawing/2014/chart" uri="{C3380CC4-5D6E-409C-BE32-E72D297353CC}">
                <c16:uniqueId val="{00000011-BA7D-4B70-8364-192F91CB8D41}"/>
              </c:ext>
            </c:extLst>
          </c:dPt>
          <c:dPt>
            <c:idx val="51"/>
            <c:marker>
              <c:spPr>
                <a:solidFill>
                  <a:srgbClr val="FFFFFF"/>
                </a:solidFill>
                <a:ln>
                  <a:solidFill>
                    <a:srgbClr val="333333"/>
                  </a:solidFill>
                  <a:prstDash val="solid"/>
                </a:ln>
              </c:spPr>
            </c:marker>
            <c:bubble3D val="0"/>
            <c:extLst>
              <c:ext xmlns:c16="http://schemas.microsoft.com/office/drawing/2014/chart" uri="{C3380CC4-5D6E-409C-BE32-E72D297353CC}">
                <c16:uniqueId val="{00000012-BA7D-4B70-8364-192F91CB8D41}"/>
              </c:ext>
            </c:extLst>
          </c:dPt>
          <c:dPt>
            <c:idx val="52"/>
            <c:marker>
              <c:spPr>
                <a:solidFill>
                  <a:srgbClr val="FFFFFF"/>
                </a:solidFill>
                <a:ln>
                  <a:solidFill>
                    <a:srgbClr val="333333"/>
                  </a:solidFill>
                  <a:prstDash val="solid"/>
                </a:ln>
              </c:spPr>
            </c:marker>
            <c:bubble3D val="0"/>
            <c:extLst>
              <c:ext xmlns:c16="http://schemas.microsoft.com/office/drawing/2014/chart" uri="{C3380CC4-5D6E-409C-BE32-E72D297353CC}">
                <c16:uniqueId val="{00000013-BA7D-4B70-8364-192F91CB8D41}"/>
              </c:ext>
            </c:extLst>
          </c:dPt>
          <c:dPt>
            <c:idx val="53"/>
            <c:marker>
              <c:spPr>
                <a:solidFill>
                  <a:srgbClr val="FFFFFF"/>
                </a:solidFill>
                <a:ln>
                  <a:solidFill>
                    <a:srgbClr val="333333"/>
                  </a:solidFill>
                  <a:prstDash val="solid"/>
                </a:ln>
              </c:spPr>
            </c:marker>
            <c:bubble3D val="0"/>
            <c:extLst>
              <c:ext xmlns:c16="http://schemas.microsoft.com/office/drawing/2014/chart" uri="{C3380CC4-5D6E-409C-BE32-E72D297353CC}">
                <c16:uniqueId val="{00000014-BA7D-4B70-8364-192F91CB8D41}"/>
              </c:ext>
            </c:extLst>
          </c:dPt>
          <c:cat>
            <c:numRef>
              <c:f>[1]Medelålder!$A$4:$A$57</c:f>
              <c:numCache>
                <c:formatCode>General</c:formatCode>
                <c:ptCount val="5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numCache>
            </c:numRef>
          </c:cat>
          <c:val>
            <c:numRef>
              <c:f>[1]Medelålder!$C$4:$C$57</c:f>
              <c:numCache>
                <c:formatCode>0.00</c:formatCode>
                <c:ptCount val="54"/>
                <c:pt idx="0">
                  <c:v>38.514243200000003</c:v>
                </c:pt>
                <c:pt idx="1">
                  <c:v>38.675738799999998</c:v>
                </c:pt>
                <c:pt idx="2">
                  <c:v>38.8552593</c:v>
                </c:pt>
                <c:pt idx="3">
                  <c:v>39.032530000000001</c:v>
                </c:pt>
                <c:pt idx="4">
                  <c:v>39.187356600000001</c:v>
                </c:pt>
                <c:pt idx="5">
                  <c:v>39.2967686</c:v>
                </c:pt>
                <c:pt idx="6">
                  <c:v>39.383875400000001</c:v>
                </c:pt>
                <c:pt idx="7">
                  <c:v>39.452098399999997</c:v>
                </c:pt>
                <c:pt idx="8">
                  <c:v>39.4613595</c:v>
                </c:pt>
                <c:pt idx="9">
                  <c:v>39.450328800000001</c:v>
                </c:pt>
                <c:pt idx="10">
                  <c:v>39.408776500000002</c:v>
                </c:pt>
                <c:pt idx="11">
                  <c:v>39.393107000000001</c:v>
                </c:pt>
                <c:pt idx="12">
                  <c:v>39.3915486</c:v>
                </c:pt>
                <c:pt idx="13">
                  <c:v>39.387472299999999</c:v>
                </c:pt>
                <c:pt idx="14">
                  <c:v>39.411411700000002</c:v>
                </c:pt>
                <c:pt idx="15">
                  <c:v>39.534403900000001</c:v>
                </c:pt>
                <c:pt idx="16">
                  <c:v>39.692816899999997</c:v>
                </c:pt>
                <c:pt idx="17">
                  <c:v>39.863799100000001</c:v>
                </c:pt>
                <c:pt idx="18">
                  <c:v>40.029877200000001</c:v>
                </c:pt>
                <c:pt idx="19">
                  <c:v>40.187351800000002</c:v>
                </c:pt>
                <c:pt idx="20">
                  <c:v>40.327824</c:v>
                </c:pt>
                <c:pt idx="21">
                  <c:v>40.457110399999998</c:v>
                </c:pt>
                <c:pt idx="22">
                  <c:v>40.557464500000002</c:v>
                </c:pt>
                <c:pt idx="23">
                  <c:v>40.656207700000003</c:v>
                </c:pt>
                <c:pt idx="24">
                  <c:v>40.762538499999998</c:v>
                </c:pt>
                <c:pt idx="25">
                  <c:v>40.863187600000003</c:v>
                </c:pt>
                <c:pt idx="26">
                  <c:v>40.9096251</c:v>
                </c:pt>
                <c:pt idx="27">
                  <c:v>40.948501700000001</c:v>
                </c:pt>
                <c:pt idx="28">
                  <c:v>40.982123899999998</c:v>
                </c:pt>
                <c:pt idx="29">
                  <c:v>41.0137474</c:v>
                </c:pt>
                <c:pt idx="30">
                  <c:v>41.047649999999997</c:v>
                </c:pt>
                <c:pt idx="31">
                  <c:v>41.115874300000002</c:v>
                </c:pt>
                <c:pt idx="32">
                  <c:v>41.159934800000002</c:v>
                </c:pt>
                <c:pt idx="33">
                  <c:v>41.189171700000003</c:v>
                </c:pt>
                <c:pt idx="34">
                  <c:v>41.214636599999999</c:v>
                </c:pt>
                <c:pt idx="35">
                  <c:v>41.228693300000003</c:v>
                </c:pt>
                <c:pt idx="36">
                  <c:v>41.185920899999999</c:v>
                </c:pt>
                <c:pt idx="37">
                  <c:v>41.179552100000002</c:v>
                </c:pt>
                <c:pt idx="38">
                  <c:v>41.212673000000002</c:v>
                </c:pt>
                <c:pt idx="39">
                  <c:v>41.297726099999998</c:v>
                </c:pt>
                <c:pt idx="40">
                  <c:v>41.413383699999997</c:v>
                </c:pt>
                <c:pt idx="41">
                  <c:v>41.542998599999997</c:v>
                </c:pt>
                <c:pt idx="42">
                  <c:v>41.700457299999997</c:v>
                </c:pt>
                <c:pt idx="43">
                  <c:v>41.925786700000003</c:v>
                </c:pt>
                <c:pt idx="44">
                  <c:v>42.150866800000003</c:v>
                </c:pt>
                <c:pt idx="45">
                  <c:v>42.372751999999998</c:v>
                </c:pt>
                <c:pt idx="46">
                  <c:v>42.588518499999999</c:v>
                </c:pt>
                <c:pt idx="47">
                  <c:v>42.798875199999998</c:v>
                </c:pt>
                <c:pt idx="48">
                  <c:v>42.996109599999997</c:v>
                </c:pt>
                <c:pt idx="49">
                  <c:v>43.179755399999998</c:v>
                </c:pt>
                <c:pt idx="50">
                  <c:v>43.349099000000002</c:v>
                </c:pt>
                <c:pt idx="51">
                  <c:v>43.5039309</c:v>
                </c:pt>
                <c:pt idx="52">
                  <c:v>43.643186800000002</c:v>
                </c:pt>
                <c:pt idx="53">
                  <c:v>43.766666299999997</c:v>
                </c:pt>
              </c:numCache>
            </c:numRef>
          </c:val>
          <c:smooth val="1"/>
          <c:extLst>
            <c:ext xmlns:c16="http://schemas.microsoft.com/office/drawing/2014/chart" uri="{C3380CC4-5D6E-409C-BE32-E72D297353CC}">
              <c16:uniqueId val="{00000015-BA7D-4B70-8364-192F91CB8D41}"/>
            </c:ext>
          </c:extLst>
        </c:ser>
        <c:dLbls>
          <c:showLegendKey val="0"/>
          <c:showVal val="0"/>
          <c:showCatName val="0"/>
          <c:showSerName val="0"/>
          <c:showPercent val="0"/>
          <c:showBubbleSize val="0"/>
        </c:dLbls>
        <c:marker val="1"/>
        <c:smooth val="0"/>
        <c:axId val="1120885807"/>
        <c:axId val="1120878127"/>
      </c:lineChart>
      <c:catAx>
        <c:axId val="1120885807"/>
        <c:scaling>
          <c:orientation val="minMax"/>
        </c:scaling>
        <c:delete val="0"/>
        <c:axPos val="b"/>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År</a:t>
                </a:r>
              </a:p>
            </c:rich>
          </c:tx>
          <c:overlay val="0"/>
        </c:title>
        <c:numFmt formatCode="General" sourceLinked="1"/>
        <c:majorTickMark val="out"/>
        <c:minorTickMark val="none"/>
        <c:tickLblPos val="nextTo"/>
        <c:txPr>
          <a:bodyPr rot="0" vert="horz"/>
          <a:lstStyle/>
          <a:p>
            <a:pPr>
              <a:defRPr sz="800" b="0" i="0">
                <a:solidFill>
                  <a:srgbClr val="000000"/>
                </a:solidFill>
                <a:latin typeface="Franklin Gothic Book"/>
                <a:ea typeface="Franklin Gothic Book"/>
                <a:cs typeface="Franklin Gothic Book"/>
              </a:defRPr>
            </a:pPr>
            <a:endParaRPr lang="sv-SE"/>
          </a:p>
        </c:txPr>
        <c:crossAx val="1120878127"/>
        <c:crossesAt val="-1000"/>
        <c:auto val="1"/>
        <c:lblAlgn val="ctr"/>
        <c:lblOffset val="100"/>
        <c:tickLblSkip val="10"/>
        <c:tickMarkSkip val="10"/>
        <c:noMultiLvlLbl val="0"/>
      </c:catAx>
      <c:valAx>
        <c:axId val="1120878127"/>
        <c:scaling>
          <c:orientation val="minMax"/>
          <c:min val="36"/>
        </c:scaling>
        <c:delete val="0"/>
        <c:axPos val="l"/>
        <c:majorGridlines>
          <c:spPr>
            <a:ln w="3175">
              <a:solidFill>
                <a:srgbClr val="000000"/>
              </a:solidFill>
              <a:prstDash val="solid"/>
            </a:ln>
          </c:spPr>
        </c:majorGridlines>
        <c:title>
          <c:tx>
            <c:rich>
              <a:bodyPr/>
              <a:lstStyle/>
              <a:p>
                <a:pPr>
                  <a:defRPr sz="800" b="0" i="0">
                    <a:solidFill>
                      <a:srgbClr val="000000"/>
                    </a:solidFill>
                    <a:latin typeface="Franklin Gothic Book"/>
                    <a:ea typeface="Franklin Gothic Book"/>
                    <a:cs typeface="Franklin Gothic Book"/>
                  </a:defRPr>
                </a:pPr>
                <a:r>
                  <a:rPr lang="sv-SE"/>
                  <a:t>Medelålder</a:t>
                </a:r>
              </a:p>
            </c:rich>
          </c:tx>
          <c:overlay val="0"/>
        </c:title>
        <c:numFmt formatCode="#0" sourceLinked="0"/>
        <c:majorTickMark val="out"/>
        <c:minorTickMark val="none"/>
        <c:tickLblPos val="nextTo"/>
        <c:txPr>
          <a:bodyPr/>
          <a:lstStyle/>
          <a:p>
            <a:pPr>
              <a:defRPr sz="800" b="0" i="0">
                <a:solidFill>
                  <a:srgbClr val="000000"/>
                </a:solidFill>
                <a:latin typeface="Franklin Gothic Book"/>
                <a:ea typeface="Franklin Gothic Book"/>
                <a:cs typeface="Franklin Gothic Book"/>
              </a:defRPr>
            </a:pPr>
            <a:endParaRPr lang="sv-SE"/>
          </a:p>
        </c:txPr>
        <c:crossAx val="1120885807"/>
        <c:crossesAt val="1"/>
        <c:crossBetween val="midCat"/>
      </c:valAx>
      <c:spPr>
        <a:solidFill>
          <a:srgbClr val="FFFFFF"/>
        </a:solidFill>
        <a:ln w="3175">
          <a:solidFill>
            <a:srgbClr val="000000"/>
          </a:solidFill>
          <a:prstDash val="solid"/>
        </a:ln>
      </c:spPr>
    </c:plotArea>
    <c:legend>
      <c:legendPos val="b"/>
      <c:overlay val="0"/>
      <c:spPr>
        <a:ln w="25400">
          <a:noFill/>
        </a:ln>
      </c:spPr>
      <c:txPr>
        <a:bodyPr/>
        <a:lstStyle/>
        <a:p>
          <a:pPr>
            <a:defRPr sz="800" b="0" i="0">
              <a:solidFill>
                <a:srgbClr val="000000"/>
              </a:solidFill>
              <a:latin typeface="Franklin Gothic Book"/>
              <a:ea typeface="Franklin Gothic Book"/>
              <a:cs typeface="Franklin Gothic Book"/>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D5276BD3-5747-4CA5-856F-9769319D797D}" type="datetimeFigureOut">
              <a:rPr lang="sv-SE" smtClean="0"/>
              <a:t>2024-09-12</a:t>
            </a:fld>
            <a:endParaRPr lang="sv-SE" dirty="0"/>
          </a:p>
        </p:txBody>
      </p:sp>
      <p:sp>
        <p:nvSpPr>
          <p:cNvPr id="4" name="Platshållare för bildobjekt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A06FB3F0-E093-4198-89D0-4048A5923676}" type="slidenum">
              <a:rPr lang="sv-SE" smtClean="0"/>
              <a:t>‹#›</a:t>
            </a:fld>
            <a:endParaRPr lang="sv-SE" dirty="0"/>
          </a:p>
        </p:txBody>
      </p:sp>
    </p:spTree>
    <p:extLst>
      <p:ext uri="{BB962C8B-B14F-4D97-AF65-F5344CB8AC3E}">
        <p14:creationId xmlns:p14="http://schemas.microsoft.com/office/powerpoint/2010/main" val="4149055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EEB42E6-ACD3-47B4-A23C-FB7BD335AA95}" type="slidenum">
              <a:rPr lang="sv-SE" smtClean="0"/>
              <a:t>3</a:t>
            </a:fld>
            <a:endParaRPr lang="sv-SE" dirty="0"/>
          </a:p>
        </p:txBody>
      </p:sp>
    </p:spTree>
    <p:extLst>
      <p:ext uri="{BB962C8B-B14F-4D97-AF65-F5344CB8AC3E}">
        <p14:creationId xmlns:p14="http://schemas.microsoft.com/office/powerpoint/2010/main" val="1671594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EEB42E6-ACD3-47B4-A23C-FB7BD335AA95}" type="slidenum">
              <a:rPr lang="sv-SE" smtClean="0"/>
              <a:t>28</a:t>
            </a:fld>
            <a:endParaRPr lang="sv-SE" dirty="0"/>
          </a:p>
        </p:txBody>
      </p:sp>
    </p:spTree>
    <p:extLst>
      <p:ext uri="{BB962C8B-B14F-4D97-AF65-F5344CB8AC3E}">
        <p14:creationId xmlns:p14="http://schemas.microsoft.com/office/powerpoint/2010/main" val="4669423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EEB42E6-ACD3-47B4-A23C-FB7BD335AA95}" type="slidenum">
              <a:rPr lang="sv-SE" smtClean="0"/>
              <a:t>29</a:t>
            </a:fld>
            <a:endParaRPr lang="sv-SE" dirty="0"/>
          </a:p>
        </p:txBody>
      </p:sp>
    </p:spTree>
    <p:extLst>
      <p:ext uri="{BB962C8B-B14F-4D97-AF65-F5344CB8AC3E}">
        <p14:creationId xmlns:p14="http://schemas.microsoft.com/office/powerpoint/2010/main" val="22344104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EEB42E6-ACD3-47B4-A23C-FB7BD335AA95}" type="slidenum">
              <a:rPr lang="sv-SE" smtClean="0"/>
              <a:t>30</a:t>
            </a:fld>
            <a:endParaRPr lang="sv-SE" dirty="0"/>
          </a:p>
        </p:txBody>
      </p:sp>
    </p:spTree>
    <p:extLst>
      <p:ext uri="{BB962C8B-B14F-4D97-AF65-F5344CB8AC3E}">
        <p14:creationId xmlns:p14="http://schemas.microsoft.com/office/powerpoint/2010/main" val="1805954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EEB42E6-ACD3-47B4-A23C-FB7BD335AA95}" type="slidenum">
              <a:rPr lang="sv-SE" smtClean="0"/>
              <a:t>31</a:t>
            </a:fld>
            <a:endParaRPr lang="sv-SE" dirty="0"/>
          </a:p>
        </p:txBody>
      </p:sp>
    </p:spTree>
    <p:extLst>
      <p:ext uri="{BB962C8B-B14F-4D97-AF65-F5344CB8AC3E}">
        <p14:creationId xmlns:p14="http://schemas.microsoft.com/office/powerpoint/2010/main" val="8951089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EEB42E6-ACD3-47B4-A23C-FB7BD335AA95}" type="slidenum">
              <a:rPr lang="sv-SE" smtClean="0"/>
              <a:t>32</a:t>
            </a:fld>
            <a:endParaRPr lang="sv-SE" dirty="0"/>
          </a:p>
        </p:txBody>
      </p:sp>
    </p:spTree>
    <p:extLst>
      <p:ext uri="{BB962C8B-B14F-4D97-AF65-F5344CB8AC3E}">
        <p14:creationId xmlns:p14="http://schemas.microsoft.com/office/powerpoint/2010/main" val="22645714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EEB42E6-ACD3-47B4-A23C-FB7BD335AA95}" type="slidenum">
              <a:rPr lang="sv-SE" smtClean="0"/>
              <a:t>33</a:t>
            </a:fld>
            <a:endParaRPr lang="sv-SE" dirty="0"/>
          </a:p>
        </p:txBody>
      </p:sp>
    </p:spTree>
    <p:extLst>
      <p:ext uri="{BB962C8B-B14F-4D97-AF65-F5344CB8AC3E}">
        <p14:creationId xmlns:p14="http://schemas.microsoft.com/office/powerpoint/2010/main" val="14122761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EEB42E6-ACD3-47B4-A23C-FB7BD335AA95}" type="slidenum">
              <a:rPr lang="sv-SE" smtClean="0"/>
              <a:t>34</a:t>
            </a:fld>
            <a:endParaRPr lang="sv-SE" dirty="0"/>
          </a:p>
        </p:txBody>
      </p:sp>
    </p:spTree>
    <p:extLst>
      <p:ext uri="{BB962C8B-B14F-4D97-AF65-F5344CB8AC3E}">
        <p14:creationId xmlns:p14="http://schemas.microsoft.com/office/powerpoint/2010/main" val="38034864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EEB42E6-ACD3-47B4-A23C-FB7BD335AA95}" type="slidenum">
              <a:rPr lang="sv-SE" smtClean="0"/>
              <a:t>37</a:t>
            </a:fld>
            <a:endParaRPr lang="sv-SE" dirty="0"/>
          </a:p>
        </p:txBody>
      </p:sp>
    </p:spTree>
    <p:extLst>
      <p:ext uri="{BB962C8B-B14F-4D97-AF65-F5344CB8AC3E}">
        <p14:creationId xmlns:p14="http://schemas.microsoft.com/office/powerpoint/2010/main" val="3644975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EEB42E6-ACD3-47B4-A23C-FB7BD335AA95}" type="slidenum">
              <a:rPr lang="sv-SE" smtClean="0"/>
              <a:t>8</a:t>
            </a:fld>
            <a:endParaRPr lang="sv-SE" dirty="0"/>
          </a:p>
        </p:txBody>
      </p:sp>
    </p:spTree>
    <p:extLst>
      <p:ext uri="{BB962C8B-B14F-4D97-AF65-F5344CB8AC3E}">
        <p14:creationId xmlns:p14="http://schemas.microsoft.com/office/powerpoint/2010/main" val="2021311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EEB42E6-ACD3-47B4-A23C-FB7BD335AA95}" type="slidenum">
              <a:rPr lang="sv-SE" smtClean="0"/>
              <a:t>15</a:t>
            </a:fld>
            <a:endParaRPr lang="sv-SE" dirty="0"/>
          </a:p>
        </p:txBody>
      </p:sp>
    </p:spTree>
    <p:extLst>
      <p:ext uri="{BB962C8B-B14F-4D97-AF65-F5344CB8AC3E}">
        <p14:creationId xmlns:p14="http://schemas.microsoft.com/office/powerpoint/2010/main" val="1625330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EEB42E6-ACD3-47B4-A23C-FB7BD335AA95}" type="slidenum">
              <a:rPr lang="sv-SE" smtClean="0"/>
              <a:t>21</a:t>
            </a:fld>
            <a:endParaRPr lang="sv-SE" dirty="0"/>
          </a:p>
        </p:txBody>
      </p:sp>
    </p:spTree>
    <p:extLst>
      <p:ext uri="{BB962C8B-B14F-4D97-AF65-F5344CB8AC3E}">
        <p14:creationId xmlns:p14="http://schemas.microsoft.com/office/powerpoint/2010/main" val="1738994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EEB42E6-ACD3-47B4-A23C-FB7BD335AA95}" type="slidenum">
              <a:rPr lang="sv-SE" smtClean="0"/>
              <a:t>22</a:t>
            </a:fld>
            <a:endParaRPr lang="sv-SE" dirty="0"/>
          </a:p>
        </p:txBody>
      </p:sp>
    </p:spTree>
    <p:extLst>
      <p:ext uri="{BB962C8B-B14F-4D97-AF65-F5344CB8AC3E}">
        <p14:creationId xmlns:p14="http://schemas.microsoft.com/office/powerpoint/2010/main" val="2825336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EEB42E6-ACD3-47B4-A23C-FB7BD335AA95}" type="slidenum">
              <a:rPr lang="sv-SE" smtClean="0"/>
              <a:t>23</a:t>
            </a:fld>
            <a:endParaRPr lang="sv-SE" dirty="0"/>
          </a:p>
        </p:txBody>
      </p:sp>
    </p:spTree>
    <p:extLst>
      <p:ext uri="{BB962C8B-B14F-4D97-AF65-F5344CB8AC3E}">
        <p14:creationId xmlns:p14="http://schemas.microsoft.com/office/powerpoint/2010/main" val="2559925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EEB42E6-ACD3-47B4-A23C-FB7BD335AA95}" type="slidenum">
              <a:rPr lang="sv-SE" smtClean="0"/>
              <a:t>25</a:t>
            </a:fld>
            <a:endParaRPr lang="sv-SE" dirty="0"/>
          </a:p>
        </p:txBody>
      </p:sp>
    </p:spTree>
    <p:extLst>
      <p:ext uri="{BB962C8B-B14F-4D97-AF65-F5344CB8AC3E}">
        <p14:creationId xmlns:p14="http://schemas.microsoft.com/office/powerpoint/2010/main" val="2143268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EEB42E6-ACD3-47B4-A23C-FB7BD335AA95}" type="slidenum">
              <a:rPr lang="sv-SE" smtClean="0"/>
              <a:t>26</a:t>
            </a:fld>
            <a:endParaRPr lang="sv-SE" dirty="0"/>
          </a:p>
        </p:txBody>
      </p:sp>
    </p:spTree>
    <p:extLst>
      <p:ext uri="{BB962C8B-B14F-4D97-AF65-F5344CB8AC3E}">
        <p14:creationId xmlns:p14="http://schemas.microsoft.com/office/powerpoint/2010/main" val="5094920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EEB42E6-ACD3-47B4-A23C-FB7BD335AA95}" type="slidenum">
              <a:rPr lang="sv-SE" smtClean="0"/>
              <a:t>27</a:t>
            </a:fld>
            <a:endParaRPr lang="sv-SE" dirty="0"/>
          </a:p>
        </p:txBody>
      </p:sp>
    </p:spTree>
    <p:extLst>
      <p:ext uri="{BB962C8B-B14F-4D97-AF65-F5344CB8AC3E}">
        <p14:creationId xmlns:p14="http://schemas.microsoft.com/office/powerpoint/2010/main" val="2970725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sv-SE"/>
              <a:t>Klicka här för att ändra mall för rubrikformat</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4" indent="0" algn="ctr">
              <a:buNone/>
              <a:defRPr>
                <a:solidFill>
                  <a:schemeClr val="tx1">
                    <a:tint val="75000"/>
                  </a:schemeClr>
                </a:solidFill>
              </a:defRPr>
            </a:lvl4pPr>
            <a:lvl5pPr marL="1828592" indent="0" algn="ctr">
              <a:buNone/>
              <a:defRPr>
                <a:solidFill>
                  <a:schemeClr val="tx1">
                    <a:tint val="75000"/>
                  </a:schemeClr>
                </a:solidFill>
              </a:defRPr>
            </a:lvl5pPr>
            <a:lvl6pPr marL="2285740" indent="0" algn="ctr">
              <a:buNone/>
              <a:defRPr>
                <a:solidFill>
                  <a:schemeClr val="tx1">
                    <a:tint val="75000"/>
                  </a:schemeClr>
                </a:solidFill>
              </a:defRPr>
            </a:lvl6pPr>
            <a:lvl7pPr marL="2742888" indent="0" algn="ctr">
              <a:buNone/>
              <a:defRPr>
                <a:solidFill>
                  <a:schemeClr val="tx1">
                    <a:tint val="75000"/>
                  </a:schemeClr>
                </a:solidFill>
              </a:defRPr>
            </a:lvl7pPr>
            <a:lvl8pPr marL="3200036" indent="0" algn="ctr">
              <a:buNone/>
              <a:defRPr>
                <a:solidFill>
                  <a:schemeClr val="tx1">
                    <a:tint val="75000"/>
                  </a:schemeClr>
                </a:solidFill>
              </a:defRPr>
            </a:lvl8pPr>
            <a:lvl9pPr marL="3657184" indent="0" algn="ctr">
              <a:buNone/>
              <a:defRPr>
                <a:solidFill>
                  <a:schemeClr val="tx1">
                    <a:tint val="75000"/>
                  </a:schemeClr>
                </a:solidFill>
              </a:defRPr>
            </a:lvl9pPr>
          </a:lstStyle>
          <a:p>
            <a:r>
              <a:rPr lang="sv-SE"/>
              <a:t>Klicka här för att ändra mall för underrubrikformat</a:t>
            </a:r>
            <a:endParaRPr lang="en-US"/>
          </a:p>
        </p:txBody>
      </p:sp>
      <p:sp>
        <p:nvSpPr>
          <p:cNvPr id="4" name="Date Placeholder 3"/>
          <p:cNvSpPr>
            <a:spLocks noGrp="1"/>
          </p:cNvSpPr>
          <p:nvPr>
            <p:ph type="dt" sz="half" idx="10"/>
          </p:nvPr>
        </p:nvSpPr>
        <p:spPr/>
        <p:txBody>
          <a:bodyPr/>
          <a:lstStyle/>
          <a:p>
            <a:fld id="{AB8836C6-9243-41E9-B0A1-27304DC2DF41}" type="datetime1">
              <a:rPr lang="en-US" smtClean="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2E292F-5A69-5847-BC53-0F0E53C331A9}" type="slidenum">
              <a:t>‹#›</a:t>
            </a:fld>
            <a:endParaRPr lang="en-US" dirty="0"/>
          </a:p>
        </p:txBody>
      </p:sp>
    </p:spTree>
    <p:extLst>
      <p:ext uri="{BB962C8B-B14F-4D97-AF65-F5344CB8AC3E}">
        <p14:creationId xmlns:p14="http://schemas.microsoft.com/office/powerpoint/2010/main" val="2370329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fld id="{059ECBF0-E22D-42BD-B4B6-0B698FAD9FC1}" type="datetime1">
              <a:rPr lang="en-US" smtClean="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2E292F-5A69-5847-BC53-0F0E53C331A9}" type="slidenum">
              <a:t>‹#›</a:t>
            </a:fld>
            <a:endParaRPr lang="en-US" dirty="0"/>
          </a:p>
        </p:txBody>
      </p:sp>
    </p:spTree>
    <p:extLst>
      <p:ext uri="{BB962C8B-B14F-4D97-AF65-F5344CB8AC3E}">
        <p14:creationId xmlns:p14="http://schemas.microsoft.com/office/powerpoint/2010/main" val="3696259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2"/>
            <a:ext cx="2057400" cy="3290888"/>
          </a:xfrm>
        </p:spPr>
        <p:txBody>
          <a:bodyPr vert="eaVert"/>
          <a:lstStyle/>
          <a:p>
            <a:r>
              <a:rPr lang="sv-SE"/>
              <a:t>Klicka här för att ändra mall för rubrikformat</a:t>
            </a:r>
            <a:endParaRPr lang="en-US"/>
          </a:p>
        </p:txBody>
      </p:sp>
      <p:sp>
        <p:nvSpPr>
          <p:cNvPr id="3" name="Vertical Text Placeholder 2"/>
          <p:cNvSpPr>
            <a:spLocks noGrp="1"/>
          </p:cNvSpPr>
          <p:nvPr>
            <p:ph type="body" orient="vert" idx="1"/>
          </p:nvPr>
        </p:nvSpPr>
        <p:spPr>
          <a:xfrm>
            <a:off x="457200" y="154782"/>
            <a:ext cx="6019800" cy="329088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fld id="{F7F13B25-91D1-41D1-9C8C-29624A86DC8D}" type="datetime1">
              <a:rPr lang="en-US" smtClean="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2E292F-5A69-5847-BC53-0F0E53C331A9}" type="slidenum">
              <a:t>‹#›</a:t>
            </a:fld>
            <a:endParaRPr lang="en-US" dirty="0"/>
          </a:p>
        </p:txBody>
      </p:sp>
    </p:spTree>
    <p:extLst>
      <p:ext uri="{BB962C8B-B14F-4D97-AF65-F5344CB8AC3E}">
        <p14:creationId xmlns:p14="http://schemas.microsoft.com/office/powerpoint/2010/main" val="3948939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Two Content">
    <p:spTree>
      <p:nvGrpSpPr>
        <p:cNvPr id="1" name=""/>
        <p:cNvGrpSpPr/>
        <p:nvPr/>
      </p:nvGrpSpPr>
      <p:grpSpPr>
        <a:xfrm>
          <a:off x="0" y="0"/>
          <a:ext cx="0" cy="0"/>
          <a:chOff x="0" y="0"/>
          <a:chExt cx="0" cy="0"/>
        </a:xfrm>
      </p:grpSpPr>
      <p:sp>
        <p:nvSpPr>
          <p:cNvPr id="2" name="Holder 2"/>
          <p:cNvSpPr>
            <a:spLocks noGrp="1"/>
          </p:cNvSpPr>
          <p:nvPr>
            <p:ph type="title" hasCustomPrompt="1"/>
          </p:nvPr>
        </p:nvSpPr>
        <p:spPr>
          <a:xfrm>
            <a:off x="0" y="-4"/>
            <a:ext cx="9144000" cy="308923"/>
          </a:xfrm>
        </p:spPr>
        <p:txBody>
          <a:bodyPr lIns="0" tIns="0" rIns="0" bIns="0">
            <a:normAutofit/>
          </a:bodyPr>
          <a:lstStyle>
            <a:lvl1pPr algn="ctr">
              <a:defRPr sz="750" b="0" i="0" baseline="0">
                <a:solidFill>
                  <a:schemeClr val="bg2">
                    <a:lumMod val="50000"/>
                  </a:schemeClr>
                </a:solidFill>
                <a:latin typeface="HelveticaNeueLT W1G 55 Roman" panose="020B0604020202020204" pitchFamily="34" charset="0"/>
                <a:cs typeface="Times New Roman"/>
              </a:defRPr>
            </a:lvl1pPr>
          </a:lstStyle>
          <a:p>
            <a:r>
              <a:rPr lang="sv-SE" dirty="0"/>
              <a:t>SEKOM – SOCIOEKONOMISK ANALYS FÖR KOMMUNER</a:t>
            </a:r>
            <a:endParaRPr dirty="0"/>
          </a:p>
        </p:txBody>
      </p:sp>
      <p:sp>
        <p:nvSpPr>
          <p:cNvPr id="3" name="Holder 3"/>
          <p:cNvSpPr>
            <a:spLocks noGrp="1"/>
          </p:cNvSpPr>
          <p:nvPr>
            <p:ph sz="half" idx="2"/>
          </p:nvPr>
        </p:nvSpPr>
        <p:spPr>
          <a:xfrm>
            <a:off x="457201" y="1183006"/>
            <a:ext cx="3977640" cy="492443"/>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59" y="1183006"/>
            <a:ext cx="3977640" cy="492443"/>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927345F1-26A3-4983-8636-8030F06AE18C}" type="datetime1">
              <a:rPr lang="en-US" smtClean="0"/>
              <a:t>9/12/2024</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extLst>
      <p:ext uri="{BB962C8B-B14F-4D97-AF65-F5344CB8AC3E}">
        <p14:creationId xmlns:p14="http://schemas.microsoft.com/office/powerpoint/2010/main" val="2417994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fld id="{D700758E-4F3B-4A66-AE26-1288BFEBF560}" type="datetime1">
              <a:rPr lang="en-US" smtClean="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2E292F-5A69-5847-BC53-0F0E53C331A9}" type="slidenum">
              <a:t>‹#›</a:t>
            </a:fld>
            <a:endParaRPr lang="en-US" dirty="0"/>
          </a:p>
        </p:txBody>
      </p:sp>
    </p:spTree>
    <p:extLst>
      <p:ext uri="{BB962C8B-B14F-4D97-AF65-F5344CB8AC3E}">
        <p14:creationId xmlns:p14="http://schemas.microsoft.com/office/powerpoint/2010/main" val="1740274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sv-SE"/>
              <a:t>Klicka här för att ändra mall för rubrikformat</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148" indent="0">
              <a:buNone/>
              <a:defRPr sz="1800">
                <a:solidFill>
                  <a:schemeClr val="tx1">
                    <a:tint val="75000"/>
                  </a:schemeClr>
                </a:solidFill>
              </a:defRPr>
            </a:lvl2pPr>
            <a:lvl3pPr marL="914296" indent="0">
              <a:buNone/>
              <a:defRPr sz="1600">
                <a:solidFill>
                  <a:schemeClr val="tx1">
                    <a:tint val="75000"/>
                  </a:schemeClr>
                </a:solidFill>
              </a:defRPr>
            </a:lvl3pPr>
            <a:lvl4pPr marL="1371444" indent="0">
              <a:buNone/>
              <a:defRPr sz="1400">
                <a:solidFill>
                  <a:schemeClr val="tx1">
                    <a:tint val="75000"/>
                  </a:schemeClr>
                </a:solidFill>
              </a:defRPr>
            </a:lvl4pPr>
            <a:lvl5pPr marL="1828592" indent="0">
              <a:buNone/>
              <a:defRPr sz="1400">
                <a:solidFill>
                  <a:schemeClr val="tx1">
                    <a:tint val="75000"/>
                  </a:schemeClr>
                </a:solidFill>
              </a:defRPr>
            </a:lvl5pPr>
            <a:lvl6pPr marL="2285740" indent="0">
              <a:buNone/>
              <a:defRPr sz="1400">
                <a:solidFill>
                  <a:schemeClr val="tx1">
                    <a:tint val="75000"/>
                  </a:schemeClr>
                </a:solidFill>
              </a:defRPr>
            </a:lvl6pPr>
            <a:lvl7pPr marL="2742888" indent="0">
              <a:buNone/>
              <a:defRPr sz="1400">
                <a:solidFill>
                  <a:schemeClr val="tx1">
                    <a:tint val="75000"/>
                  </a:schemeClr>
                </a:solidFill>
              </a:defRPr>
            </a:lvl7pPr>
            <a:lvl8pPr marL="3200036" indent="0">
              <a:buNone/>
              <a:defRPr sz="1400">
                <a:solidFill>
                  <a:schemeClr val="tx1">
                    <a:tint val="75000"/>
                  </a:schemeClr>
                </a:solidFill>
              </a:defRPr>
            </a:lvl8pPr>
            <a:lvl9pPr marL="3657184"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6855AE19-1C2C-4566-B6DB-0EF0ED851FB6}" type="datetime1">
              <a:rPr lang="en-US" smtClean="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2E292F-5A69-5847-BC53-0F0E53C331A9}" type="slidenum">
              <a:t>‹#›</a:t>
            </a:fld>
            <a:endParaRPr lang="en-US" dirty="0"/>
          </a:p>
        </p:txBody>
      </p:sp>
    </p:spTree>
    <p:extLst>
      <p:ext uri="{BB962C8B-B14F-4D97-AF65-F5344CB8AC3E}">
        <p14:creationId xmlns:p14="http://schemas.microsoft.com/office/powerpoint/2010/main" val="2312283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a:p>
        </p:txBody>
      </p:sp>
      <p:sp>
        <p:nvSpPr>
          <p:cNvPr id="3" name="Content Placeholder 2"/>
          <p:cNvSpPr>
            <a:spLocks noGrp="1"/>
          </p:cNvSpPr>
          <p:nvPr>
            <p:ph sz="half" idx="1"/>
          </p:nvPr>
        </p:nvSpPr>
        <p:spPr>
          <a:xfrm>
            <a:off x="457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4648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Date Placeholder 4"/>
          <p:cNvSpPr>
            <a:spLocks noGrp="1"/>
          </p:cNvSpPr>
          <p:nvPr>
            <p:ph type="dt" sz="half" idx="10"/>
          </p:nvPr>
        </p:nvSpPr>
        <p:spPr/>
        <p:txBody>
          <a:bodyPr/>
          <a:lstStyle/>
          <a:p>
            <a:fld id="{90EF46E6-09C2-41F9-BB67-574E8042849D}" type="datetime1">
              <a:rPr lang="en-US" smtClean="0"/>
              <a:t>9/12/2024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2E292F-5A69-5847-BC53-0F0E53C331A9}" type="slidenum">
              <a:t>‹#›</a:t>
            </a:fld>
            <a:endParaRPr lang="en-US" dirty="0"/>
          </a:p>
        </p:txBody>
      </p:sp>
    </p:spTree>
    <p:extLst>
      <p:ext uri="{BB962C8B-B14F-4D97-AF65-F5344CB8AC3E}">
        <p14:creationId xmlns:p14="http://schemas.microsoft.com/office/powerpoint/2010/main" val="1594492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sv-SE"/>
              <a:t>Klicka här för att ändra mall för rubrikformat</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148" indent="0">
              <a:buNone/>
              <a:defRPr sz="2000" b="1"/>
            </a:lvl2pPr>
            <a:lvl3pPr marL="914296" indent="0">
              <a:buNone/>
              <a:defRPr sz="1800" b="1"/>
            </a:lvl3pPr>
            <a:lvl4pPr marL="1371444" indent="0">
              <a:buNone/>
              <a:defRPr sz="1600" b="1"/>
            </a:lvl4pPr>
            <a:lvl5pPr marL="1828592" indent="0">
              <a:buNone/>
              <a:defRPr sz="1600" b="1"/>
            </a:lvl5pPr>
            <a:lvl6pPr marL="2285740" indent="0">
              <a:buNone/>
              <a:defRPr sz="1600" b="1"/>
            </a:lvl6pPr>
            <a:lvl7pPr marL="2742888" indent="0">
              <a:buNone/>
              <a:defRPr sz="1600" b="1"/>
            </a:lvl7pPr>
            <a:lvl8pPr marL="3200036" indent="0">
              <a:buNone/>
              <a:defRPr sz="1600" b="1"/>
            </a:lvl8pPr>
            <a:lvl9pPr marL="3657184"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148" indent="0">
              <a:buNone/>
              <a:defRPr sz="2000" b="1"/>
            </a:lvl2pPr>
            <a:lvl3pPr marL="914296" indent="0">
              <a:buNone/>
              <a:defRPr sz="1800" b="1"/>
            </a:lvl3pPr>
            <a:lvl4pPr marL="1371444" indent="0">
              <a:buNone/>
              <a:defRPr sz="1600" b="1"/>
            </a:lvl4pPr>
            <a:lvl5pPr marL="1828592" indent="0">
              <a:buNone/>
              <a:defRPr sz="1600" b="1"/>
            </a:lvl5pPr>
            <a:lvl6pPr marL="2285740" indent="0">
              <a:buNone/>
              <a:defRPr sz="1600" b="1"/>
            </a:lvl6pPr>
            <a:lvl7pPr marL="2742888" indent="0">
              <a:buNone/>
              <a:defRPr sz="1600" b="1"/>
            </a:lvl7pPr>
            <a:lvl8pPr marL="3200036" indent="0">
              <a:buNone/>
              <a:defRPr sz="1600" b="1"/>
            </a:lvl8pPr>
            <a:lvl9pPr marL="3657184"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7" name="Date Placeholder 6"/>
          <p:cNvSpPr>
            <a:spLocks noGrp="1"/>
          </p:cNvSpPr>
          <p:nvPr>
            <p:ph type="dt" sz="half" idx="10"/>
          </p:nvPr>
        </p:nvSpPr>
        <p:spPr/>
        <p:txBody>
          <a:bodyPr/>
          <a:lstStyle/>
          <a:p>
            <a:fld id="{7A13DD17-D4DF-491D-8615-1D5E092644AD}" type="datetime1">
              <a:rPr lang="en-US" smtClean="0"/>
              <a:t>9/12/2024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22E292F-5A69-5847-BC53-0F0E53C331A9}" type="slidenum">
              <a:t>‹#›</a:t>
            </a:fld>
            <a:endParaRPr lang="en-US" dirty="0"/>
          </a:p>
        </p:txBody>
      </p:sp>
    </p:spTree>
    <p:extLst>
      <p:ext uri="{BB962C8B-B14F-4D97-AF65-F5344CB8AC3E}">
        <p14:creationId xmlns:p14="http://schemas.microsoft.com/office/powerpoint/2010/main" val="4112280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a:p>
        </p:txBody>
      </p:sp>
      <p:sp>
        <p:nvSpPr>
          <p:cNvPr id="3" name="Date Placeholder 2"/>
          <p:cNvSpPr>
            <a:spLocks noGrp="1"/>
          </p:cNvSpPr>
          <p:nvPr>
            <p:ph type="dt" sz="half" idx="10"/>
          </p:nvPr>
        </p:nvSpPr>
        <p:spPr/>
        <p:txBody>
          <a:bodyPr/>
          <a:lstStyle/>
          <a:p>
            <a:fld id="{EE1AA803-9CD6-4689-B7A0-3F1D2698488D}" type="datetime1">
              <a:rPr lang="en-US" smtClean="0"/>
              <a:t>9/12/2024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22E292F-5A69-5847-BC53-0F0E53C331A9}" type="slidenum">
              <a:t>‹#›</a:t>
            </a:fld>
            <a:endParaRPr lang="en-US" dirty="0"/>
          </a:p>
        </p:txBody>
      </p:sp>
    </p:spTree>
    <p:extLst>
      <p:ext uri="{BB962C8B-B14F-4D97-AF65-F5344CB8AC3E}">
        <p14:creationId xmlns:p14="http://schemas.microsoft.com/office/powerpoint/2010/main" val="3465510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50EFF-B47D-409E-A284-D0D78699F1B1}" type="datetime1">
              <a:rPr lang="en-US" smtClean="0"/>
              <a:t>9/12/2024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22E292F-5A69-5847-BC53-0F0E53C331A9}" type="slidenum">
              <a:t>‹#›</a:t>
            </a:fld>
            <a:endParaRPr lang="en-US" dirty="0"/>
          </a:p>
        </p:txBody>
      </p:sp>
    </p:spTree>
    <p:extLst>
      <p:ext uri="{BB962C8B-B14F-4D97-AF65-F5344CB8AC3E}">
        <p14:creationId xmlns:p14="http://schemas.microsoft.com/office/powerpoint/2010/main" val="4202172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vl1pPr>
          </a:lstStyle>
          <a:p>
            <a:r>
              <a:rPr lang="sv-SE"/>
              <a:t>Klicka här för att ändra mall för rubrikformat</a:t>
            </a:r>
            <a:endParaRPr lang="en-US"/>
          </a:p>
        </p:txBody>
      </p:sp>
      <p:sp>
        <p:nvSpPr>
          <p:cNvPr id="3" name="Content Placeholder 2"/>
          <p:cNvSpPr>
            <a:spLocks noGrp="1"/>
          </p:cNvSpPr>
          <p:nvPr>
            <p:ph idx="1"/>
          </p:nvPr>
        </p:nvSpPr>
        <p:spPr>
          <a:xfrm>
            <a:off x="3575051"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Text Placeholder 3"/>
          <p:cNvSpPr>
            <a:spLocks noGrp="1"/>
          </p:cNvSpPr>
          <p:nvPr>
            <p:ph type="body" sz="half" idx="2"/>
          </p:nvPr>
        </p:nvSpPr>
        <p:spPr>
          <a:xfrm>
            <a:off x="457202" y="1076327"/>
            <a:ext cx="3008313" cy="3518297"/>
          </a:xfrm>
        </p:spPr>
        <p:txBody>
          <a:bodyPr/>
          <a:lstStyle>
            <a:lvl1pPr marL="0" indent="0">
              <a:buNone/>
              <a:defRPr sz="1400"/>
            </a:lvl1pPr>
            <a:lvl2pPr marL="457148" indent="0">
              <a:buNone/>
              <a:defRPr sz="1200"/>
            </a:lvl2pPr>
            <a:lvl3pPr marL="914296" indent="0">
              <a:buNone/>
              <a:defRPr sz="1000"/>
            </a:lvl3pPr>
            <a:lvl4pPr marL="1371444" indent="0">
              <a:buNone/>
              <a:defRPr sz="900"/>
            </a:lvl4pPr>
            <a:lvl5pPr marL="1828592" indent="0">
              <a:buNone/>
              <a:defRPr sz="900"/>
            </a:lvl5pPr>
            <a:lvl6pPr marL="2285740" indent="0">
              <a:buNone/>
              <a:defRPr sz="900"/>
            </a:lvl6pPr>
            <a:lvl7pPr marL="2742888" indent="0">
              <a:buNone/>
              <a:defRPr sz="900"/>
            </a:lvl7pPr>
            <a:lvl8pPr marL="3200036" indent="0">
              <a:buNone/>
              <a:defRPr sz="900"/>
            </a:lvl8pPr>
            <a:lvl9pPr marL="3657184"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58EFAA0C-4EBA-49EC-920D-FEBFB10AC352}" type="datetime1">
              <a:rPr lang="en-US" smtClean="0"/>
              <a:t>9/12/2024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2E292F-5A69-5847-BC53-0F0E53C331A9}" type="slidenum">
              <a:t>‹#›</a:t>
            </a:fld>
            <a:endParaRPr lang="en-US" dirty="0"/>
          </a:p>
        </p:txBody>
      </p:sp>
    </p:spTree>
    <p:extLst>
      <p:ext uri="{BB962C8B-B14F-4D97-AF65-F5344CB8AC3E}">
        <p14:creationId xmlns:p14="http://schemas.microsoft.com/office/powerpoint/2010/main" val="3975488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sv-SE"/>
              <a:t>Klicka här för att ändra mall för rubrikformat</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148" indent="0">
              <a:buNone/>
              <a:defRPr sz="2800"/>
            </a:lvl2pPr>
            <a:lvl3pPr marL="914296" indent="0">
              <a:buNone/>
              <a:defRPr sz="2400"/>
            </a:lvl3pPr>
            <a:lvl4pPr marL="1371444" indent="0">
              <a:buNone/>
              <a:defRPr sz="2000"/>
            </a:lvl4pPr>
            <a:lvl5pPr marL="1828592" indent="0">
              <a:buNone/>
              <a:defRPr sz="2000"/>
            </a:lvl5pPr>
            <a:lvl6pPr marL="2285740" indent="0">
              <a:buNone/>
              <a:defRPr sz="2000"/>
            </a:lvl6pPr>
            <a:lvl7pPr marL="2742888" indent="0">
              <a:buNone/>
              <a:defRPr sz="2000"/>
            </a:lvl7pPr>
            <a:lvl8pPr marL="3200036" indent="0">
              <a:buNone/>
              <a:defRPr sz="2000"/>
            </a:lvl8pPr>
            <a:lvl9pPr marL="3657184" indent="0">
              <a:buNone/>
              <a:defRPr sz="2000"/>
            </a:lvl9pPr>
          </a:lstStyle>
          <a:p>
            <a:r>
              <a:rPr lang="sv-SE" dirty="0"/>
              <a:t>Klicka på ikonen för att lägga till en bild</a:t>
            </a:r>
            <a:endParaRPr lang="en-US"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148" indent="0">
              <a:buNone/>
              <a:defRPr sz="1200"/>
            </a:lvl2pPr>
            <a:lvl3pPr marL="914296" indent="0">
              <a:buNone/>
              <a:defRPr sz="1000"/>
            </a:lvl3pPr>
            <a:lvl4pPr marL="1371444" indent="0">
              <a:buNone/>
              <a:defRPr sz="900"/>
            </a:lvl4pPr>
            <a:lvl5pPr marL="1828592" indent="0">
              <a:buNone/>
              <a:defRPr sz="900"/>
            </a:lvl5pPr>
            <a:lvl6pPr marL="2285740" indent="0">
              <a:buNone/>
              <a:defRPr sz="900"/>
            </a:lvl6pPr>
            <a:lvl7pPr marL="2742888" indent="0">
              <a:buNone/>
              <a:defRPr sz="900"/>
            </a:lvl7pPr>
            <a:lvl8pPr marL="3200036" indent="0">
              <a:buNone/>
              <a:defRPr sz="900"/>
            </a:lvl8pPr>
            <a:lvl9pPr marL="3657184"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AF710C9D-A11D-48EF-B2C6-2F55AC72D358}" type="datetime1">
              <a:rPr lang="en-US" smtClean="0"/>
              <a:t>9/12/2024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2E292F-5A69-5847-BC53-0F0E53C331A9}" type="slidenum">
              <a:t>‹#›</a:t>
            </a:fld>
            <a:endParaRPr lang="en-US" dirty="0"/>
          </a:p>
        </p:txBody>
      </p:sp>
    </p:spTree>
    <p:extLst>
      <p:ext uri="{BB962C8B-B14F-4D97-AF65-F5344CB8AC3E}">
        <p14:creationId xmlns:p14="http://schemas.microsoft.com/office/powerpoint/2010/main" val="4164219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30" tIns="45715" rIns="91430" bIns="45715" rtlCol="0" anchor="ctr">
            <a:normAutofit/>
          </a:bodyPr>
          <a:lstStyle/>
          <a:p>
            <a:r>
              <a:rPr lang="sv-SE" dirty="0"/>
              <a:t>Klicka här för att ändra format</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30" tIns="45715" rIns="91430" bIns="45715"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Date Placeholder 3"/>
          <p:cNvSpPr>
            <a:spLocks noGrp="1"/>
          </p:cNvSpPr>
          <p:nvPr>
            <p:ph type="dt" sz="half" idx="2"/>
          </p:nvPr>
        </p:nvSpPr>
        <p:spPr>
          <a:xfrm>
            <a:off x="457200" y="4767264"/>
            <a:ext cx="2133600" cy="273844"/>
          </a:xfrm>
          <a:prstGeom prst="rect">
            <a:avLst/>
          </a:prstGeom>
        </p:spPr>
        <p:txBody>
          <a:bodyPr vert="horz" lIns="91430" tIns="45715" rIns="91430" bIns="45715" rtlCol="0" anchor="ctr"/>
          <a:lstStyle>
            <a:lvl1pPr algn="l">
              <a:defRPr sz="1200">
                <a:solidFill>
                  <a:schemeClr val="tx1">
                    <a:tint val="75000"/>
                  </a:schemeClr>
                </a:solidFill>
              </a:defRPr>
            </a:lvl1pPr>
          </a:lstStyle>
          <a:p>
            <a:fld id="{5EB5656F-5A1C-4C3C-91D3-6391838168B6}" type="datetime1">
              <a:rPr lang="en-US" smtClean="0"/>
              <a:t>9/12/2024</a:t>
            </a:fld>
            <a:endParaRPr lang="en-US"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30" tIns="45715" rIns="91430" bIns="45715"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30" tIns="45715" rIns="91430" bIns="45715" rtlCol="0" anchor="ctr"/>
          <a:lstStyle>
            <a:lvl1pPr algn="r">
              <a:defRPr sz="1200">
                <a:solidFill>
                  <a:schemeClr val="tx1">
                    <a:tint val="75000"/>
                  </a:schemeClr>
                </a:solidFill>
              </a:defRPr>
            </a:lvl1pPr>
          </a:lstStyle>
          <a:p>
            <a:fld id="{022E292F-5A69-5847-BC53-0F0E53C331A9}" type="slidenum">
              <a:t>‹#›</a:t>
            </a:fld>
            <a:endParaRPr lang="en-US" dirty="0"/>
          </a:p>
        </p:txBody>
      </p:sp>
      <p:pic>
        <p:nvPicPr>
          <p:cNvPr id="7" name="Picture 2" descr="sidfot logo mönster.pn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4637870"/>
            <a:ext cx="9144000" cy="505631"/>
          </a:xfrm>
          <a:prstGeom prst="rect">
            <a:avLst/>
          </a:prstGeom>
        </p:spPr>
      </p:pic>
    </p:spTree>
    <p:extLst>
      <p:ext uri="{BB962C8B-B14F-4D97-AF65-F5344CB8AC3E}">
        <p14:creationId xmlns:p14="http://schemas.microsoft.com/office/powerpoint/2010/main" val="538401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457148" rtl="0" eaLnBrk="1" latinLnBrk="0" hangingPunct="1">
        <a:spcBef>
          <a:spcPct val="0"/>
        </a:spcBef>
        <a:buNone/>
        <a:defRPr sz="4400" kern="1200">
          <a:solidFill>
            <a:schemeClr val="tx1"/>
          </a:solidFill>
          <a:latin typeface="+mj-lt"/>
          <a:ea typeface="+mj-ea"/>
          <a:cs typeface="+mj-cs"/>
        </a:defRPr>
      </a:lvl1pPr>
    </p:titleStyle>
    <p:bodyStyle>
      <a:lvl1pPr marL="342861" indent="-342861" algn="l" defTabSz="457148" rtl="0" eaLnBrk="1" latinLnBrk="0" hangingPunct="1">
        <a:spcBef>
          <a:spcPct val="20000"/>
        </a:spcBef>
        <a:buFont typeface="Arial"/>
        <a:buChar char="•"/>
        <a:defRPr sz="3200" kern="1200">
          <a:solidFill>
            <a:schemeClr val="tx1"/>
          </a:solidFill>
          <a:latin typeface="+mn-lt"/>
          <a:ea typeface="+mn-ea"/>
          <a:cs typeface="+mn-cs"/>
        </a:defRPr>
      </a:lvl1pPr>
      <a:lvl2pPr marL="742865" indent="-285717" algn="l" defTabSz="457148" rtl="0" eaLnBrk="1" latinLnBrk="0" hangingPunct="1">
        <a:spcBef>
          <a:spcPct val="20000"/>
        </a:spcBef>
        <a:buFont typeface="Arial"/>
        <a:buChar char="–"/>
        <a:defRPr sz="2800" kern="1200">
          <a:solidFill>
            <a:schemeClr val="tx1"/>
          </a:solidFill>
          <a:latin typeface="+mn-lt"/>
          <a:ea typeface="+mn-ea"/>
          <a:cs typeface="+mn-cs"/>
        </a:defRPr>
      </a:lvl2pPr>
      <a:lvl3pPr marL="1142870" indent="-228574" algn="l" defTabSz="457148" rtl="0" eaLnBrk="1" latinLnBrk="0" hangingPunct="1">
        <a:spcBef>
          <a:spcPct val="20000"/>
        </a:spcBef>
        <a:buFont typeface="Arial"/>
        <a:buChar char="•"/>
        <a:defRPr sz="2400" kern="1200">
          <a:solidFill>
            <a:schemeClr val="tx1"/>
          </a:solidFill>
          <a:latin typeface="+mn-lt"/>
          <a:ea typeface="+mn-ea"/>
          <a:cs typeface="+mn-cs"/>
        </a:defRPr>
      </a:lvl3pPr>
      <a:lvl4pPr marL="1600018" indent="-228574" algn="l" defTabSz="457148" rtl="0" eaLnBrk="1" latinLnBrk="0" hangingPunct="1">
        <a:spcBef>
          <a:spcPct val="20000"/>
        </a:spcBef>
        <a:buFont typeface="Arial"/>
        <a:buChar char="–"/>
        <a:defRPr sz="2000" kern="1200">
          <a:solidFill>
            <a:schemeClr val="tx1"/>
          </a:solidFill>
          <a:latin typeface="+mn-lt"/>
          <a:ea typeface="+mn-ea"/>
          <a:cs typeface="+mn-cs"/>
        </a:defRPr>
      </a:lvl4pPr>
      <a:lvl5pPr marL="2057166" indent="-228574" algn="l" defTabSz="457148" rtl="0" eaLnBrk="1" latinLnBrk="0" hangingPunct="1">
        <a:spcBef>
          <a:spcPct val="20000"/>
        </a:spcBef>
        <a:buFont typeface="Arial"/>
        <a:buChar char="»"/>
        <a:defRPr sz="2000" kern="1200">
          <a:solidFill>
            <a:schemeClr val="tx1"/>
          </a:solidFill>
          <a:latin typeface="+mn-lt"/>
          <a:ea typeface="+mn-ea"/>
          <a:cs typeface="+mn-cs"/>
        </a:defRPr>
      </a:lvl5pPr>
      <a:lvl6pPr marL="2514314" indent="-228574" algn="l" defTabSz="457148" rtl="0" eaLnBrk="1" latinLnBrk="0" hangingPunct="1">
        <a:spcBef>
          <a:spcPct val="20000"/>
        </a:spcBef>
        <a:buFont typeface="Arial"/>
        <a:buChar char="•"/>
        <a:defRPr sz="2000" kern="1200">
          <a:solidFill>
            <a:schemeClr val="tx1"/>
          </a:solidFill>
          <a:latin typeface="+mn-lt"/>
          <a:ea typeface="+mn-ea"/>
          <a:cs typeface="+mn-cs"/>
        </a:defRPr>
      </a:lvl6pPr>
      <a:lvl7pPr marL="2971462" indent="-228574" algn="l" defTabSz="457148" rtl="0" eaLnBrk="1" latinLnBrk="0" hangingPunct="1">
        <a:spcBef>
          <a:spcPct val="20000"/>
        </a:spcBef>
        <a:buFont typeface="Arial"/>
        <a:buChar char="•"/>
        <a:defRPr sz="2000" kern="1200">
          <a:solidFill>
            <a:schemeClr val="tx1"/>
          </a:solidFill>
          <a:latin typeface="+mn-lt"/>
          <a:ea typeface="+mn-ea"/>
          <a:cs typeface="+mn-cs"/>
        </a:defRPr>
      </a:lvl7pPr>
      <a:lvl8pPr marL="3428610" indent="-228574" algn="l" defTabSz="457148" rtl="0" eaLnBrk="1" latinLnBrk="0" hangingPunct="1">
        <a:spcBef>
          <a:spcPct val="20000"/>
        </a:spcBef>
        <a:buFont typeface="Arial"/>
        <a:buChar char="•"/>
        <a:defRPr sz="2000" kern="1200">
          <a:solidFill>
            <a:schemeClr val="tx1"/>
          </a:solidFill>
          <a:latin typeface="+mn-lt"/>
          <a:ea typeface="+mn-ea"/>
          <a:cs typeface="+mn-cs"/>
        </a:defRPr>
      </a:lvl8pPr>
      <a:lvl9pPr marL="3885758" indent="-228574" algn="l" defTabSz="457148"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48" rtl="0" eaLnBrk="1" latinLnBrk="0" hangingPunct="1">
        <a:defRPr sz="1800" kern="1200">
          <a:solidFill>
            <a:schemeClr val="tx1"/>
          </a:solidFill>
          <a:latin typeface="+mn-lt"/>
          <a:ea typeface="+mn-ea"/>
          <a:cs typeface="+mn-cs"/>
        </a:defRPr>
      </a:lvl1pPr>
      <a:lvl2pPr marL="457148" algn="l" defTabSz="457148" rtl="0" eaLnBrk="1" latinLnBrk="0" hangingPunct="1">
        <a:defRPr sz="1800" kern="1200">
          <a:solidFill>
            <a:schemeClr val="tx1"/>
          </a:solidFill>
          <a:latin typeface="+mn-lt"/>
          <a:ea typeface="+mn-ea"/>
          <a:cs typeface="+mn-cs"/>
        </a:defRPr>
      </a:lvl2pPr>
      <a:lvl3pPr marL="914296" algn="l" defTabSz="457148" rtl="0" eaLnBrk="1" latinLnBrk="0" hangingPunct="1">
        <a:defRPr sz="1800" kern="1200">
          <a:solidFill>
            <a:schemeClr val="tx1"/>
          </a:solidFill>
          <a:latin typeface="+mn-lt"/>
          <a:ea typeface="+mn-ea"/>
          <a:cs typeface="+mn-cs"/>
        </a:defRPr>
      </a:lvl3pPr>
      <a:lvl4pPr marL="1371444" algn="l" defTabSz="457148" rtl="0" eaLnBrk="1" latinLnBrk="0" hangingPunct="1">
        <a:defRPr sz="1800" kern="1200">
          <a:solidFill>
            <a:schemeClr val="tx1"/>
          </a:solidFill>
          <a:latin typeface="+mn-lt"/>
          <a:ea typeface="+mn-ea"/>
          <a:cs typeface="+mn-cs"/>
        </a:defRPr>
      </a:lvl4pPr>
      <a:lvl5pPr marL="1828592" algn="l" defTabSz="457148" rtl="0" eaLnBrk="1" latinLnBrk="0" hangingPunct="1">
        <a:defRPr sz="1800" kern="1200">
          <a:solidFill>
            <a:schemeClr val="tx1"/>
          </a:solidFill>
          <a:latin typeface="+mn-lt"/>
          <a:ea typeface="+mn-ea"/>
          <a:cs typeface="+mn-cs"/>
        </a:defRPr>
      </a:lvl5pPr>
      <a:lvl6pPr marL="2285740" algn="l" defTabSz="457148" rtl="0" eaLnBrk="1" latinLnBrk="0" hangingPunct="1">
        <a:defRPr sz="1800" kern="1200">
          <a:solidFill>
            <a:schemeClr val="tx1"/>
          </a:solidFill>
          <a:latin typeface="+mn-lt"/>
          <a:ea typeface="+mn-ea"/>
          <a:cs typeface="+mn-cs"/>
        </a:defRPr>
      </a:lvl6pPr>
      <a:lvl7pPr marL="2742888" algn="l" defTabSz="457148" rtl="0" eaLnBrk="1" latinLnBrk="0" hangingPunct="1">
        <a:defRPr sz="1800" kern="1200">
          <a:solidFill>
            <a:schemeClr val="tx1"/>
          </a:solidFill>
          <a:latin typeface="+mn-lt"/>
          <a:ea typeface="+mn-ea"/>
          <a:cs typeface="+mn-cs"/>
        </a:defRPr>
      </a:lvl7pPr>
      <a:lvl8pPr marL="3200036" algn="l" defTabSz="457148" rtl="0" eaLnBrk="1" latinLnBrk="0" hangingPunct="1">
        <a:defRPr sz="1800" kern="1200">
          <a:solidFill>
            <a:schemeClr val="tx1"/>
          </a:solidFill>
          <a:latin typeface="+mn-lt"/>
          <a:ea typeface="+mn-ea"/>
          <a:cs typeface="+mn-cs"/>
        </a:defRPr>
      </a:lvl8pPr>
      <a:lvl9pPr marL="3657184" algn="l" defTabSz="45714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3" Type="http://schemas.openxmlformats.org/officeDocument/2006/relationships/slide" Target="slide15.xml"/><Relationship Id="rId18" Type="http://schemas.openxmlformats.org/officeDocument/2006/relationships/slide" Target="slide20.xml"/><Relationship Id="rId26" Type="http://schemas.openxmlformats.org/officeDocument/2006/relationships/slide" Target="slide29.xml"/><Relationship Id="rId3" Type="http://schemas.openxmlformats.org/officeDocument/2006/relationships/slide" Target="slide3.xml"/><Relationship Id="rId21" Type="http://schemas.openxmlformats.org/officeDocument/2006/relationships/slide" Target="slide23.xml"/><Relationship Id="rId34" Type="http://schemas.openxmlformats.org/officeDocument/2006/relationships/slide" Target="slide38.xml"/><Relationship Id="rId7" Type="http://schemas.openxmlformats.org/officeDocument/2006/relationships/slide" Target="slide9.xml"/><Relationship Id="rId12" Type="http://schemas.openxmlformats.org/officeDocument/2006/relationships/slide" Target="slide14.xml"/><Relationship Id="rId17" Type="http://schemas.openxmlformats.org/officeDocument/2006/relationships/slide" Target="slide19.xml"/><Relationship Id="rId25" Type="http://schemas.openxmlformats.org/officeDocument/2006/relationships/slide" Target="slide27.xml"/><Relationship Id="rId33" Type="http://schemas.openxmlformats.org/officeDocument/2006/relationships/slide" Target="slide37.xml"/><Relationship Id="rId2" Type="http://schemas.openxmlformats.org/officeDocument/2006/relationships/image" Target="../media/image4.png"/><Relationship Id="rId16" Type="http://schemas.openxmlformats.org/officeDocument/2006/relationships/slide" Target="slide18.xml"/><Relationship Id="rId20" Type="http://schemas.openxmlformats.org/officeDocument/2006/relationships/slide" Target="slide22.xml"/><Relationship Id="rId29" Type="http://schemas.openxmlformats.org/officeDocument/2006/relationships/slide" Target="slide32.xml"/><Relationship Id="rId1" Type="http://schemas.openxmlformats.org/officeDocument/2006/relationships/slideLayout" Target="../slideLayouts/slideLayout6.xml"/><Relationship Id="rId6" Type="http://schemas.openxmlformats.org/officeDocument/2006/relationships/slide" Target="slide8.xml"/><Relationship Id="rId11" Type="http://schemas.openxmlformats.org/officeDocument/2006/relationships/slide" Target="slide13.xml"/><Relationship Id="rId24" Type="http://schemas.openxmlformats.org/officeDocument/2006/relationships/slide" Target="slide26.xml"/><Relationship Id="rId32" Type="http://schemas.openxmlformats.org/officeDocument/2006/relationships/slide" Target="slide35.xml"/><Relationship Id="rId5" Type="http://schemas.openxmlformats.org/officeDocument/2006/relationships/slide" Target="slide6.xml"/><Relationship Id="rId15" Type="http://schemas.openxmlformats.org/officeDocument/2006/relationships/slide" Target="slide17.xml"/><Relationship Id="rId23" Type="http://schemas.openxmlformats.org/officeDocument/2006/relationships/slide" Target="slide25.xml"/><Relationship Id="rId28" Type="http://schemas.openxmlformats.org/officeDocument/2006/relationships/slide" Target="slide31.xml"/><Relationship Id="rId10" Type="http://schemas.openxmlformats.org/officeDocument/2006/relationships/slide" Target="slide12.xml"/><Relationship Id="rId19" Type="http://schemas.openxmlformats.org/officeDocument/2006/relationships/slide" Target="slide21.xml"/><Relationship Id="rId31" Type="http://schemas.openxmlformats.org/officeDocument/2006/relationships/slide" Target="slide34.xml"/><Relationship Id="rId4" Type="http://schemas.openxmlformats.org/officeDocument/2006/relationships/slide" Target="slide4.xml"/><Relationship Id="rId9" Type="http://schemas.openxmlformats.org/officeDocument/2006/relationships/slide" Target="slide11.xml"/><Relationship Id="rId14" Type="http://schemas.openxmlformats.org/officeDocument/2006/relationships/slide" Target="slide16.xml"/><Relationship Id="rId22" Type="http://schemas.openxmlformats.org/officeDocument/2006/relationships/slide" Target="slide24.xml"/><Relationship Id="rId27" Type="http://schemas.openxmlformats.org/officeDocument/2006/relationships/slide" Target="slide30.xml"/><Relationship Id="rId30" Type="http://schemas.openxmlformats.org/officeDocument/2006/relationships/slide" Target="slide33.xml"/><Relationship Id="rId8" Type="http://schemas.openxmlformats.org/officeDocument/2006/relationships/slide" Target="slide10.xml"/></Relationships>
</file>

<file path=ppt/slides/_rels/slide2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chart" Target="../charts/chart1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chart" Target="../charts/chart13.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chart" Target="../charts/chart14.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chart" Target="../charts/chart15.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chart" Target="../charts/chart16.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chart" Target="../charts/chart17.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chart" Target="../charts/chart18.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chart" Target="../charts/chart19.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chart" Target="../charts/chart20.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chart" Target="../charts/chart21.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chart" Target="../charts/chart2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a:extLs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8072"/>
          </a:xfrm>
          <a:prstGeom prst="rect">
            <a:avLst/>
          </a:prstGeom>
        </p:spPr>
      </p:pic>
      <p:sp>
        <p:nvSpPr>
          <p:cNvPr id="5" name="Rectangle 4">
            <a:extLst>
              <a:ext uri="{C183D7F6-B498-43B3-948B-1728B52AA6E4}">
                <adec:decorative xmlns:adec="http://schemas.microsoft.com/office/drawing/2017/decorative" val="1"/>
              </a:ext>
            </a:extLst>
          </p:cNvPr>
          <p:cNvSpPr/>
          <p:nvPr/>
        </p:nvSpPr>
        <p:spPr>
          <a:xfrm>
            <a:off x="0" y="944686"/>
            <a:ext cx="9144000" cy="277985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91430" tIns="45715" rIns="91430" bIns="45715" rtlCol="0" anchor="ctr"/>
          <a:lstStyle/>
          <a:p>
            <a:pPr algn="ctr"/>
            <a:endParaRPr lang="en-US" dirty="0"/>
          </a:p>
        </p:txBody>
      </p:sp>
      <p:pic>
        <p:nvPicPr>
          <p:cNvPr id="6" name="Picture 5" descr="Statisticons logotyp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28270" y="1122100"/>
            <a:ext cx="1087460" cy="811455"/>
          </a:xfrm>
          <a:prstGeom prst="rect">
            <a:avLst/>
          </a:prstGeom>
        </p:spPr>
      </p:pic>
      <p:sp>
        <p:nvSpPr>
          <p:cNvPr id="10" name="TextBox 9"/>
          <p:cNvSpPr txBox="1">
            <a:spLocks noGrp="1"/>
          </p:cNvSpPr>
          <p:nvPr>
            <p:ph type="title" idx="4294967295"/>
          </p:nvPr>
        </p:nvSpPr>
        <p:spPr>
          <a:xfrm>
            <a:off x="0" y="2377507"/>
            <a:ext cx="9144000" cy="584765"/>
          </a:xfrm>
          <a:prstGeom prst="rect">
            <a:avLst/>
          </a:prstGeom>
          <a:noFill/>
          <a:ln>
            <a:noFill/>
            <a:prstDash/>
          </a:ln>
          <a:effectLst/>
        </p:spPr>
        <p:txBody>
          <a:bodyPr rot="0" spcFirstLastPara="0" vertOverflow="overflow" horzOverflow="overflow" vert="horz" wrap="square" lIns="91430" tIns="45715" rIns="91430" bIns="45715" numCol="1" spcCol="0" rtlCol="0" fromWordArt="0" anchor="t" anchorCtr="0" forceAA="0" compatLnSpc="1">
            <a:prstTxWarp prst="textNoShape">
              <a:avLst/>
            </a:prstTxWarp>
            <a:spAutoFit/>
          </a:bodyPr>
          <a:lstStyle/>
          <a:p>
            <a:pPr marL="0" marR="0" lvl="0" indent="0" algn="ctr" defTabSz="457148" rtl="0" eaLnBrk="1" fontAlgn="auto" latinLnBrk="0" hangingPunct="1">
              <a:lnSpc>
                <a:spcPct val="100000"/>
              </a:lnSpc>
              <a:spcBef>
                <a:spcPts val="0"/>
              </a:spcBef>
              <a:spcAft>
                <a:spcPts val="0"/>
              </a:spcAft>
              <a:buClrTx/>
              <a:buSzTx/>
              <a:buFontTx/>
              <a:buNone/>
              <a:tabLst/>
              <a:defRPr/>
            </a:pPr>
            <a:r>
              <a:rPr kumimoji="0" lang="sv-SE" sz="3200" b="0" i="0" u="none" strike="noStrike" kern="1200" cap="none" spc="0" normalizeH="0" baseline="0" noProof="0">
                <a:ln>
                  <a:noFill/>
                </a:ln>
                <a:solidFill>
                  <a:schemeClr val="tx1">
                    <a:lumMod val="75000"/>
                  </a:schemeClr>
                </a:solidFill>
                <a:effectLst/>
                <a:uLnTx/>
                <a:uFillTx/>
                <a:latin typeface="HelveticaNeueLT W1G 55 Roman"/>
                <a:ea typeface="+mn-ea"/>
                <a:cs typeface="HelveticaNeueLT W1G 55 Roman"/>
              </a:rPr>
              <a:t>BEFOLKNINGSPROGNOS 2024 - 2033  </a:t>
            </a:r>
            <a:endParaRPr kumimoji="0" lang="en-US" sz="3200" b="0" i="0" u="none" strike="noStrike" kern="1200" cap="none" spc="0" normalizeH="0" baseline="0" noProof="0" dirty="0">
              <a:ln>
                <a:noFill/>
              </a:ln>
              <a:solidFill>
                <a:schemeClr val="tx1">
                  <a:lumMod val="75000"/>
                </a:schemeClr>
              </a:solidFill>
              <a:effectLst/>
              <a:uLnTx/>
              <a:uFillTx/>
              <a:latin typeface="HelveticaNeueLT W1G 55 Roman"/>
              <a:ea typeface="+mn-ea"/>
              <a:cs typeface="HelveticaNeueLT W1G 55 Roman"/>
            </a:endParaRPr>
          </a:p>
        </p:txBody>
      </p:sp>
      <p:sp>
        <p:nvSpPr>
          <p:cNvPr id="11" name="TextBox 10"/>
          <p:cNvSpPr txBox="1"/>
          <p:nvPr/>
        </p:nvSpPr>
        <p:spPr>
          <a:xfrm>
            <a:off x="0" y="3068249"/>
            <a:ext cx="9144000" cy="400099"/>
          </a:xfrm>
          <a:prstGeom prst="rect">
            <a:avLst/>
          </a:prstGeom>
          <a:noFill/>
        </p:spPr>
        <p:txBody>
          <a:bodyPr wrap="square" lIns="91430" tIns="45715" rIns="91430" bIns="45715" rtlCol="0">
            <a:spAutoFit/>
          </a:bodyPr>
          <a:lstStyle/>
          <a:p>
            <a:pPr algn="ctr"/>
            <a:r>
              <a:rPr lang="da-DK" sz="2000">
                <a:solidFill>
                  <a:schemeClr val="tx1">
                    <a:lumMod val="75000"/>
                  </a:schemeClr>
                </a:solidFill>
                <a:latin typeface="HelveticaNeueLT W1G 56 It"/>
                <a:cs typeface="HelveticaNeueLT W1G 56 It"/>
              </a:rPr>
              <a:t>TROLLHÄTTANS KOMMUN</a:t>
            </a:r>
            <a:endParaRPr lang="en-US" sz="2000" dirty="0">
              <a:solidFill>
                <a:schemeClr val="tx1">
                  <a:lumMod val="75000"/>
                </a:schemeClr>
              </a:solidFill>
              <a:latin typeface="HelveticaNeueLT W1G 56 It"/>
              <a:cs typeface="HelveticaNeueLT W1G 56 It"/>
            </a:endParaRPr>
          </a:p>
        </p:txBody>
      </p:sp>
    </p:spTree>
    <p:extLst>
      <p:ext uri="{BB962C8B-B14F-4D97-AF65-F5344CB8AC3E}">
        <p14:creationId xmlns:p14="http://schemas.microsoft.com/office/powerpoint/2010/main" val="2027785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hidden="1">
            <a:extLst>
              <a:ext uri="{FF2B5EF4-FFF2-40B4-BE49-F238E27FC236}">
                <a16:creationId xmlns:a16="http://schemas.microsoft.com/office/drawing/2014/main" id="{8687759E-56D3-4D7C-A9D7-35FC2BDC03C5}"/>
              </a:ext>
              <a:ext uri="{C183D7F6-B498-43B3-948B-1728B52AA6E4}">
                <adec:decorative xmlns:adec="http://schemas.microsoft.com/office/drawing/2017/decorative" val="0"/>
              </a:ext>
            </a:extLst>
          </p:cNvPr>
          <p:cNvSpPr>
            <a:spLocks noGrp="1"/>
          </p:cNvSpPr>
          <p:nvPr>
            <p:ph type="title"/>
          </p:nvPr>
        </p:nvSpPr>
        <p:spPr/>
        <p:txBody>
          <a:bodyPr/>
          <a:lstStyle/>
          <a:p>
            <a:r>
              <a:rPr lang="sv-SE" sz="800" b="1" dirty="0">
                <a:solidFill>
                  <a:schemeClr val="tx1">
                    <a:lumMod val="75000"/>
                  </a:schemeClr>
                </a:solidFill>
              </a:rPr>
              <a:t>FOLKMÄNGDENS UTVECKLINGSTAKT</a:t>
            </a:r>
            <a:endParaRPr lang="sv-SE" dirty="0"/>
          </a:p>
        </p:txBody>
      </p:sp>
      <p:sp>
        <p:nvSpPr>
          <p:cNvPr id="3" name="Platshållare för bildnummer 2"/>
          <p:cNvSpPr>
            <a:spLocks noGrp="1"/>
          </p:cNvSpPr>
          <p:nvPr>
            <p:ph type="sldNum" sz="quarter" idx="7"/>
          </p:nvPr>
        </p:nvSpPr>
        <p:spPr/>
        <p:txBody>
          <a:bodyPr/>
          <a:lstStyle/>
          <a:p>
            <a:fld id="{B6F15528-21DE-4FAA-801E-634DDDAF4B2B}" type="slidenum">
              <a:rPr lang="sv-SE" sz="1050" smtClean="0">
                <a:solidFill>
                  <a:srgbClr val="3C3C3C"/>
                </a:solidFill>
              </a:rPr>
              <a:t>10</a:t>
            </a:fld>
            <a:endParaRPr lang="sv-SE" sz="1050" dirty="0">
              <a:solidFill>
                <a:srgbClr val="3C3C3C"/>
              </a:solidFill>
            </a:endParaRPr>
          </a:p>
        </p:txBody>
      </p:sp>
      <p:sp>
        <p:nvSpPr>
          <p:cNvPr id="4" name="Platshållare för sidfot 3"/>
          <p:cNvSpPr>
            <a:spLocks noGrp="1"/>
          </p:cNvSpPr>
          <p:nvPr>
            <p:ph type="ftr" sz="quarter" idx="5"/>
          </p:nvPr>
        </p:nvSpPr>
        <p:spPr/>
        <p:txBody>
          <a:bodyPr/>
          <a:lstStyle/>
          <a:p>
            <a:r>
              <a:rPr lang="sv-SE" sz="1050" dirty="0">
                <a:solidFill>
                  <a:srgbClr val="3C3C3C"/>
                </a:solidFill>
              </a:rPr>
              <a:t>Del 2 - Folkmängdens utveckling</a:t>
            </a:r>
          </a:p>
        </p:txBody>
      </p:sp>
      <p:cxnSp>
        <p:nvCxnSpPr>
          <p:cNvPr id="5" name="Rak koppling 4">
            <a:extLst>
              <a:ext uri="{FF2B5EF4-FFF2-40B4-BE49-F238E27FC236}">
                <a16:creationId xmlns:a16="http://schemas.microsoft.com/office/drawing/2014/main" id="{493A8FAF-7642-4A53-A701-802FDD583FC9}"/>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3">
            <a:extLst>
              <a:ext uri="{C183D7F6-B498-43B3-948B-1728B52AA6E4}">
                <adec:decorative xmlns:adec="http://schemas.microsoft.com/office/drawing/2017/decorative" val="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08000" y="360000"/>
            <a:ext cx="2025000" cy="424795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FOLKMÄNGDENS</a:t>
            </a:r>
            <a:br>
              <a:rPr lang="sv-SE" sz="1050" b="1" dirty="0">
                <a:solidFill>
                  <a:schemeClr val="tx1">
                    <a:lumMod val="75000"/>
                  </a:schemeClr>
                </a:solidFill>
                <a:latin typeface="HelveticaNeueLT W1G 55 Roman" panose="020B0604020202020204" pitchFamily="34" charset="0"/>
              </a:rPr>
            </a:br>
            <a:r>
              <a:rPr lang="sv-SE" sz="1050" b="1" dirty="0">
                <a:solidFill>
                  <a:schemeClr val="tx1">
                    <a:lumMod val="75000"/>
                  </a:schemeClr>
                </a:solidFill>
                <a:latin typeface="HelveticaNeueLT W1G 55 Roman" panose="020B0604020202020204" pitchFamily="34" charset="0"/>
              </a:rPr>
              <a:t>UTVECKLINGSTAKT</a:t>
            </a:r>
            <a:br>
              <a:rPr lang="sv-SE" sz="900" b="1" dirty="0">
                <a:solidFill>
                  <a:schemeClr val="tx1">
                    <a:lumMod val="75000"/>
                  </a:schemeClr>
                </a:solidFill>
                <a:latin typeface="HelveticaNeueLT W1G 55 Roman" panose="020B0604020202020204" pitchFamily="34" charset="0"/>
              </a:rPr>
            </a:br>
            <a:br>
              <a:rPr lang="sv-SE" sz="900" b="1" dirty="0">
                <a:solidFill>
                  <a:schemeClr val="tx1">
                    <a:lumMod val="75000"/>
                  </a:schemeClr>
                </a:solidFill>
                <a:latin typeface="HelveticaNeueLT W1G 55 Roman" panose="020B0604020202020204" pitchFamily="34" charset="0"/>
              </a:rPr>
            </a:br>
            <a:r>
              <a:rPr lang="sv-SE" sz="900" i="1" dirty="0">
                <a:solidFill>
                  <a:schemeClr val="tx1">
                    <a:lumMod val="75000"/>
                  </a:schemeClr>
                </a:solidFill>
                <a:latin typeface="HelveticaNeueLT W1G 55 Roman" panose="020B0604020202020204" pitchFamily="34" charset="0"/>
              </a:rPr>
              <a:t>Historisk utveckling av den årliga procentuella förändringen av </a:t>
            </a:r>
            <a:r>
              <a:rPr lang="sv-SE" sz="900" i="1">
                <a:solidFill>
                  <a:schemeClr val="tx1">
                    <a:lumMod val="75000"/>
                  </a:schemeClr>
                </a:solidFill>
                <a:latin typeface="HelveticaNeueLT W1G 55 Roman" panose="020B0604020202020204" pitchFamily="34" charset="0"/>
              </a:rPr>
              <a:t>folkmängden 1980-2023 </a:t>
            </a:r>
            <a:r>
              <a:rPr lang="sv-SE" sz="900" i="1" dirty="0">
                <a:solidFill>
                  <a:schemeClr val="tx1">
                    <a:lumMod val="75000"/>
                  </a:schemeClr>
                </a:solidFill>
                <a:latin typeface="HelveticaNeueLT W1G 55 Roman" panose="020B0604020202020204" pitchFamily="34" charset="0"/>
              </a:rPr>
              <a:t>samt prognostiserad </a:t>
            </a:r>
            <a:r>
              <a:rPr lang="sv-SE" sz="900" i="1">
                <a:solidFill>
                  <a:schemeClr val="tx1">
                    <a:lumMod val="75000"/>
                  </a:schemeClr>
                </a:solidFill>
                <a:latin typeface="HelveticaNeueLT W1G 55 Roman" panose="020B0604020202020204" pitchFamily="34" charset="0"/>
              </a:rPr>
              <a:t>utveckling 2024-2033. </a:t>
            </a:r>
            <a:r>
              <a:rPr lang="sv-SE" sz="900" i="1" dirty="0">
                <a:solidFill>
                  <a:schemeClr val="tx1">
                    <a:lumMod val="75000"/>
                  </a:schemeClr>
                </a:solidFill>
                <a:latin typeface="HelveticaNeueLT W1G 55 Roman" panose="020B0604020202020204" pitchFamily="34" charset="0"/>
              </a:rPr>
              <a:t>Jämförelse med riket.</a:t>
            </a: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dirty="0">
                <a:solidFill>
                  <a:schemeClr val="tx1">
                    <a:lumMod val="75000"/>
                  </a:schemeClr>
                </a:solidFill>
                <a:latin typeface="HelveticaNeueLT W1G 55 Roman" panose="020B0604020202020204" pitchFamily="34" charset="0"/>
              </a:rPr>
              <a:t>I diagrammet till höger kan man jämföra kommunens procentuella förändring av folkmängden med riket. Den årliga förändringstakten visar med hur många procent kommunen växer under ett år. Negativa tal innebär att folkmängden minskar under året. Förändringen under t.ex. </a:t>
            </a:r>
            <a:r>
              <a:rPr lang="sv-SE" sz="900">
                <a:solidFill>
                  <a:schemeClr val="tx1">
                    <a:lumMod val="75000"/>
                  </a:schemeClr>
                </a:solidFill>
                <a:latin typeface="HelveticaNeueLT W1G 55 Roman" panose="020B0604020202020204" pitchFamily="34" charset="0"/>
              </a:rPr>
              <a:t>år 2024 </a:t>
            </a:r>
            <a:r>
              <a:rPr lang="sv-SE" sz="900" dirty="0">
                <a:solidFill>
                  <a:schemeClr val="tx1">
                    <a:lumMod val="75000"/>
                  </a:schemeClr>
                </a:solidFill>
                <a:latin typeface="HelveticaNeueLT W1G 55 Roman" panose="020B0604020202020204" pitchFamily="34" charset="0"/>
              </a:rPr>
              <a:t>beräknas som </a:t>
            </a:r>
            <a:r>
              <a:rPr lang="sv-SE" sz="900">
                <a:solidFill>
                  <a:schemeClr val="tx1">
                    <a:lumMod val="75000"/>
                  </a:schemeClr>
                </a:solidFill>
                <a:latin typeface="HelveticaNeueLT W1G 55 Roman" panose="020B0604020202020204" pitchFamily="34" charset="0"/>
              </a:rPr>
              <a:t>Folkmängd(2024) </a:t>
            </a:r>
            <a:r>
              <a:rPr lang="sv-SE" sz="900" dirty="0">
                <a:solidFill>
                  <a:schemeClr val="tx1">
                    <a:lumMod val="75000"/>
                  </a:schemeClr>
                </a:solidFill>
                <a:latin typeface="HelveticaNeueLT W1G 55 Roman" panose="020B0604020202020204" pitchFamily="34" charset="0"/>
              </a:rPr>
              <a:t>dividerat med </a:t>
            </a:r>
            <a:r>
              <a:rPr lang="sv-SE" sz="900">
                <a:solidFill>
                  <a:schemeClr val="tx1">
                    <a:lumMod val="75000"/>
                  </a:schemeClr>
                </a:solidFill>
                <a:latin typeface="HelveticaNeueLT W1G 55 Roman" panose="020B0604020202020204" pitchFamily="34" charset="0"/>
              </a:rPr>
              <a:t>Folkmängd(2023)     </a:t>
            </a:r>
            <a:r>
              <a:rPr lang="sv-SE" sz="900" dirty="0">
                <a:solidFill>
                  <a:schemeClr val="tx1">
                    <a:lumMod val="75000"/>
                  </a:schemeClr>
                </a:solidFill>
                <a:latin typeface="HelveticaNeueLT W1G 55 Roman" panose="020B0604020202020204" pitchFamily="34" charset="0"/>
              </a:rPr>
              <a:t>minus 1.</a:t>
            </a:r>
          </a:p>
          <a:p>
            <a:pPr>
              <a:lnSpc>
                <a:spcPct val="150000"/>
              </a:lnSpc>
            </a:pPr>
            <a:endParaRPr lang="sv-SE" sz="900" i="1" dirty="0">
              <a:solidFill>
                <a:schemeClr val="tx1">
                  <a:lumMod val="75000"/>
                </a:schemeClr>
              </a:solidFill>
              <a:latin typeface="HelveticaNeueLT W1G 55 Roman" panose="020B0604020202020204" pitchFamily="34" charset="0"/>
            </a:endParaRPr>
          </a:p>
        </p:txBody>
      </p:sp>
      <p:grpSp>
        <p:nvGrpSpPr>
          <p:cNvPr id="7" name="xx" descr="Linjediagram som visar faktisk och prognostiserad procentuell förändring av folkmängden per år, i kommunen och i riket, för åren 1980 till 2033." title="Procentuell förändring av folkmängden i Trollhättans kommun 1980 till 2033">
            <a:extLst>
              <a:ext uri="{FF2B5EF4-FFF2-40B4-BE49-F238E27FC236}">
                <a16:creationId xmlns:a16="http://schemas.microsoft.com/office/drawing/2014/main" id="{2917917E-33CA-BAFB-7083-29D78A2CDBC2}"/>
              </a:ext>
            </a:extLst>
          </p:cNvPr>
          <p:cNvGrpSpPr/>
          <p:nvPr/>
        </p:nvGrpSpPr>
        <p:grpSpPr>
          <a:xfrm>
            <a:off x="2768600" y="381000"/>
            <a:ext cx="5219700" cy="4267200"/>
            <a:chOff x="0" y="0"/>
            <a:chExt cx="5219700" cy="4047000"/>
          </a:xfrm>
        </p:grpSpPr>
        <p:graphicFrame>
          <p:nvGraphicFramePr>
            <p:cNvPr id="8" name="Diagram 7" descr="Linjediagram som visar faktisk och prognostiserad procentuell förändring av folkmängden per år, i kommunen och i riket, för åren 1980 till 2033." title="Procentuell förändring av folkmängden i Trollhättans kommun 1980 till 2033">
              <a:extLst>
                <a:ext uri="{FF2B5EF4-FFF2-40B4-BE49-F238E27FC236}">
                  <a16:creationId xmlns:a16="http://schemas.microsoft.com/office/drawing/2014/main" id="{942A3744-72C8-9D8D-2B5A-480D5A371C76}"/>
                </a:ext>
              </a:extLst>
            </p:cNvPr>
            <p:cNvGraphicFramePr/>
            <p:nvPr/>
          </p:nvGraphicFramePr>
          <p:xfrm>
            <a:off x="0" y="350571"/>
            <a:ext cx="5219700" cy="3696429"/>
          </p:xfrm>
          <a:graphic>
            <a:graphicData uri="http://schemas.openxmlformats.org/drawingml/2006/chart">
              <c:chart xmlns:c="http://schemas.openxmlformats.org/drawingml/2006/chart" xmlns:r="http://schemas.openxmlformats.org/officeDocument/2006/relationships" r:id="rId3"/>
            </a:graphicData>
          </a:graphic>
        </p:graphicFrame>
        <p:sp>
          <p:nvSpPr>
            <p:cNvPr id="9" name="Rektangel 8">
              <a:extLst>
                <a:ext uri="{FF2B5EF4-FFF2-40B4-BE49-F238E27FC236}">
                  <a16:creationId xmlns:a16="http://schemas.microsoft.com/office/drawing/2014/main" id="{71CCEE5A-332E-3F97-65C4-EF49FDE58D5F}"/>
                </a:ext>
              </a:extLst>
            </p:cNvPr>
            <p:cNvSpPr/>
            <p:nvPr/>
          </p:nvSpPr>
          <p:spPr>
            <a:xfrm>
              <a:off x="579000" y="0"/>
              <a:ext cx="4318000" cy="419100"/>
            </a:xfrm>
            <a:prstGeom prst="rect">
              <a:avLst/>
            </a:prstGeom>
            <a:noFill/>
            <a:ln w="19050" cap="flat" cmpd="sng" algn="ctr">
              <a:noFill/>
              <a:prstDash val="solid"/>
              <a:miter lim="800000"/>
            </a:ln>
            <a:effectLst/>
            <a:extLst>
              <a:ext uri="{909E8E84-426E-40DD-AFC4-6F175D3DCCD1}">
                <a14:hiddenFill xmlns:a14="http://schemas.microsoft.com/office/drawing/2010/main">
                  <a:solidFill>
                    <a:srgbClr val="FFFFFF"/>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sz="1100" b="0" i="0">
                  <a:solidFill>
                    <a:srgbClr xmlns:mc="http://schemas.openxmlformats.org/markup-compatibility/2006" xmlns:a14="http://schemas.microsoft.com/office/drawing/2010/main" val="477081" mc:Ignorable="a14" a14:legacySpreadsheetColorIndex="18"/>
                  </a:solidFill>
                  <a:latin typeface="Franklin Gothic Medium" panose="020B0603020102020204" pitchFamily="34" charset="0"/>
                </a:rPr>
                <a:t>PROCENTUELL FÖRÄNDRING AV FOLKMÄNGDEN 
I TROLLHÄTTANS KOMMUN 1980-2033</a:t>
              </a:r>
            </a:p>
          </p:txBody>
        </p:sp>
      </p:grpSp>
    </p:spTree>
    <p:extLst>
      <p:ext uri="{BB962C8B-B14F-4D97-AF65-F5344CB8AC3E}">
        <p14:creationId xmlns:p14="http://schemas.microsoft.com/office/powerpoint/2010/main" val="165740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hidden="1">
            <a:extLst>
              <a:ext uri="{FF2B5EF4-FFF2-40B4-BE49-F238E27FC236}">
                <a16:creationId xmlns:a16="http://schemas.microsoft.com/office/drawing/2014/main" id="{B27D6DC2-3014-498F-BFF0-DAEDA4E3B0C9}"/>
              </a:ext>
            </a:extLst>
          </p:cNvPr>
          <p:cNvSpPr>
            <a:spLocks noGrp="1"/>
          </p:cNvSpPr>
          <p:nvPr>
            <p:ph type="title"/>
          </p:nvPr>
        </p:nvSpPr>
        <p:spPr/>
        <p:txBody>
          <a:bodyPr/>
          <a:lstStyle/>
          <a:p>
            <a:r>
              <a:rPr lang="sv-SE" sz="800" b="1" dirty="0">
                <a:solidFill>
                  <a:schemeClr val="tx1">
                    <a:lumMod val="75000"/>
                  </a:schemeClr>
                </a:solidFill>
              </a:rPr>
              <a:t>FÖRSÖRJNINGSBÖRDA</a:t>
            </a:r>
            <a:endParaRPr lang="sv-SE" dirty="0"/>
          </a:p>
        </p:txBody>
      </p:sp>
      <p:sp>
        <p:nvSpPr>
          <p:cNvPr id="3" name="Platshållare för bildnummer 2"/>
          <p:cNvSpPr>
            <a:spLocks noGrp="1"/>
          </p:cNvSpPr>
          <p:nvPr>
            <p:ph type="sldNum" sz="quarter" idx="7"/>
          </p:nvPr>
        </p:nvSpPr>
        <p:spPr/>
        <p:txBody>
          <a:bodyPr/>
          <a:lstStyle/>
          <a:p>
            <a:fld id="{B6F15528-21DE-4FAA-801E-634DDDAF4B2B}" type="slidenum">
              <a:rPr lang="sv-SE" sz="1050" smtClean="0">
                <a:solidFill>
                  <a:srgbClr val="3C3C3C"/>
                </a:solidFill>
              </a:rPr>
              <a:t>11</a:t>
            </a:fld>
            <a:endParaRPr lang="sv-SE" sz="1050" dirty="0">
              <a:solidFill>
                <a:srgbClr val="3C3C3C"/>
              </a:solidFill>
            </a:endParaRPr>
          </a:p>
        </p:txBody>
      </p:sp>
      <p:sp>
        <p:nvSpPr>
          <p:cNvPr id="4" name="Platshållare för sidfot 3"/>
          <p:cNvSpPr>
            <a:spLocks noGrp="1"/>
          </p:cNvSpPr>
          <p:nvPr>
            <p:ph type="ftr" sz="quarter" idx="5"/>
          </p:nvPr>
        </p:nvSpPr>
        <p:spPr/>
        <p:txBody>
          <a:bodyPr/>
          <a:lstStyle/>
          <a:p>
            <a:r>
              <a:rPr lang="sv-SE" sz="1050" dirty="0">
                <a:solidFill>
                  <a:srgbClr val="3C3C3C"/>
                </a:solidFill>
              </a:rPr>
              <a:t>Del 2 - Folkmängdens utveckling</a:t>
            </a:r>
          </a:p>
        </p:txBody>
      </p:sp>
      <p:cxnSp>
        <p:nvCxnSpPr>
          <p:cNvPr id="5" name="Rak koppling 4">
            <a:extLst>
              <a:ext uri="{FF2B5EF4-FFF2-40B4-BE49-F238E27FC236}">
                <a16:creationId xmlns:a16="http://schemas.microsoft.com/office/drawing/2014/main" id="{EEB24C27-9F4D-4B5E-9044-1C9998E4A93E}"/>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3">
            <a:extLst>
              <a:ext uri="{C183D7F6-B498-43B3-948B-1728B52AA6E4}">
                <adec:decorative xmlns:adec="http://schemas.microsoft.com/office/drawing/2017/decorative" val="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08000" y="360000"/>
            <a:ext cx="2025000" cy="410625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FÖRSÖRJNINGSBÖRDA</a:t>
            </a:r>
            <a:br>
              <a:rPr lang="sv-SE" sz="900" b="1" dirty="0">
                <a:solidFill>
                  <a:schemeClr val="tx1">
                    <a:lumMod val="75000"/>
                  </a:schemeClr>
                </a:solidFill>
                <a:latin typeface="HelveticaNeueLT W1G 55 Roman" panose="020B0604020202020204" pitchFamily="34" charset="0"/>
              </a:rPr>
            </a:br>
            <a:br>
              <a:rPr lang="sv-SE" sz="900" b="1" dirty="0">
                <a:solidFill>
                  <a:schemeClr val="tx1">
                    <a:lumMod val="75000"/>
                  </a:schemeClr>
                </a:solidFill>
                <a:latin typeface="HelveticaNeueLT W1G 55 Roman" panose="020B0604020202020204" pitchFamily="34" charset="0"/>
              </a:rPr>
            </a:br>
            <a:r>
              <a:rPr lang="sv-SE" sz="900" i="1" dirty="0">
                <a:solidFill>
                  <a:schemeClr val="tx1">
                    <a:lumMod val="75000"/>
                  </a:schemeClr>
                </a:solidFill>
                <a:latin typeface="HelveticaNeueLT W1G 55 Roman" panose="020B0604020202020204" pitchFamily="34" charset="0"/>
              </a:rPr>
              <a:t>Kvoten mellan antalet invånare i icke yrkesverksam ålder (0-19 år och 65 år eller äldre) och antalet i yrkesverksam ålder (20-64). Jämförelse med riket.</a:t>
            </a:r>
          </a:p>
          <a:p>
            <a:pPr>
              <a:lnSpc>
                <a:spcPct val="150000"/>
              </a:lnSpc>
            </a:pPr>
            <a:endParaRPr lang="sv-SE" sz="900" i="1" dirty="0">
              <a:solidFill>
                <a:schemeClr val="tx1">
                  <a:lumMod val="75000"/>
                </a:schemeClr>
              </a:solidFill>
              <a:latin typeface="HelveticaNeueLT W1G 55 Roman" panose="020B0604020202020204" pitchFamily="34" charset="0"/>
            </a:endParaRPr>
          </a:p>
          <a:p>
            <a:pPr>
              <a:lnSpc>
                <a:spcPct val="150000"/>
              </a:lnSpc>
            </a:pPr>
            <a:r>
              <a:rPr lang="sv-SE" sz="900" dirty="0">
                <a:solidFill>
                  <a:schemeClr val="tx1">
                    <a:lumMod val="75000"/>
                  </a:schemeClr>
                </a:solidFill>
                <a:latin typeface="HelveticaNeueLT W1G 55 Roman" panose="020B0604020202020204" pitchFamily="34" charset="0"/>
              </a:rPr>
              <a:t>Försörjningsbörda är ett demografiskt mått som visar på relationen mellan antalet personer som behöver bli försörjda och antalet personer som kan bidra till deras försörjning. Uttrycket beskriver hur många personer en person i yrkesverksam ålder måste försörja förutom sig själv. Försörjnings-bördan kan delas upp i två delar, en del från barn och ungdomar (0-19 år) och en del från äldre (65+).</a:t>
            </a:r>
          </a:p>
          <a:p>
            <a:pPr>
              <a:lnSpc>
                <a:spcPct val="150000"/>
              </a:lnSpc>
            </a:pPr>
            <a:endParaRPr lang="sv-SE" sz="900" i="1" dirty="0">
              <a:solidFill>
                <a:schemeClr val="tx1">
                  <a:lumMod val="75000"/>
                </a:schemeClr>
              </a:solidFill>
              <a:latin typeface="HelveticaNeueLT W1G 55 Roman" panose="020B0604020202020204" pitchFamily="34" charset="0"/>
            </a:endParaRPr>
          </a:p>
        </p:txBody>
      </p:sp>
      <p:grpSp>
        <p:nvGrpSpPr>
          <p:cNvPr id="7" name="xx" descr="Linjediagram som visar faktisk och prognostiserad försörjningsbörda per år för åren 1980 till 2033, dels total och dels uppdelad på barn och ungdomar (0 till 19 år) respektive äldre (65 år eller åldre). Rikets motsvarighet finns med med för jämförelse." title="Försörjningsbörda i Trollhättans kommun 1980 till 2033">
            <a:extLst>
              <a:ext uri="{FF2B5EF4-FFF2-40B4-BE49-F238E27FC236}">
                <a16:creationId xmlns:a16="http://schemas.microsoft.com/office/drawing/2014/main" id="{229FA17D-A3CD-E438-52C2-CBD32F1F9A2A}"/>
              </a:ext>
            </a:extLst>
          </p:cNvPr>
          <p:cNvGrpSpPr/>
          <p:nvPr/>
        </p:nvGrpSpPr>
        <p:grpSpPr>
          <a:xfrm>
            <a:off x="2768600" y="381000"/>
            <a:ext cx="5219700" cy="4267200"/>
            <a:chOff x="0" y="0"/>
            <a:chExt cx="5219700" cy="3986829"/>
          </a:xfrm>
        </p:grpSpPr>
        <p:graphicFrame>
          <p:nvGraphicFramePr>
            <p:cNvPr id="8" name="Diagram 7" descr="Linjediagram som visar faktisk och prognostiserad försörjningsbörda per år för åren 1980 till 2033, dels total och dels uppdelad på barn och ungdomar (0 till 19 år) respektive äldre (65 år eller åldre). Rikets motsvarighet finns med med för jämförelse." title="Försörjningsbörda i Trollhättans kommun 1980 till 2033">
              <a:extLst>
                <a:ext uri="{FF2B5EF4-FFF2-40B4-BE49-F238E27FC236}">
                  <a16:creationId xmlns:a16="http://schemas.microsoft.com/office/drawing/2014/main" id="{AA5D3F8E-50C6-C094-E96C-E6305E3C085E}"/>
                </a:ext>
              </a:extLst>
            </p:cNvPr>
            <p:cNvGraphicFramePr/>
            <p:nvPr/>
          </p:nvGraphicFramePr>
          <p:xfrm>
            <a:off x="0" y="290400"/>
            <a:ext cx="5219700" cy="3696429"/>
          </p:xfrm>
          <a:graphic>
            <a:graphicData uri="http://schemas.openxmlformats.org/drawingml/2006/chart">
              <c:chart xmlns:c="http://schemas.openxmlformats.org/drawingml/2006/chart" xmlns:r="http://schemas.openxmlformats.org/officeDocument/2006/relationships" r:id="rId3"/>
            </a:graphicData>
          </a:graphic>
        </p:graphicFrame>
        <p:sp>
          <p:nvSpPr>
            <p:cNvPr id="9" name="Rektangel 8">
              <a:extLst>
                <a:ext uri="{FF2B5EF4-FFF2-40B4-BE49-F238E27FC236}">
                  <a16:creationId xmlns:a16="http://schemas.microsoft.com/office/drawing/2014/main" id="{ABAF9BCD-B5B2-6400-4D8A-A0D5BE5F7FC8}"/>
                </a:ext>
              </a:extLst>
            </p:cNvPr>
            <p:cNvSpPr/>
            <p:nvPr/>
          </p:nvSpPr>
          <p:spPr>
            <a:xfrm>
              <a:off x="505700" y="0"/>
              <a:ext cx="4318000" cy="419100"/>
            </a:xfrm>
            <a:prstGeom prst="rect">
              <a:avLst/>
            </a:prstGeom>
            <a:noFill/>
            <a:ln w="19050" cap="flat" cmpd="sng" algn="ctr">
              <a:noFill/>
              <a:prstDash val="solid"/>
              <a:miter lim="800000"/>
            </a:ln>
            <a:effectLst/>
            <a:extLst>
              <a:ext uri="{909E8E84-426E-40DD-AFC4-6F175D3DCCD1}">
                <a14:hiddenFill xmlns:a14="http://schemas.microsoft.com/office/drawing/2010/main">
                  <a:solidFill>
                    <a:srgbClr val="FFFFFF"/>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sz="1100" b="0" i="0">
                  <a:solidFill>
                    <a:srgbClr xmlns:mc="http://schemas.openxmlformats.org/markup-compatibility/2006" xmlns:a14="http://schemas.microsoft.com/office/drawing/2010/main" val="477081" mc:Ignorable="a14" a14:legacySpreadsheetColorIndex="18"/>
                  </a:solidFill>
                  <a:latin typeface="Franklin Gothic Medium" panose="020B0603020102020204" pitchFamily="34" charset="0"/>
                </a:rPr>
                <a:t>FÖRSÖRJNINGSBÖRDA I TROLLHÄTTANS KOMMUN 1980-2033</a:t>
              </a:r>
            </a:p>
          </p:txBody>
        </p:sp>
      </p:grpSp>
    </p:spTree>
    <p:extLst>
      <p:ext uri="{BB962C8B-B14F-4D97-AF65-F5344CB8AC3E}">
        <p14:creationId xmlns:p14="http://schemas.microsoft.com/office/powerpoint/2010/main" val="3319883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hidden="1">
            <a:extLst>
              <a:ext uri="{FF2B5EF4-FFF2-40B4-BE49-F238E27FC236}">
                <a16:creationId xmlns:a16="http://schemas.microsoft.com/office/drawing/2014/main" id="{885BED02-C23B-4091-9048-45F9F984A832}"/>
              </a:ext>
            </a:extLst>
          </p:cNvPr>
          <p:cNvSpPr>
            <a:spLocks noGrp="1"/>
          </p:cNvSpPr>
          <p:nvPr>
            <p:ph type="title"/>
          </p:nvPr>
        </p:nvSpPr>
        <p:spPr/>
        <p:txBody>
          <a:bodyPr/>
          <a:lstStyle/>
          <a:p>
            <a:pPr>
              <a:lnSpc>
                <a:spcPct val="150000"/>
              </a:lnSpc>
            </a:pPr>
            <a:r>
              <a:rPr lang="sv-SE" sz="800" b="1" dirty="0">
                <a:solidFill>
                  <a:schemeClr val="tx1">
                    <a:lumMod val="75000"/>
                  </a:schemeClr>
                </a:solidFill>
              </a:rPr>
              <a:t>FÖDDA, DÖDA OCH FÖDELSEÖVERSKOTT</a:t>
            </a:r>
          </a:p>
        </p:txBody>
      </p:sp>
      <p:sp>
        <p:nvSpPr>
          <p:cNvPr id="3" name="Platshållare för bildnummer 2"/>
          <p:cNvSpPr>
            <a:spLocks noGrp="1"/>
          </p:cNvSpPr>
          <p:nvPr>
            <p:ph type="sldNum" sz="quarter" idx="7"/>
          </p:nvPr>
        </p:nvSpPr>
        <p:spPr/>
        <p:txBody>
          <a:bodyPr/>
          <a:lstStyle/>
          <a:p>
            <a:fld id="{B6F15528-21DE-4FAA-801E-634DDDAF4B2B}" type="slidenum">
              <a:rPr lang="sv-SE" sz="1050" smtClean="0">
                <a:solidFill>
                  <a:srgbClr val="3C3C3C"/>
                </a:solidFill>
              </a:rPr>
              <a:t>12</a:t>
            </a:fld>
            <a:endParaRPr lang="sv-SE" sz="1050" dirty="0">
              <a:solidFill>
                <a:srgbClr val="3C3C3C"/>
              </a:solidFill>
            </a:endParaRPr>
          </a:p>
        </p:txBody>
      </p:sp>
      <p:sp>
        <p:nvSpPr>
          <p:cNvPr id="4" name="Platshållare för sidfot 3"/>
          <p:cNvSpPr>
            <a:spLocks noGrp="1"/>
          </p:cNvSpPr>
          <p:nvPr>
            <p:ph type="ftr" sz="quarter" idx="5"/>
          </p:nvPr>
        </p:nvSpPr>
        <p:spPr/>
        <p:txBody>
          <a:bodyPr/>
          <a:lstStyle/>
          <a:p>
            <a:r>
              <a:rPr lang="sv-SE" sz="1050" dirty="0">
                <a:solidFill>
                  <a:srgbClr val="3C3C3C"/>
                </a:solidFill>
              </a:rPr>
              <a:t>Del 2 - Folkmängdens utveckling</a:t>
            </a:r>
          </a:p>
        </p:txBody>
      </p:sp>
      <p:cxnSp>
        <p:nvCxnSpPr>
          <p:cNvPr id="5" name="Rak koppling 4">
            <a:extLst>
              <a:ext uri="{FF2B5EF4-FFF2-40B4-BE49-F238E27FC236}">
                <a16:creationId xmlns:a16="http://schemas.microsoft.com/office/drawing/2014/main" id="{DA77B733-A6C5-4BF7-83CA-559FACEBCB7A}"/>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3">
            <a:extLst>
              <a:ext uri="{C183D7F6-B498-43B3-948B-1728B52AA6E4}">
                <adec:decorative xmlns:adec="http://schemas.microsoft.com/office/drawing/2017/decorative" val="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08000" y="360000"/>
            <a:ext cx="2025000" cy="410625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FÖDDA, DÖDA OCH FÖDELSEÖVERSKOTT</a:t>
            </a:r>
          </a:p>
          <a:p>
            <a:pPr>
              <a:lnSpc>
                <a:spcPct val="150000"/>
              </a:lnSpc>
            </a:pPr>
            <a:br>
              <a:rPr lang="sv-SE" sz="900" b="1" dirty="0">
                <a:solidFill>
                  <a:schemeClr val="tx1">
                    <a:lumMod val="75000"/>
                  </a:schemeClr>
                </a:solidFill>
                <a:latin typeface="HelveticaNeueLT W1G 55 Roman" panose="020B0604020202020204" pitchFamily="34" charset="0"/>
              </a:rPr>
            </a:br>
            <a:r>
              <a:rPr lang="sv-SE" sz="900" i="1" dirty="0">
                <a:solidFill>
                  <a:schemeClr val="tx1">
                    <a:lumMod val="75000"/>
                  </a:schemeClr>
                </a:solidFill>
                <a:latin typeface="HelveticaNeueLT W1G 55 Roman" panose="020B0604020202020204" pitchFamily="34" charset="0"/>
              </a:rPr>
              <a:t>Historisk utveckling av antalet födda och </a:t>
            </a:r>
            <a:r>
              <a:rPr lang="sv-SE" sz="900" i="1">
                <a:solidFill>
                  <a:schemeClr val="tx1">
                    <a:lumMod val="75000"/>
                  </a:schemeClr>
                </a:solidFill>
                <a:latin typeface="HelveticaNeueLT W1G 55 Roman" panose="020B0604020202020204" pitchFamily="34" charset="0"/>
              </a:rPr>
              <a:t>döda 1980-2023 </a:t>
            </a:r>
            <a:r>
              <a:rPr lang="sv-SE" sz="900" i="1" dirty="0">
                <a:solidFill>
                  <a:schemeClr val="tx1">
                    <a:lumMod val="75000"/>
                  </a:schemeClr>
                </a:solidFill>
                <a:latin typeface="HelveticaNeueLT W1G 55 Roman" panose="020B0604020202020204" pitchFamily="34" charset="0"/>
              </a:rPr>
              <a:t>samt prognostiserat </a:t>
            </a:r>
            <a:r>
              <a:rPr lang="sv-SE" sz="900" i="1">
                <a:solidFill>
                  <a:schemeClr val="tx1">
                    <a:lumMod val="75000"/>
                  </a:schemeClr>
                </a:solidFill>
                <a:latin typeface="HelveticaNeueLT W1G 55 Roman" panose="020B0604020202020204" pitchFamily="34" charset="0"/>
              </a:rPr>
              <a:t>antal 2024-2033</a:t>
            </a:r>
            <a:endParaRPr lang="sv-SE" sz="900" i="1" dirty="0">
              <a:solidFill>
                <a:schemeClr val="tx1">
                  <a:lumMod val="75000"/>
                </a:schemeClr>
              </a:solidFill>
              <a:latin typeface="HelveticaNeueLT W1G 55 Roman" panose="020B0604020202020204" pitchFamily="34" charset="0"/>
            </a:endParaRPr>
          </a:p>
          <a:p>
            <a:pPr>
              <a:lnSpc>
                <a:spcPct val="150000"/>
              </a:lnSpc>
            </a:pPr>
            <a:endParaRPr lang="sv-SE" sz="900" i="1" dirty="0">
              <a:solidFill>
                <a:schemeClr val="tx1">
                  <a:lumMod val="75000"/>
                </a:schemeClr>
              </a:solidFill>
              <a:latin typeface="HelveticaNeueLT W1G 55 Roman" panose="020B0604020202020204" pitchFamily="34" charset="0"/>
            </a:endParaRPr>
          </a:p>
          <a:p>
            <a:pPr>
              <a:lnSpc>
                <a:spcPct val="150000"/>
              </a:lnSpc>
            </a:pPr>
            <a:r>
              <a:rPr lang="sv-SE" sz="900">
                <a:solidFill>
                  <a:schemeClr val="tx1">
                    <a:lumMod val="75000"/>
                  </a:schemeClr>
                </a:solidFill>
                <a:latin typeface="HelveticaNeueLT W1G 55 Roman" panose="020B0604020202020204" pitchFamily="34" charset="0"/>
              </a:rPr>
              <a:t>Antalet födda minus döda kallas för födelseöverskott eller naturlig befolkningsökning. Antalet födda har sedan 2013 varierat mellan 562 och 
695. År 2023 föddes 562 barn och under prognosperioden förväntas i genomsnitt 590 barn att födas per år. Antalet avlidna har sedan 2013 varierat mellan 489 och 595. År 2023 avled 547 personer och under prognosperioden förväntas i genomsnitt 568 personer att avlida per år.</a:t>
            </a:r>
            <a:endParaRPr lang="sv-SE" sz="900" dirty="0">
              <a:solidFill>
                <a:schemeClr val="tx1">
                  <a:lumMod val="75000"/>
                </a:schemeClr>
              </a:solidFill>
              <a:latin typeface="HelveticaNeueLT W1G 55 Roman" panose="020B0604020202020204" pitchFamily="34" charset="0"/>
            </a:endParaRPr>
          </a:p>
          <a:p>
            <a:pPr>
              <a:lnSpc>
                <a:spcPct val="150000"/>
              </a:lnSpc>
            </a:pPr>
            <a:endParaRPr lang="sv-SE" sz="900" i="1" dirty="0">
              <a:solidFill>
                <a:schemeClr val="tx1">
                  <a:lumMod val="75000"/>
                </a:schemeClr>
              </a:solidFill>
              <a:latin typeface="HelveticaNeueLT W1G 55 Roman" panose="020B0604020202020204" pitchFamily="34" charset="0"/>
            </a:endParaRPr>
          </a:p>
        </p:txBody>
      </p:sp>
      <p:grpSp>
        <p:nvGrpSpPr>
          <p:cNvPr id="7" name="xx" descr="Linje- och areadiagram som visar faktiskt och prognostiserat antal födda, antal döda och födelseöverskott per år i kommunen mellan åren 1980 och 2033." title="Antal födda och döda i Trollhättans kommun 1980 till 2033">
            <a:extLst>
              <a:ext uri="{FF2B5EF4-FFF2-40B4-BE49-F238E27FC236}">
                <a16:creationId xmlns:a16="http://schemas.microsoft.com/office/drawing/2014/main" id="{D9D2CC33-8A4A-E0FA-11BE-E2F4F8F9F9F2}"/>
              </a:ext>
            </a:extLst>
          </p:cNvPr>
          <p:cNvGrpSpPr/>
          <p:nvPr/>
        </p:nvGrpSpPr>
        <p:grpSpPr>
          <a:xfrm>
            <a:off x="2768600" y="381000"/>
            <a:ext cx="5219700" cy="4267200"/>
            <a:chOff x="0" y="0"/>
            <a:chExt cx="5219700" cy="3986829"/>
          </a:xfrm>
        </p:grpSpPr>
        <p:graphicFrame>
          <p:nvGraphicFramePr>
            <p:cNvPr id="8" name="Diagram 7" descr="Linje- och areadiagram som visar faktiskt och prognostiserat antal födda, antal döda och födelseöverskott per år i kommunen mellan åren 1980 och 2033." title="Antal födda och döda i Trollhättans kommun 1980 till 2033">
              <a:extLst>
                <a:ext uri="{FF2B5EF4-FFF2-40B4-BE49-F238E27FC236}">
                  <a16:creationId xmlns:a16="http://schemas.microsoft.com/office/drawing/2014/main" id="{886177E3-A42C-21A4-9BBC-408F0A33D19D}"/>
                </a:ext>
              </a:extLst>
            </p:cNvPr>
            <p:cNvGraphicFramePr/>
            <p:nvPr/>
          </p:nvGraphicFramePr>
          <p:xfrm>
            <a:off x="0" y="290400"/>
            <a:ext cx="5219700" cy="3696429"/>
          </p:xfrm>
          <a:graphic>
            <a:graphicData uri="http://schemas.openxmlformats.org/drawingml/2006/chart">
              <c:chart xmlns:c="http://schemas.openxmlformats.org/drawingml/2006/chart" xmlns:r="http://schemas.openxmlformats.org/officeDocument/2006/relationships" r:id="rId3"/>
            </a:graphicData>
          </a:graphic>
        </p:graphicFrame>
        <p:sp>
          <p:nvSpPr>
            <p:cNvPr id="9" name="Rektangel 8">
              <a:extLst>
                <a:ext uri="{FF2B5EF4-FFF2-40B4-BE49-F238E27FC236}">
                  <a16:creationId xmlns:a16="http://schemas.microsoft.com/office/drawing/2014/main" id="{AFE33B7D-A8A2-446B-DFD0-CC201D0C15A7}"/>
                </a:ext>
              </a:extLst>
            </p:cNvPr>
            <p:cNvSpPr/>
            <p:nvPr/>
          </p:nvSpPr>
          <p:spPr>
            <a:xfrm>
              <a:off x="579000" y="0"/>
              <a:ext cx="4318000" cy="419100"/>
            </a:xfrm>
            <a:prstGeom prst="rect">
              <a:avLst/>
            </a:prstGeom>
            <a:noFill/>
            <a:ln w="19050" cap="flat" cmpd="sng" algn="ctr">
              <a:noFill/>
              <a:prstDash val="solid"/>
              <a:miter lim="800000"/>
            </a:ln>
            <a:effectLst/>
            <a:extLst>
              <a:ext uri="{909E8E84-426E-40DD-AFC4-6F175D3DCCD1}">
                <a14:hiddenFill xmlns:a14="http://schemas.microsoft.com/office/drawing/2010/main">
                  <a:solidFill>
                    <a:srgbClr val="FFFFFF"/>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sz="1100" b="0" i="0">
                  <a:solidFill>
                    <a:srgbClr xmlns:mc="http://schemas.openxmlformats.org/markup-compatibility/2006" xmlns:a14="http://schemas.microsoft.com/office/drawing/2010/main" val="477081" mc:Ignorable="a14" a14:legacySpreadsheetColorIndex="18"/>
                  </a:solidFill>
                  <a:latin typeface="Franklin Gothic Medium" panose="020B0603020102020204" pitchFamily="34" charset="0"/>
                </a:rPr>
                <a:t>ANTAL FÖDDA OCH DÖDA I TROLLHÄTTANS KOMMUN 1980-2033</a:t>
              </a:r>
            </a:p>
          </p:txBody>
        </p:sp>
      </p:grpSp>
    </p:spTree>
    <p:extLst>
      <p:ext uri="{BB962C8B-B14F-4D97-AF65-F5344CB8AC3E}">
        <p14:creationId xmlns:p14="http://schemas.microsoft.com/office/powerpoint/2010/main" val="3706251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ubrik 2" hidden="1">
            <a:extLst>
              <a:ext uri="{FF2B5EF4-FFF2-40B4-BE49-F238E27FC236}">
                <a16:creationId xmlns:a16="http://schemas.microsoft.com/office/drawing/2014/main" id="{80EAFFF8-CCEF-4F1E-89B3-D263DE72BCB5}"/>
              </a:ext>
            </a:extLst>
          </p:cNvPr>
          <p:cNvSpPr>
            <a:spLocks noGrp="1"/>
          </p:cNvSpPr>
          <p:nvPr>
            <p:ph type="title"/>
          </p:nvPr>
        </p:nvSpPr>
        <p:spPr/>
        <p:txBody>
          <a:bodyPr>
            <a:normAutofit/>
          </a:bodyPr>
          <a:lstStyle/>
          <a:p>
            <a:pPr>
              <a:lnSpc>
                <a:spcPct val="150000"/>
              </a:lnSpc>
            </a:pPr>
            <a:r>
              <a:rPr lang="sv-SE" sz="800" b="1" dirty="0">
                <a:solidFill>
                  <a:schemeClr val="tx1">
                    <a:lumMod val="75000"/>
                  </a:schemeClr>
                </a:solidFill>
              </a:rPr>
              <a:t>IN- OCH UTFLYTTADE SAMT FLYTTNETTO</a:t>
            </a:r>
          </a:p>
        </p:txBody>
      </p:sp>
      <p:sp>
        <p:nvSpPr>
          <p:cNvPr id="2" name="Platshållare för bildnummer 1"/>
          <p:cNvSpPr>
            <a:spLocks noGrp="1"/>
          </p:cNvSpPr>
          <p:nvPr>
            <p:ph type="sldNum" sz="quarter" idx="7"/>
          </p:nvPr>
        </p:nvSpPr>
        <p:spPr/>
        <p:txBody>
          <a:bodyPr/>
          <a:lstStyle/>
          <a:p>
            <a:fld id="{B6F15528-21DE-4FAA-801E-634DDDAF4B2B}" type="slidenum">
              <a:rPr lang="sv-SE" sz="1050" smtClean="0">
                <a:solidFill>
                  <a:srgbClr val="3C3C3C"/>
                </a:solidFill>
              </a:rPr>
              <a:t>13</a:t>
            </a:fld>
            <a:endParaRPr lang="sv-SE" sz="1050" dirty="0">
              <a:solidFill>
                <a:srgbClr val="3C3C3C"/>
              </a:solidFill>
            </a:endParaRPr>
          </a:p>
        </p:txBody>
      </p:sp>
      <p:sp>
        <p:nvSpPr>
          <p:cNvPr id="4" name="Platshållare för sidfot 3"/>
          <p:cNvSpPr>
            <a:spLocks noGrp="1"/>
          </p:cNvSpPr>
          <p:nvPr>
            <p:ph type="ftr" sz="quarter" idx="5"/>
          </p:nvPr>
        </p:nvSpPr>
        <p:spPr/>
        <p:txBody>
          <a:bodyPr/>
          <a:lstStyle/>
          <a:p>
            <a:r>
              <a:rPr lang="sv-SE" sz="1050" dirty="0">
                <a:solidFill>
                  <a:srgbClr val="3C3C3C"/>
                </a:solidFill>
              </a:rPr>
              <a:t>Del 2 - Folkmängdens utveckling</a:t>
            </a:r>
          </a:p>
        </p:txBody>
      </p:sp>
      <p:cxnSp>
        <p:nvCxnSpPr>
          <p:cNvPr id="5" name="Rak koppling 4">
            <a:extLst>
              <a:ext uri="{FF2B5EF4-FFF2-40B4-BE49-F238E27FC236}">
                <a16:creationId xmlns:a16="http://schemas.microsoft.com/office/drawing/2014/main" id="{FB81E44F-03EA-446D-922B-568CE7DBBDCD}"/>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3">
            <a:extLst>
              <a:ext uri="{C183D7F6-B498-43B3-948B-1728B52AA6E4}">
                <adec:decorative xmlns:adec="http://schemas.microsoft.com/office/drawing/2017/decorative" val="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08000" y="360000"/>
            <a:ext cx="2025000" cy="410625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IN- OCH UTFLYTTADE </a:t>
            </a:r>
            <a:br>
              <a:rPr lang="sv-SE" sz="1050" b="1" dirty="0">
                <a:solidFill>
                  <a:schemeClr val="tx1">
                    <a:lumMod val="75000"/>
                  </a:schemeClr>
                </a:solidFill>
                <a:latin typeface="HelveticaNeueLT W1G 55 Roman" panose="020B0604020202020204" pitchFamily="34" charset="0"/>
              </a:rPr>
            </a:br>
            <a:r>
              <a:rPr lang="sv-SE" sz="1050" b="1" dirty="0">
                <a:solidFill>
                  <a:schemeClr val="tx1">
                    <a:lumMod val="75000"/>
                  </a:schemeClr>
                </a:solidFill>
                <a:latin typeface="HelveticaNeueLT W1G 55 Roman" panose="020B0604020202020204" pitchFamily="34" charset="0"/>
              </a:rPr>
              <a:t>SAMT FLYTTNETTO</a:t>
            </a:r>
          </a:p>
          <a:p>
            <a:pPr>
              <a:lnSpc>
                <a:spcPct val="150000"/>
              </a:lnSpc>
            </a:pPr>
            <a:br>
              <a:rPr lang="sv-SE" sz="900" b="1" dirty="0">
                <a:solidFill>
                  <a:schemeClr val="tx1">
                    <a:lumMod val="75000"/>
                  </a:schemeClr>
                </a:solidFill>
                <a:latin typeface="HelveticaNeueLT W1G 55 Roman" panose="020B0604020202020204" pitchFamily="34" charset="0"/>
              </a:rPr>
            </a:br>
            <a:r>
              <a:rPr lang="sv-SE" sz="900" i="1" dirty="0">
                <a:solidFill>
                  <a:schemeClr val="tx1">
                    <a:lumMod val="75000"/>
                  </a:schemeClr>
                </a:solidFill>
                <a:latin typeface="HelveticaNeueLT W1G 55 Roman" panose="020B0604020202020204" pitchFamily="34" charset="0"/>
              </a:rPr>
              <a:t>Historisk utveckling av antalet in- och </a:t>
            </a:r>
            <a:r>
              <a:rPr lang="sv-SE" sz="900" i="1">
                <a:solidFill>
                  <a:schemeClr val="tx1">
                    <a:lumMod val="75000"/>
                  </a:schemeClr>
                </a:solidFill>
                <a:latin typeface="HelveticaNeueLT W1G 55 Roman" panose="020B0604020202020204" pitchFamily="34" charset="0"/>
              </a:rPr>
              <a:t>utflyttade 1980-2023 </a:t>
            </a:r>
            <a:r>
              <a:rPr lang="sv-SE" sz="900" i="1" dirty="0">
                <a:solidFill>
                  <a:schemeClr val="tx1">
                    <a:lumMod val="75000"/>
                  </a:schemeClr>
                </a:solidFill>
                <a:latin typeface="HelveticaNeueLT W1G 55 Roman" panose="020B0604020202020204" pitchFamily="34" charset="0"/>
              </a:rPr>
              <a:t>samt prognostiserat </a:t>
            </a:r>
            <a:r>
              <a:rPr lang="sv-SE" sz="900" i="1">
                <a:solidFill>
                  <a:schemeClr val="tx1">
                    <a:lumMod val="75000"/>
                  </a:schemeClr>
                </a:solidFill>
                <a:latin typeface="HelveticaNeueLT W1G 55 Roman" panose="020B0604020202020204" pitchFamily="34" charset="0"/>
              </a:rPr>
              <a:t>antal 2024-2033</a:t>
            </a:r>
            <a:endParaRPr lang="sv-SE" sz="900" i="1" dirty="0">
              <a:solidFill>
                <a:schemeClr val="tx1">
                  <a:lumMod val="75000"/>
                </a:schemeClr>
              </a:solidFill>
              <a:latin typeface="HelveticaNeueLT W1G 55 Roman" panose="020B0604020202020204" pitchFamily="34" charset="0"/>
            </a:endParaRPr>
          </a:p>
          <a:p>
            <a:pPr>
              <a:lnSpc>
                <a:spcPct val="150000"/>
              </a:lnSpc>
            </a:pPr>
            <a:endParaRPr lang="sv-SE" sz="900" i="1" dirty="0">
              <a:solidFill>
                <a:schemeClr val="tx1">
                  <a:lumMod val="75000"/>
                </a:schemeClr>
              </a:solidFill>
              <a:latin typeface="HelveticaNeueLT W1G 55 Roman" panose="020B0604020202020204" pitchFamily="34" charset="0"/>
            </a:endParaRPr>
          </a:p>
          <a:p>
            <a:pPr>
              <a:lnSpc>
                <a:spcPct val="150000"/>
              </a:lnSpc>
            </a:pPr>
            <a:r>
              <a:rPr lang="sv-SE" sz="900">
                <a:solidFill>
                  <a:schemeClr val="tx1">
                    <a:lumMod val="75000"/>
                  </a:schemeClr>
                </a:solidFill>
                <a:latin typeface="HelveticaNeueLT W1G 55 Roman" panose="020B0604020202020204" pitchFamily="34" charset="0"/>
              </a:rPr>
              <a:t>Flyttnettot beräknas som inflyttade minus utflyttade. Antalet inflyttade har sedan 2013 varierat mellan 2 873 och 3 259. År 2023 flyttade 3 106 personer till kommunen och under prognosperioden förväntas i genomsnitt 3 464 personer flytta in per år. Antalet utflyttade har sedan 2013 varierat mellan 2 626 och 3 338. År 2023 flyttade 3 338 personer från kommunen och under prognosperioden förväntas i genomsnitt 3 254 personer flytta ut per år.</a:t>
            </a:r>
            <a:endParaRPr lang="sv-SE" sz="900" dirty="0">
              <a:solidFill>
                <a:schemeClr val="tx1">
                  <a:lumMod val="75000"/>
                </a:schemeClr>
              </a:solidFill>
              <a:latin typeface="HelveticaNeueLT W1G 55 Roman" panose="020B0604020202020204" pitchFamily="34" charset="0"/>
            </a:endParaRPr>
          </a:p>
          <a:p>
            <a:pPr>
              <a:lnSpc>
                <a:spcPct val="150000"/>
              </a:lnSpc>
            </a:pPr>
            <a:endParaRPr lang="sv-SE" sz="900" i="1" dirty="0">
              <a:solidFill>
                <a:schemeClr val="tx1">
                  <a:lumMod val="75000"/>
                </a:schemeClr>
              </a:solidFill>
              <a:latin typeface="HelveticaNeueLT W1G 55 Roman" panose="020B0604020202020204" pitchFamily="34" charset="0"/>
            </a:endParaRPr>
          </a:p>
        </p:txBody>
      </p:sp>
      <p:grpSp>
        <p:nvGrpSpPr>
          <p:cNvPr id="7" name="xx" descr="Linje- och areadiagram som visar faktiskt och prognostiserat antal inflyttade, antal utflyttade och flyttnetto per år i kommunen mellan åren 1980 och 2033." title="Antal in- och utflyttade i Trollhättans kommun 1980 till 2033">
            <a:extLst>
              <a:ext uri="{FF2B5EF4-FFF2-40B4-BE49-F238E27FC236}">
                <a16:creationId xmlns:a16="http://schemas.microsoft.com/office/drawing/2014/main" id="{DB9A0EAD-2698-B869-A1BB-30A18D2590E4}"/>
              </a:ext>
            </a:extLst>
          </p:cNvPr>
          <p:cNvGrpSpPr/>
          <p:nvPr/>
        </p:nvGrpSpPr>
        <p:grpSpPr>
          <a:xfrm>
            <a:off x="2768600" y="381000"/>
            <a:ext cx="5219700" cy="4267200"/>
            <a:chOff x="0" y="0"/>
            <a:chExt cx="5219700" cy="4047000"/>
          </a:xfrm>
        </p:grpSpPr>
        <p:graphicFrame>
          <p:nvGraphicFramePr>
            <p:cNvPr id="8" name="Diagram 7" descr="Linje- och areadiagram som visar faktiskt och prognostiserat antal inflyttade, antal utflyttade och flyttnetto per år i kommunen mellan åren 1980 och 2033." title="Antal in- och utflyttade i Trollhättans kommun 1980 till 2033">
              <a:extLst>
                <a:ext uri="{FF2B5EF4-FFF2-40B4-BE49-F238E27FC236}">
                  <a16:creationId xmlns:a16="http://schemas.microsoft.com/office/drawing/2014/main" id="{B4D8978F-581E-E7EA-AD24-18F49BA85191}"/>
                </a:ext>
              </a:extLst>
            </p:cNvPr>
            <p:cNvGraphicFramePr/>
            <p:nvPr/>
          </p:nvGraphicFramePr>
          <p:xfrm>
            <a:off x="0" y="350571"/>
            <a:ext cx="5219700" cy="3696429"/>
          </p:xfrm>
          <a:graphic>
            <a:graphicData uri="http://schemas.openxmlformats.org/drawingml/2006/chart">
              <c:chart xmlns:c="http://schemas.openxmlformats.org/drawingml/2006/chart" xmlns:r="http://schemas.openxmlformats.org/officeDocument/2006/relationships" r:id="rId3"/>
            </a:graphicData>
          </a:graphic>
        </p:graphicFrame>
        <p:sp>
          <p:nvSpPr>
            <p:cNvPr id="9" name="Rektangel 8">
              <a:extLst>
                <a:ext uri="{FF2B5EF4-FFF2-40B4-BE49-F238E27FC236}">
                  <a16:creationId xmlns:a16="http://schemas.microsoft.com/office/drawing/2014/main" id="{CAF19584-26AA-B54F-851B-17AEA48E3355}"/>
                </a:ext>
              </a:extLst>
            </p:cNvPr>
            <p:cNvSpPr/>
            <p:nvPr/>
          </p:nvSpPr>
          <p:spPr>
            <a:xfrm>
              <a:off x="579000" y="0"/>
              <a:ext cx="4318000" cy="419100"/>
            </a:xfrm>
            <a:prstGeom prst="rect">
              <a:avLst/>
            </a:prstGeom>
            <a:noFill/>
            <a:ln w="19050" cap="flat" cmpd="sng" algn="ctr">
              <a:noFill/>
              <a:prstDash val="solid"/>
              <a:miter lim="800000"/>
            </a:ln>
            <a:effectLst/>
            <a:extLst>
              <a:ext uri="{909E8E84-426E-40DD-AFC4-6F175D3DCCD1}">
                <a14:hiddenFill xmlns:a14="http://schemas.microsoft.com/office/drawing/2010/main">
                  <a:solidFill>
                    <a:srgbClr val="FFFFFF"/>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sz="1100" b="0" i="0">
                  <a:solidFill>
                    <a:srgbClr xmlns:mc="http://schemas.openxmlformats.org/markup-compatibility/2006" xmlns:a14="http://schemas.microsoft.com/office/drawing/2010/main" val="477081" mc:Ignorable="a14" a14:legacySpreadsheetColorIndex="18"/>
                  </a:solidFill>
                  <a:latin typeface="Franklin Gothic Medium" panose="020B0603020102020204" pitchFamily="34" charset="0"/>
                </a:rPr>
                <a:t>ANTAL IN- OCH UTFLYTTADE I TROLLHÄTTANS KOMMUN 1980-2033</a:t>
              </a:r>
            </a:p>
          </p:txBody>
        </p:sp>
      </p:grpSp>
    </p:spTree>
    <p:extLst>
      <p:ext uri="{BB962C8B-B14F-4D97-AF65-F5344CB8AC3E}">
        <p14:creationId xmlns:p14="http://schemas.microsoft.com/office/powerpoint/2010/main" val="2843030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hidden="1">
            <a:extLst>
              <a:ext uri="{FF2B5EF4-FFF2-40B4-BE49-F238E27FC236}">
                <a16:creationId xmlns:a16="http://schemas.microsoft.com/office/drawing/2014/main" id="{C9CBCB17-9722-4CB2-81D9-D85E4E0B6630}"/>
              </a:ext>
            </a:extLst>
          </p:cNvPr>
          <p:cNvSpPr>
            <a:spLocks noGrp="1"/>
          </p:cNvSpPr>
          <p:nvPr>
            <p:ph type="title"/>
          </p:nvPr>
        </p:nvSpPr>
        <p:spPr/>
        <p:txBody>
          <a:bodyPr/>
          <a:lstStyle/>
          <a:p>
            <a:pPr>
              <a:lnSpc>
                <a:spcPct val="150000"/>
              </a:lnSpc>
            </a:pPr>
            <a:r>
              <a:rPr lang="sv-SE" sz="800" b="1" dirty="0">
                <a:solidFill>
                  <a:schemeClr val="tx1">
                    <a:lumMod val="75000"/>
                  </a:schemeClr>
                </a:solidFill>
              </a:rPr>
              <a:t>FLYTTNETTO OCH FÖDELSEÖVERSKOTT</a:t>
            </a:r>
          </a:p>
        </p:txBody>
      </p:sp>
      <p:sp>
        <p:nvSpPr>
          <p:cNvPr id="3" name="Platshållare för bildnummer 2"/>
          <p:cNvSpPr>
            <a:spLocks noGrp="1"/>
          </p:cNvSpPr>
          <p:nvPr>
            <p:ph type="sldNum" sz="quarter" idx="7"/>
          </p:nvPr>
        </p:nvSpPr>
        <p:spPr/>
        <p:txBody>
          <a:bodyPr/>
          <a:lstStyle/>
          <a:p>
            <a:fld id="{B6F15528-21DE-4FAA-801E-634DDDAF4B2B}" type="slidenum">
              <a:rPr lang="sv-SE" sz="1050" smtClean="0">
                <a:solidFill>
                  <a:srgbClr val="3C3C3C"/>
                </a:solidFill>
              </a:rPr>
              <a:t>14</a:t>
            </a:fld>
            <a:endParaRPr lang="sv-SE" sz="1050" dirty="0">
              <a:solidFill>
                <a:srgbClr val="3C3C3C"/>
              </a:solidFill>
            </a:endParaRPr>
          </a:p>
        </p:txBody>
      </p:sp>
      <p:sp>
        <p:nvSpPr>
          <p:cNvPr id="4" name="Platshållare för sidfot 3"/>
          <p:cNvSpPr>
            <a:spLocks noGrp="1"/>
          </p:cNvSpPr>
          <p:nvPr>
            <p:ph type="ftr" sz="quarter" idx="5"/>
          </p:nvPr>
        </p:nvSpPr>
        <p:spPr/>
        <p:txBody>
          <a:bodyPr/>
          <a:lstStyle/>
          <a:p>
            <a:r>
              <a:rPr lang="sv-SE" sz="1050" dirty="0">
                <a:solidFill>
                  <a:srgbClr val="3C3C3C"/>
                </a:solidFill>
              </a:rPr>
              <a:t>Del 2 - Folkmängdens utveckling</a:t>
            </a:r>
          </a:p>
        </p:txBody>
      </p:sp>
      <p:cxnSp>
        <p:nvCxnSpPr>
          <p:cNvPr id="5" name="Rak koppling 4">
            <a:extLst>
              <a:ext uri="{FF2B5EF4-FFF2-40B4-BE49-F238E27FC236}">
                <a16:creationId xmlns:a16="http://schemas.microsoft.com/office/drawing/2014/main" id="{89DF044E-8D4B-4605-A9BC-CF609DE40314}"/>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3">
            <a:extLst>
              <a:ext uri="{C183D7F6-B498-43B3-948B-1728B52AA6E4}">
                <adec:decorative xmlns:adec="http://schemas.microsoft.com/office/drawing/2017/decorative" val="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10700" y="395950"/>
            <a:ext cx="2025000" cy="421200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FLYTTNETTO OCH FÖDELSEÖVERSKOTT</a:t>
            </a:r>
          </a:p>
          <a:p>
            <a:pPr>
              <a:lnSpc>
                <a:spcPct val="150000"/>
              </a:lnSpc>
            </a:pPr>
            <a:br>
              <a:rPr lang="sv-SE" sz="900" b="1">
                <a:solidFill>
                  <a:schemeClr val="tx1">
                    <a:lumMod val="75000"/>
                  </a:schemeClr>
                </a:solidFill>
                <a:latin typeface="HelveticaNeueLT W1G 55 Roman" panose="020B0604020202020204" pitchFamily="34" charset="0"/>
              </a:rPr>
            </a:br>
            <a:r>
              <a:rPr lang="sv-SE" sz="900">
                <a:solidFill>
                  <a:schemeClr val="tx1">
                    <a:lumMod val="75000"/>
                  </a:schemeClr>
                </a:solidFill>
                <a:latin typeface="HelveticaNeueLT W1G 55 Roman" panose="020B0604020202020204" pitchFamily="34" charset="0"/>
              </a:rPr>
              <a:t>Folkmängden har ökat med 2 500 personer sedan 2013. Från 2023 fram till prognosperiodens slut 2033 förväntas folkmängden att öka med 
2 310 personer.
Födelseöverskottet har sedan 2013 varierat mellan 15 och 201 personer. År 2023 var överskottet 15 personer och under prognosperioden förväntas överskottet bli i genomsnitt 22 personer per år.
Flyttnettot har sedan 2013 varierat mellan -235 och 617. År 2023 var flyttnettot -232 personer och under prognosperioden förväntas flyttnettot bli i genomsnitt 210 personer per år.</a:t>
            </a:r>
            <a:endParaRPr lang="sv-SE" sz="900" i="1" dirty="0">
              <a:solidFill>
                <a:schemeClr val="tx1">
                  <a:lumMod val="75000"/>
                </a:schemeClr>
              </a:solidFill>
              <a:latin typeface="HelveticaNeueLT W1G 55 Roman" panose="020B0604020202020204" pitchFamily="34" charset="0"/>
            </a:endParaRPr>
          </a:p>
        </p:txBody>
      </p:sp>
      <p:grpSp>
        <p:nvGrpSpPr>
          <p:cNvPr id="7" name="xx" descr="Linje- och areadiagram som visar flyttnetto och födelseöverskott per år mellan åren 1980 och 2033 samt den totala förändringen av folkmängd per år som detta genererar." title="Flyttnetto och födelseöverskott i Trollhättans kommun 1980 till 2033">
            <a:extLst>
              <a:ext uri="{FF2B5EF4-FFF2-40B4-BE49-F238E27FC236}">
                <a16:creationId xmlns:a16="http://schemas.microsoft.com/office/drawing/2014/main" id="{283F7385-B60F-5F52-2C89-17E3109A1F36}"/>
              </a:ext>
            </a:extLst>
          </p:cNvPr>
          <p:cNvGrpSpPr/>
          <p:nvPr/>
        </p:nvGrpSpPr>
        <p:grpSpPr>
          <a:xfrm>
            <a:off x="2768600" y="381000"/>
            <a:ext cx="5219700" cy="4267200"/>
            <a:chOff x="0" y="0"/>
            <a:chExt cx="5219700" cy="3986829"/>
          </a:xfrm>
        </p:grpSpPr>
        <p:graphicFrame>
          <p:nvGraphicFramePr>
            <p:cNvPr id="8" name="Diagram 7" descr="Linje- och areadiagram som visar flyttnetto och födelseöverskott per år mellan åren 1980 och 2033 samt den totala förändringen av folkmängd per år som detta genererar." title="Flyttnetto och födelseöverskott i Trollhättans kommun 1980 till 2033">
              <a:extLst>
                <a:ext uri="{FF2B5EF4-FFF2-40B4-BE49-F238E27FC236}">
                  <a16:creationId xmlns:a16="http://schemas.microsoft.com/office/drawing/2014/main" id="{CD57444A-E21A-4877-60C4-6D5A4A5CBC0A}"/>
                </a:ext>
              </a:extLst>
            </p:cNvPr>
            <p:cNvGraphicFramePr/>
            <p:nvPr/>
          </p:nvGraphicFramePr>
          <p:xfrm>
            <a:off x="0" y="290400"/>
            <a:ext cx="5219700" cy="3696429"/>
          </p:xfrm>
          <a:graphic>
            <a:graphicData uri="http://schemas.openxmlformats.org/drawingml/2006/chart">
              <c:chart xmlns:c="http://schemas.openxmlformats.org/drawingml/2006/chart" xmlns:r="http://schemas.openxmlformats.org/officeDocument/2006/relationships" r:id="rId3"/>
            </a:graphicData>
          </a:graphic>
        </p:graphicFrame>
        <p:sp>
          <p:nvSpPr>
            <p:cNvPr id="9" name="Rektangel 8">
              <a:extLst>
                <a:ext uri="{FF2B5EF4-FFF2-40B4-BE49-F238E27FC236}">
                  <a16:creationId xmlns:a16="http://schemas.microsoft.com/office/drawing/2014/main" id="{4927F4AE-AB6E-7C62-B753-940E682AFFDC}"/>
                </a:ext>
              </a:extLst>
            </p:cNvPr>
            <p:cNvSpPr/>
            <p:nvPr/>
          </p:nvSpPr>
          <p:spPr>
            <a:xfrm>
              <a:off x="505700" y="0"/>
              <a:ext cx="4318000" cy="419100"/>
            </a:xfrm>
            <a:prstGeom prst="rect">
              <a:avLst/>
            </a:prstGeom>
            <a:noFill/>
            <a:ln w="19050" cap="flat" cmpd="sng" algn="ctr">
              <a:noFill/>
              <a:prstDash val="solid"/>
              <a:miter lim="800000"/>
            </a:ln>
            <a:effectLst/>
            <a:extLst>
              <a:ext uri="{909E8E84-426E-40DD-AFC4-6F175D3DCCD1}">
                <a14:hiddenFill xmlns:a14="http://schemas.microsoft.com/office/drawing/2010/main">
                  <a:solidFill>
                    <a:srgbClr val="FFFFFF"/>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sz="1100" b="0" i="0">
                  <a:solidFill>
                    <a:srgbClr xmlns:mc="http://schemas.openxmlformats.org/markup-compatibility/2006" xmlns:a14="http://schemas.microsoft.com/office/drawing/2010/main" val="477081" mc:Ignorable="a14" a14:legacySpreadsheetColorIndex="18"/>
                  </a:solidFill>
                  <a:latin typeface="Franklin Gothic Medium" panose="020B0603020102020204" pitchFamily="34" charset="0"/>
                </a:rPr>
                <a:t>FLYTTNETTO OCH FÖDELSEÖVERSKOTT
I TROLLHÄTTANS KOMMUN 1980-2033</a:t>
              </a:r>
            </a:p>
          </p:txBody>
        </p:sp>
      </p:grpSp>
    </p:spTree>
    <p:extLst>
      <p:ext uri="{BB962C8B-B14F-4D97-AF65-F5344CB8AC3E}">
        <p14:creationId xmlns:p14="http://schemas.microsoft.com/office/powerpoint/2010/main" val="3885341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latshållare för bildnummer 1"/>
          <p:cNvSpPr>
            <a:spLocks noGrp="1"/>
          </p:cNvSpPr>
          <p:nvPr>
            <p:ph type="sldNum" sz="quarter" idx="7"/>
          </p:nvPr>
        </p:nvSpPr>
        <p:spPr/>
        <p:txBody>
          <a:bodyPr/>
          <a:lstStyle/>
          <a:p>
            <a:fld id="{B6F15528-21DE-4FAA-801E-634DDDAF4B2B}" type="slidenum">
              <a:rPr lang="sv-SE" sz="1050" smtClean="0">
                <a:solidFill>
                  <a:srgbClr val="3C3C3C"/>
                </a:solidFill>
              </a:rPr>
              <a:t>15</a:t>
            </a:fld>
            <a:endParaRPr lang="sv-SE" sz="1050" dirty="0">
              <a:solidFill>
                <a:srgbClr val="3C3C3C"/>
              </a:solidFill>
            </a:endParaRPr>
          </a:p>
        </p:txBody>
      </p:sp>
      <p:pic>
        <p:nvPicPr>
          <p:cNvPr id="3" name="Picture 3">
            <a:extLs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ubrik 20">
            <a:extLst>
              <a:ext uri="{FF2B5EF4-FFF2-40B4-BE49-F238E27FC236}">
                <a16:creationId xmlns:a16="http://schemas.microsoft.com/office/drawing/2014/main" id="{F4B47599-8BC2-453B-B446-CEB9BC3B4E45}"/>
              </a:ext>
            </a:extLst>
          </p:cNvPr>
          <p:cNvSpPr>
            <a:spLocks noGrp="1"/>
          </p:cNvSpPr>
          <p:nvPr>
            <p:ph type="title" idx="4294967295"/>
          </p:nvPr>
        </p:nvSpPr>
        <p:spPr>
          <a:xfrm>
            <a:off x="1600062" y="1342050"/>
            <a:ext cx="5971446" cy="1486875"/>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457148" rtl="0" eaLnBrk="1" fontAlgn="auto" latinLnBrk="0" hangingPunct="1">
              <a:lnSpc>
                <a:spcPct val="150000"/>
              </a:lnSpc>
              <a:spcBef>
                <a:spcPts val="0"/>
              </a:spcBef>
              <a:spcAft>
                <a:spcPts val="0"/>
              </a:spcAft>
              <a:buClrTx/>
              <a:buSzTx/>
              <a:buFontTx/>
              <a:buNone/>
              <a:tabLst/>
              <a:defRPr/>
            </a:pPr>
            <a:r>
              <a:rPr kumimoji="0" lang="sv-SE" sz="2700" b="0"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rPr>
              <a:t>Del 3</a:t>
            </a:r>
          </a:p>
          <a:p>
            <a:pPr marL="0" marR="0" lvl="0" indent="0" algn="ctr" defTabSz="457148" rtl="0" eaLnBrk="1" fontAlgn="auto" latinLnBrk="0" hangingPunct="1">
              <a:lnSpc>
                <a:spcPct val="150000"/>
              </a:lnSpc>
              <a:spcBef>
                <a:spcPts val="0"/>
              </a:spcBef>
              <a:spcAft>
                <a:spcPts val="0"/>
              </a:spcAft>
              <a:buClrTx/>
              <a:buSzTx/>
              <a:buFontTx/>
              <a:buNone/>
              <a:tabLst/>
              <a:defRPr/>
            </a:pPr>
            <a:r>
              <a:rPr kumimoji="0" lang="sv-SE" sz="2700" b="0"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rPr>
              <a:t>DEMOGRAFISKA EFFEKTER</a:t>
            </a:r>
            <a:endParaRPr kumimoji="0" lang="sv-SE" sz="900" b="0"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endParaRPr>
          </a:p>
        </p:txBody>
      </p:sp>
    </p:spTree>
    <p:extLst>
      <p:ext uri="{BB962C8B-B14F-4D97-AF65-F5344CB8AC3E}">
        <p14:creationId xmlns:p14="http://schemas.microsoft.com/office/powerpoint/2010/main" val="5173279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ubrik 2" hidden="1">
            <a:extLst>
              <a:ext uri="{FF2B5EF4-FFF2-40B4-BE49-F238E27FC236}">
                <a16:creationId xmlns:a16="http://schemas.microsoft.com/office/drawing/2014/main" id="{55AF6DE2-3D90-4B6C-A422-C4B2F82A27AE}"/>
              </a:ext>
            </a:extLst>
          </p:cNvPr>
          <p:cNvSpPr>
            <a:spLocks noGrp="1"/>
          </p:cNvSpPr>
          <p:nvPr>
            <p:ph type="title"/>
          </p:nvPr>
        </p:nvSpPr>
        <p:spPr/>
        <p:txBody>
          <a:bodyPr>
            <a:normAutofit/>
          </a:bodyPr>
          <a:lstStyle/>
          <a:p>
            <a:pPr>
              <a:lnSpc>
                <a:spcPct val="150000"/>
              </a:lnSpc>
            </a:pPr>
            <a:r>
              <a:rPr lang="sv-SE" sz="800" b="1" dirty="0">
                <a:solidFill>
                  <a:schemeClr val="tx1">
                    <a:lumMod val="75000"/>
                  </a:schemeClr>
                </a:solidFill>
              </a:rPr>
              <a:t>BEFOLKNINGENS SAMMANSÄTTNING EFTER ÅLDER</a:t>
            </a:r>
          </a:p>
        </p:txBody>
      </p:sp>
      <p:sp>
        <p:nvSpPr>
          <p:cNvPr id="2" name="Platshållare för bildnummer 1"/>
          <p:cNvSpPr>
            <a:spLocks noGrp="1"/>
          </p:cNvSpPr>
          <p:nvPr>
            <p:ph type="sldNum" sz="quarter" idx="7"/>
          </p:nvPr>
        </p:nvSpPr>
        <p:spPr/>
        <p:txBody>
          <a:bodyPr/>
          <a:lstStyle/>
          <a:p>
            <a:fld id="{B6F15528-21DE-4FAA-801E-634DDDAF4B2B}" type="slidenum">
              <a:rPr lang="sv-SE" sz="1050" smtClean="0">
                <a:solidFill>
                  <a:srgbClr val="3C3C3C"/>
                </a:solidFill>
              </a:rPr>
              <a:t>16</a:t>
            </a:fld>
            <a:endParaRPr lang="sv-SE" sz="1050" dirty="0">
              <a:solidFill>
                <a:srgbClr val="3C3C3C"/>
              </a:solidFill>
            </a:endParaRPr>
          </a:p>
        </p:txBody>
      </p:sp>
      <p:sp>
        <p:nvSpPr>
          <p:cNvPr id="4" name="Platshållare för sidfot 3"/>
          <p:cNvSpPr>
            <a:spLocks noGrp="1"/>
          </p:cNvSpPr>
          <p:nvPr>
            <p:ph type="ftr" sz="quarter" idx="5"/>
          </p:nvPr>
        </p:nvSpPr>
        <p:spPr/>
        <p:txBody>
          <a:bodyPr/>
          <a:lstStyle/>
          <a:p>
            <a:r>
              <a:rPr lang="sv-SE" sz="1050" dirty="0">
                <a:solidFill>
                  <a:srgbClr val="3C3C3C"/>
                </a:solidFill>
              </a:rPr>
              <a:t>Del 3 - Demografiska effekter</a:t>
            </a:r>
          </a:p>
        </p:txBody>
      </p:sp>
      <p:cxnSp>
        <p:nvCxnSpPr>
          <p:cNvPr id="5" name="Rak koppling 4">
            <a:extLst>
              <a:ext uri="{FF2B5EF4-FFF2-40B4-BE49-F238E27FC236}">
                <a16:creationId xmlns:a16="http://schemas.microsoft.com/office/drawing/2014/main" id="{E08CC791-BC24-4F37-95BF-8046C68E2CDE}"/>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3">
            <a:extLst>
              <a:ext uri="{C183D7F6-B498-43B3-948B-1728B52AA6E4}">
                <adec:decorative xmlns:adec="http://schemas.microsoft.com/office/drawing/2017/decorative" val="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08000" y="360000"/>
            <a:ext cx="2025000" cy="410625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BEFOLKNINGENS </a:t>
            </a:r>
            <a:br>
              <a:rPr lang="sv-SE" sz="1050" b="1" dirty="0">
                <a:solidFill>
                  <a:schemeClr val="tx1">
                    <a:lumMod val="75000"/>
                  </a:schemeClr>
                </a:solidFill>
                <a:latin typeface="HelveticaNeueLT W1G 55 Roman" panose="020B0604020202020204" pitchFamily="34" charset="0"/>
              </a:rPr>
            </a:br>
            <a:r>
              <a:rPr lang="sv-SE" sz="1050" b="1" dirty="0">
                <a:solidFill>
                  <a:schemeClr val="tx1">
                    <a:lumMod val="75000"/>
                  </a:schemeClr>
                </a:solidFill>
                <a:latin typeface="HelveticaNeueLT W1G 55 Roman" panose="020B0604020202020204" pitchFamily="34" charset="0"/>
              </a:rPr>
              <a:t>SAMMANSÄTTNING </a:t>
            </a:r>
            <a:br>
              <a:rPr lang="sv-SE" sz="1050" b="1" dirty="0">
                <a:solidFill>
                  <a:schemeClr val="tx1">
                    <a:lumMod val="75000"/>
                  </a:schemeClr>
                </a:solidFill>
                <a:latin typeface="HelveticaNeueLT W1G 55 Roman" panose="020B0604020202020204" pitchFamily="34" charset="0"/>
              </a:rPr>
            </a:br>
            <a:r>
              <a:rPr lang="sv-SE" sz="1050" b="1" dirty="0">
                <a:solidFill>
                  <a:schemeClr val="tx1">
                    <a:lumMod val="75000"/>
                  </a:schemeClr>
                </a:solidFill>
                <a:latin typeface="HelveticaNeueLT W1G 55 Roman" panose="020B0604020202020204" pitchFamily="34" charset="0"/>
              </a:rPr>
              <a:t>EFTER ÅLDER</a:t>
            </a:r>
          </a:p>
          <a:p>
            <a:pPr>
              <a:lnSpc>
                <a:spcPct val="150000"/>
              </a:lnSpc>
            </a:pPr>
            <a:br>
              <a:rPr lang="sv-SE" sz="900" b="1" dirty="0">
                <a:solidFill>
                  <a:schemeClr val="tx1">
                    <a:lumMod val="75000"/>
                  </a:schemeClr>
                </a:solidFill>
                <a:latin typeface="HelveticaNeueLT W1G 55 Roman" panose="020B0604020202020204" pitchFamily="34" charset="0"/>
              </a:rPr>
            </a:br>
            <a:r>
              <a:rPr lang="sv-SE" sz="900" i="1" dirty="0">
                <a:solidFill>
                  <a:schemeClr val="tx1">
                    <a:lumMod val="75000"/>
                  </a:schemeClr>
                </a:solidFill>
                <a:latin typeface="HelveticaNeueLT W1G 55 Roman" panose="020B0604020202020204" pitchFamily="34" charset="0"/>
              </a:rPr>
              <a:t>Antal invånare efter ålder </a:t>
            </a:r>
            <a:r>
              <a:rPr lang="sv-SE" sz="900" i="1">
                <a:solidFill>
                  <a:schemeClr val="tx1">
                    <a:lumMod val="75000"/>
                  </a:schemeClr>
                </a:solidFill>
                <a:latin typeface="HelveticaNeueLT W1G 55 Roman" panose="020B0604020202020204" pitchFamily="34" charset="0"/>
              </a:rPr>
              <a:t>år 2023 </a:t>
            </a:r>
            <a:r>
              <a:rPr lang="sv-SE" sz="900" i="1" dirty="0">
                <a:solidFill>
                  <a:schemeClr val="tx1">
                    <a:lumMod val="75000"/>
                  </a:schemeClr>
                </a:solidFill>
                <a:latin typeface="HelveticaNeueLT W1G 55 Roman" panose="020B0604020202020204" pitchFamily="34" charset="0"/>
              </a:rPr>
              <a:t>och prognos </a:t>
            </a:r>
            <a:r>
              <a:rPr lang="sv-SE" sz="900" i="1">
                <a:solidFill>
                  <a:schemeClr val="tx1">
                    <a:lumMod val="75000"/>
                  </a:schemeClr>
                </a:solidFill>
                <a:latin typeface="HelveticaNeueLT W1G 55 Roman" panose="020B0604020202020204" pitchFamily="34" charset="0"/>
              </a:rPr>
              <a:t>för 2033</a:t>
            </a:r>
            <a:endParaRPr lang="sv-SE" sz="900" i="1"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dirty="0">
                <a:solidFill>
                  <a:schemeClr val="tx1">
                    <a:lumMod val="75000"/>
                  </a:schemeClr>
                </a:solidFill>
                <a:latin typeface="HelveticaNeueLT W1G 55 Roman" panose="020B0604020202020204" pitchFamily="34" charset="0"/>
              </a:rPr>
              <a:t>Förändringskomponenternas </a:t>
            </a:r>
            <a:br>
              <a:rPr lang="sv-SE" sz="900" dirty="0">
                <a:solidFill>
                  <a:schemeClr val="tx1">
                    <a:lumMod val="75000"/>
                  </a:schemeClr>
                </a:solidFill>
                <a:latin typeface="HelveticaNeueLT W1G 55 Roman" panose="020B0604020202020204" pitchFamily="34" charset="0"/>
              </a:rPr>
            </a:br>
            <a:r>
              <a:rPr lang="sv-SE" sz="900" dirty="0">
                <a:solidFill>
                  <a:schemeClr val="tx1">
                    <a:lumMod val="75000"/>
                  </a:schemeClr>
                </a:solidFill>
                <a:latin typeface="HelveticaNeueLT W1G 55 Roman" panose="020B0604020202020204" pitchFamily="34" charset="0"/>
              </a:rPr>
              <a:t>utveckling påverkar åldersstrukturen. </a:t>
            </a:r>
          </a:p>
          <a:p>
            <a:pPr>
              <a:lnSpc>
                <a:spcPct val="150000"/>
              </a:lnSpc>
            </a:pPr>
            <a:r>
              <a:rPr lang="sv-SE" sz="900" dirty="0">
                <a:solidFill>
                  <a:schemeClr val="tx1">
                    <a:lumMod val="75000"/>
                  </a:schemeClr>
                </a:solidFill>
                <a:latin typeface="HelveticaNeueLT W1G 55 Roman" panose="020B0604020202020204" pitchFamily="34" charset="0"/>
              </a:rPr>
              <a:t>Diagrammet visar hur befolkningen är fördelad efter ålder i kommunen </a:t>
            </a:r>
            <a:r>
              <a:rPr lang="sv-SE" sz="900">
                <a:solidFill>
                  <a:schemeClr val="tx1">
                    <a:lumMod val="75000"/>
                  </a:schemeClr>
                </a:solidFill>
                <a:latin typeface="HelveticaNeueLT W1G 55 Roman" panose="020B0604020202020204" pitchFamily="34" charset="0"/>
              </a:rPr>
              <a:t>år 2023 </a:t>
            </a:r>
            <a:r>
              <a:rPr lang="sv-SE" sz="900" dirty="0">
                <a:solidFill>
                  <a:schemeClr val="tx1">
                    <a:lumMod val="75000"/>
                  </a:schemeClr>
                </a:solidFill>
                <a:latin typeface="HelveticaNeueLT W1G 55 Roman" panose="020B0604020202020204" pitchFamily="34" charset="0"/>
              </a:rPr>
              <a:t>och </a:t>
            </a:r>
            <a:r>
              <a:rPr lang="sv-SE" sz="900">
                <a:solidFill>
                  <a:schemeClr val="tx1">
                    <a:lumMod val="75000"/>
                  </a:schemeClr>
                </a:solidFill>
                <a:latin typeface="HelveticaNeueLT W1G 55 Roman" panose="020B0604020202020204" pitchFamily="34" charset="0"/>
              </a:rPr>
              <a:t>år 2033. </a:t>
            </a:r>
            <a:endParaRPr lang="sv-SE" sz="900"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dirty="0">
                <a:solidFill>
                  <a:schemeClr val="tx1">
                    <a:lumMod val="75000"/>
                  </a:schemeClr>
                </a:solidFill>
                <a:latin typeface="HelveticaNeueLT W1G 55 Roman" panose="020B0604020202020204" pitchFamily="34" charset="0"/>
              </a:rPr>
              <a:t>Åldrandet medför till exempel att de som var 60 </a:t>
            </a:r>
            <a:r>
              <a:rPr lang="sv-SE" sz="900">
                <a:solidFill>
                  <a:schemeClr val="tx1">
                    <a:lumMod val="75000"/>
                  </a:schemeClr>
                </a:solidFill>
                <a:latin typeface="HelveticaNeueLT W1G 55 Roman" panose="020B0604020202020204" pitchFamily="34" charset="0"/>
              </a:rPr>
              <a:t>år 2023 är 70 år 2033. </a:t>
            </a:r>
            <a:r>
              <a:rPr lang="sv-SE" sz="900" dirty="0">
                <a:solidFill>
                  <a:schemeClr val="tx1">
                    <a:lumMod val="75000"/>
                  </a:schemeClr>
                </a:solidFill>
                <a:latin typeface="HelveticaNeueLT W1G 55 Roman" panose="020B0604020202020204" pitchFamily="34" charset="0"/>
              </a:rPr>
              <a:t>Att antalet 60-åringar </a:t>
            </a:r>
            <a:r>
              <a:rPr lang="sv-SE" sz="900">
                <a:solidFill>
                  <a:schemeClr val="tx1">
                    <a:lumMod val="75000"/>
                  </a:schemeClr>
                </a:solidFill>
                <a:latin typeface="HelveticaNeueLT W1G 55 Roman" panose="020B0604020202020204" pitchFamily="34" charset="0"/>
              </a:rPr>
              <a:t>år 2023 </a:t>
            </a:r>
            <a:r>
              <a:rPr lang="sv-SE" sz="900" dirty="0">
                <a:solidFill>
                  <a:schemeClr val="tx1">
                    <a:lumMod val="75000"/>
                  </a:schemeClr>
                </a:solidFill>
                <a:latin typeface="HelveticaNeueLT W1G 55 Roman" panose="020B0604020202020204" pitchFamily="34" charset="0"/>
              </a:rPr>
              <a:t>skiljer sig från </a:t>
            </a:r>
            <a:r>
              <a:rPr lang="sv-SE" sz="900">
                <a:solidFill>
                  <a:schemeClr val="tx1">
                    <a:lumMod val="75000"/>
                  </a:schemeClr>
                </a:solidFill>
                <a:latin typeface="HelveticaNeueLT W1G 55 Roman" panose="020B0604020202020204" pitchFamily="34" charset="0"/>
              </a:rPr>
              <a:t>antalet 70-åringar år 2033 </a:t>
            </a:r>
            <a:r>
              <a:rPr lang="sv-SE" sz="900" dirty="0">
                <a:solidFill>
                  <a:schemeClr val="tx1">
                    <a:lumMod val="75000"/>
                  </a:schemeClr>
                </a:solidFill>
                <a:latin typeface="HelveticaNeueLT W1G 55 Roman" panose="020B0604020202020204" pitchFamily="34" charset="0"/>
              </a:rPr>
              <a:t>beror på att personer har flyttat till eller från kommunen samt att vissa har avlidit.</a:t>
            </a:r>
          </a:p>
          <a:p>
            <a:pPr>
              <a:lnSpc>
                <a:spcPct val="150000"/>
              </a:lnSpc>
            </a:pPr>
            <a:endParaRPr lang="sv-SE" sz="900" i="1" dirty="0">
              <a:solidFill>
                <a:schemeClr val="tx1">
                  <a:lumMod val="75000"/>
                </a:schemeClr>
              </a:solidFill>
              <a:latin typeface="HelveticaNeueLT W1G 55 Roman" panose="020B0604020202020204" pitchFamily="34" charset="0"/>
            </a:endParaRPr>
          </a:p>
        </p:txBody>
      </p:sp>
      <p:grpSp>
        <p:nvGrpSpPr>
          <p:cNvPr id="7" name="xx" descr="Stapel- och linjediagram som visar antal invånare per ålder i ettårsklass i kommunen, staplarna det sista historiska året och linjen det sista prognosåret, för jämförelse." title="Antal invånare efter ålder i Trollhättans kommun år 2023 och 2033">
            <a:extLst>
              <a:ext uri="{FF2B5EF4-FFF2-40B4-BE49-F238E27FC236}">
                <a16:creationId xmlns:a16="http://schemas.microsoft.com/office/drawing/2014/main" id="{D47985E3-9612-4E32-4CF6-2D31DA20C3C9}"/>
              </a:ext>
            </a:extLst>
          </p:cNvPr>
          <p:cNvGrpSpPr/>
          <p:nvPr/>
        </p:nvGrpSpPr>
        <p:grpSpPr>
          <a:xfrm>
            <a:off x="2768600" y="381000"/>
            <a:ext cx="5219700" cy="4267200"/>
            <a:chOff x="0" y="0"/>
            <a:chExt cx="5219700" cy="3986829"/>
          </a:xfrm>
        </p:grpSpPr>
        <p:graphicFrame>
          <p:nvGraphicFramePr>
            <p:cNvPr id="8" name="Diagram 7" descr="Stapel- och linjediagram som visar antal invånare per ålder i ettårsklass i kommunen, staplarna det sista historiska året och linjen det sista prognosåret, för jämförelse." title="Antal invånare efter ålder i Trollhättans kommun år 2023 och 2033">
              <a:extLst>
                <a:ext uri="{FF2B5EF4-FFF2-40B4-BE49-F238E27FC236}">
                  <a16:creationId xmlns:a16="http://schemas.microsoft.com/office/drawing/2014/main" id="{AC294D37-CDE9-751A-65A4-1C2F7485BD9F}"/>
                </a:ext>
              </a:extLst>
            </p:cNvPr>
            <p:cNvGraphicFramePr/>
            <p:nvPr/>
          </p:nvGraphicFramePr>
          <p:xfrm>
            <a:off x="0" y="290400"/>
            <a:ext cx="5219700" cy="3696429"/>
          </p:xfrm>
          <a:graphic>
            <a:graphicData uri="http://schemas.openxmlformats.org/drawingml/2006/chart">
              <c:chart xmlns:c="http://schemas.openxmlformats.org/drawingml/2006/chart" xmlns:r="http://schemas.openxmlformats.org/officeDocument/2006/relationships" r:id="rId3"/>
            </a:graphicData>
          </a:graphic>
        </p:graphicFrame>
        <p:sp>
          <p:nvSpPr>
            <p:cNvPr id="9" name="Rektangel 8">
              <a:extLst>
                <a:ext uri="{FF2B5EF4-FFF2-40B4-BE49-F238E27FC236}">
                  <a16:creationId xmlns:a16="http://schemas.microsoft.com/office/drawing/2014/main" id="{936D7BB0-D744-7AE5-645B-B45D8D242619}"/>
                </a:ext>
              </a:extLst>
            </p:cNvPr>
            <p:cNvSpPr/>
            <p:nvPr/>
          </p:nvSpPr>
          <p:spPr>
            <a:xfrm>
              <a:off x="579000" y="0"/>
              <a:ext cx="4318000" cy="419100"/>
            </a:xfrm>
            <a:prstGeom prst="rect">
              <a:avLst/>
            </a:prstGeom>
            <a:noFill/>
            <a:ln w="19050" cap="flat" cmpd="sng" algn="ctr">
              <a:noFill/>
              <a:prstDash val="solid"/>
              <a:miter lim="800000"/>
            </a:ln>
            <a:effectLst/>
            <a:extLst>
              <a:ext uri="{909E8E84-426E-40DD-AFC4-6F175D3DCCD1}">
                <a14:hiddenFill xmlns:a14="http://schemas.microsoft.com/office/drawing/2010/main">
                  <a:solidFill>
                    <a:srgbClr val="FFFFFF"/>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sz="1100" b="0" i="0">
                  <a:solidFill>
                    <a:srgbClr xmlns:mc="http://schemas.openxmlformats.org/markup-compatibility/2006" xmlns:a14="http://schemas.microsoft.com/office/drawing/2010/main" val="477081" mc:Ignorable="a14" a14:legacySpreadsheetColorIndex="18"/>
                  </a:solidFill>
                  <a:latin typeface="Franklin Gothic Medium" panose="020B0603020102020204" pitchFamily="34" charset="0"/>
                </a:rPr>
                <a:t>ANTAL INVÅNARE EFTER ÅLDER
I TROLLHÄTTANS KOMMUN ÅR 2023 OCH 2033</a:t>
              </a:r>
            </a:p>
          </p:txBody>
        </p:sp>
      </p:grpSp>
    </p:spTree>
    <p:extLst>
      <p:ext uri="{BB962C8B-B14F-4D97-AF65-F5344CB8AC3E}">
        <p14:creationId xmlns:p14="http://schemas.microsoft.com/office/powerpoint/2010/main" val="2492160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ubrik 2" hidden="1">
            <a:extLst>
              <a:ext uri="{FF2B5EF4-FFF2-40B4-BE49-F238E27FC236}">
                <a16:creationId xmlns:a16="http://schemas.microsoft.com/office/drawing/2014/main" id="{A105E2AB-8E60-40B0-9162-27727229E3B1}"/>
              </a:ext>
            </a:extLst>
          </p:cNvPr>
          <p:cNvSpPr>
            <a:spLocks noGrp="1"/>
          </p:cNvSpPr>
          <p:nvPr>
            <p:ph type="title"/>
          </p:nvPr>
        </p:nvSpPr>
        <p:spPr/>
        <p:txBody>
          <a:bodyPr/>
          <a:lstStyle/>
          <a:p>
            <a:pPr>
              <a:lnSpc>
                <a:spcPct val="150000"/>
              </a:lnSpc>
            </a:pPr>
            <a:r>
              <a:rPr lang="sv-SE" sz="800" b="1" dirty="0">
                <a:solidFill>
                  <a:schemeClr val="tx1">
                    <a:lumMod val="75000"/>
                  </a:schemeClr>
                </a:solidFill>
              </a:rPr>
              <a:t>FÖRÄNDRING I ÅLDERSSTRUKTUREN</a:t>
            </a:r>
          </a:p>
        </p:txBody>
      </p:sp>
      <p:sp>
        <p:nvSpPr>
          <p:cNvPr id="2" name="Platshållare för bildnummer 1"/>
          <p:cNvSpPr>
            <a:spLocks noGrp="1"/>
          </p:cNvSpPr>
          <p:nvPr>
            <p:ph type="sldNum" sz="quarter" idx="7"/>
          </p:nvPr>
        </p:nvSpPr>
        <p:spPr/>
        <p:txBody>
          <a:bodyPr/>
          <a:lstStyle/>
          <a:p>
            <a:fld id="{B6F15528-21DE-4FAA-801E-634DDDAF4B2B}" type="slidenum">
              <a:rPr lang="sv-SE" sz="1050" smtClean="0">
                <a:solidFill>
                  <a:srgbClr val="3C3C3C"/>
                </a:solidFill>
              </a:rPr>
              <a:t>17</a:t>
            </a:fld>
            <a:endParaRPr lang="sv-SE" sz="1050" dirty="0">
              <a:solidFill>
                <a:srgbClr val="3C3C3C"/>
              </a:solidFill>
            </a:endParaRPr>
          </a:p>
        </p:txBody>
      </p:sp>
      <p:sp>
        <p:nvSpPr>
          <p:cNvPr id="4" name="Platshållare för sidfot 3"/>
          <p:cNvSpPr>
            <a:spLocks noGrp="1"/>
          </p:cNvSpPr>
          <p:nvPr>
            <p:ph type="ftr" sz="quarter" idx="5"/>
          </p:nvPr>
        </p:nvSpPr>
        <p:spPr/>
        <p:txBody>
          <a:bodyPr/>
          <a:lstStyle/>
          <a:p>
            <a:r>
              <a:rPr lang="sv-SE" sz="1050" dirty="0">
                <a:solidFill>
                  <a:srgbClr val="3C3C3C"/>
                </a:solidFill>
              </a:rPr>
              <a:t>Del 3 - Demografiska effekter</a:t>
            </a:r>
          </a:p>
        </p:txBody>
      </p:sp>
      <p:cxnSp>
        <p:nvCxnSpPr>
          <p:cNvPr id="5" name="Rak koppling 4">
            <a:extLst>
              <a:ext uri="{FF2B5EF4-FFF2-40B4-BE49-F238E27FC236}">
                <a16:creationId xmlns:a16="http://schemas.microsoft.com/office/drawing/2014/main" id="{DA15CF3E-AB78-4295-BA0E-53B12C26887B}"/>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3">
            <a:extLst>
              <a:ext uri="{C183D7F6-B498-43B3-948B-1728B52AA6E4}">
                <adec:decorative xmlns:adec="http://schemas.microsoft.com/office/drawing/2017/decorative" val="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08000" y="360000"/>
            <a:ext cx="2025000" cy="410625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FÖRÄNDRING I ÅLDERSSTRUKTUREN</a:t>
            </a:r>
          </a:p>
          <a:p>
            <a:pPr>
              <a:lnSpc>
                <a:spcPct val="150000"/>
              </a:lnSpc>
            </a:pPr>
            <a:br>
              <a:rPr lang="sv-SE" sz="900" b="1" dirty="0">
                <a:solidFill>
                  <a:schemeClr val="tx1">
                    <a:lumMod val="75000"/>
                  </a:schemeClr>
                </a:solidFill>
                <a:latin typeface="HelveticaNeueLT W1G 55 Roman" panose="020B0604020202020204" pitchFamily="34" charset="0"/>
              </a:rPr>
            </a:br>
            <a:r>
              <a:rPr lang="sv-SE" sz="900" i="1" dirty="0">
                <a:solidFill>
                  <a:schemeClr val="tx1">
                    <a:lumMod val="75000"/>
                  </a:schemeClr>
                </a:solidFill>
                <a:latin typeface="HelveticaNeueLT W1G 55 Roman" panose="020B0604020202020204" pitchFamily="34" charset="0"/>
              </a:rPr>
              <a:t>Skillnad i antalet invånare i olika åldrar mellan </a:t>
            </a:r>
            <a:r>
              <a:rPr lang="sv-SE" sz="900" i="1">
                <a:solidFill>
                  <a:schemeClr val="tx1">
                    <a:lumMod val="75000"/>
                  </a:schemeClr>
                </a:solidFill>
                <a:latin typeface="HelveticaNeueLT W1G 55 Roman" panose="020B0604020202020204" pitchFamily="34" charset="0"/>
              </a:rPr>
              <a:t>år  2023 och 2033.</a:t>
            </a:r>
            <a:endParaRPr lang="sv-SE" sz="900" i="1"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dirty="0">
                <a:solidFill>
                  <a:schemeClr val="tx1">
                    <a:lumMod val="75000"/>
                  </a:schemeClr>
                </a:solidFill>
                <a:latin typeface="HelveticaNeueLT W1G 55 Roman" panose="020B0604020202020204" pitchFamily="34" charset="0"/>
              </a:rPr>
              <a:t>I diagrammet visas hur antalet personer i olika åldrar förändras under prognosperioden på grund av åldrande, flyttningar, födslar och avlidna. Detta mäts genom att räkna ut skillnaden mellan de två åldersfördelningarna i diagrammet ovan. Ett positivt värde för en viss ålder innebär att antalet invånare i den åldern ökar under prognosperioden. Ett negativt värde innebär på motsvarande sätt att antalet förväntas minska.</a:t>
            </a:r>
            <a:endParaRPr lang="sv-SE" sz="900" i="1" dirty="0">
              <a:solidFill>
                <a:schemeClr val="tx1">
                  <a:lumMod val="75000"/>
                </a:schemeClr>
              </a:solidFill>
              <a:latin typeface="HelveticaNeueLT W1G 55 Roman" panose="020B0604020202020204" pitchFamily="34" charset="0"/>
            </a:endParaRPr>
          </a:p>
        </p:txBody>
      </p:sp>
      <p:grpSp>
        <p:nvGrpSpPr>
          <p:cNvPr id="7" name="xx" descr="Stapeldiagram som visar förändring i antal invånare per ettårsklass mellan det senaste historiska året och det sista prognosåret." title="Förändring i antal personer efter ålder mellan åren 2023 och 2033 i Trollhättans kommun">
            <a:extLst>
              <a:ext uri="{FF2B5EF4-FFF2-40B4-BE49-F238E27FC236}">
                <a16:creationId xmlns:a16="http://schemas.microsoft.com/office/drawing/2014/main" id="{DA847D05-05BE-2BE8-18DB-4F1AF737F9BB}"/>
              </a:ext>
            </a:extLst>
          </p:cNvPr>
          <p:cNvGrpSpPr/>
          <p:nvPr/>
        </p:nvGrpSpPr>
        <p:grpSpPr>
          <a:xfrm>
            <a:off x="2768600" y="381000"/>
            <a:ext cx="5219700" cy="4267200"/>
            <a:chOff x="0" y="0"/>
            <a:chExt cx="5219700" cy="4047000"/>
          </a:xfrm>
        </p:grpSpPr>
        <p:graphicFrame>
          <p:nvGraphicFramePr>
            <p:cNvPr id="8" name="Diagram 7" descr="Stapeldiagram som visar förändring i antal invånare per ettårsklass mellan det senaste historiska året och det sista prognosåret." title="Förändring i antal personer efter ålder mellan åren 2023 och 2033 i Trollhättans kommun">
              <a:extLst>
                <a:ext uri="{FF2B5EF4-FFF2-40B4-BE49-F238E27FC236}">
                  <a16:creationId xmlns:a16="http://schemas.microsoft.com/office/drawing/2014/main" id="{F17BC316-1818-13AD-F8D2-E43754BA0806}"/>
                </a:ext>
              </a:extLst>
            </p:cNvPr>
            <p:cNvGraphicFramePr/>
            <p:nvPr/>
          </p:nvGraphicFramePr>
          <p:xfrm>
            <a:off x="0" y="350571"/>
            <a:ext cx="5219700" cy="3696429"/>
          </p:xfrm>
          <a:graphic>
            <a:graphicData uri="http://schemas.openxmlformats.org/drawingml/2006/chart">
              <c:chart xmlns:c="http://schemas.openxmlformats.org/drawingml/2006/chart" xmlns:r="http://schemas.openxmlformats.org/officeDocument/2006/relationships" r:id="rId3"/>
            </a:graphicData>
          </a:graphic>
        </p:graphicFrame>
        <p:sp>
          <p:nvSpPr>
            <p:cNvPr id="9" name="Rektangel 8">
              <a:extLst>
                <a:ext uri="{FF2B5EF4-FFF2-40B4-BE49-F238E27FC236}">
                  <a16:creationId xmlns:a16="http://schemas.microsoft.com/office/drawing/2014/main" id="{6F5EF0E2-5CB1-7F33-2059-0FAE15AA984A}"/>
                </a:ext>
              </a:extLst>
            </p:cNvPr>
            <p:cNvSpPr/>
            <p:nvPr/>
          </p:nvSpPr>
          <p:spPr>
            <a:xfrm>
              <a:off x="579000" y="0"/>
              <a:ext cx="4318000" cy="419100"/>
            </a:xfrm>
            <a:prstGeom prst="rect">
              <a:avLst/>
            </a:prstGeom>
            <a:noFill/>
            <a:ln w="19050" cap="flat" cmpd="sng" algn="ctr">
              <a:noFill/>
              <a:prstDash val="solid"/>
              <a:miter lim="800000"/>
            </a:ln>
            <a:effectLst/>
            <a:extLst>
              <a:ext uri="{909E8E84-426E-40DD-AFC4-6F175D3DCCD1}">
                <a14:hiddenFill xmlns:a14="http://schemas.microsoft.com/office/drawing/2010/main">
                  <a:solidFill>
                    <a:srgbClr val="FFFFFF"/>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sz="1100" b="0" i="0">
                  <a:solidFill>
                    <a:srgbClr xmlns:mc="http://schemas.openxmlformats.org/markup-compatibility/2006" xmlns:a14="http://schemas.microsoft.com/office/drawing/2010/main" val="477081" mc:Ignorable="a14" a14:legacySpreadsheetColorIndex="18"/>
                  </a:solidFill>
                  <a:latin typeface="Franklin Gothic Medium" panose="020B0603020102020204" pitchFamily="34" charset="0"/>
                </a:rPr>
                <a:t>FÖRÄNDRING I ANTALET PERSONER EFTER ÅLDER MELLAN ÅREN 2023 OCH 2033 I TROLLHÄTTANS KOMMUN</a:t>
              </a:r>
            </a:p>
          </p:txBody>
        </p:sp>
      </p:grpSp>
    </p:spTree>
    <p:extLst>
      <p:ext uri="{BB962C8B-B14F-4D97-AF65-F5344CB8AC3E}">
        <p14:creationId xmlns:p14="http://schemas.microsoft.com/office/powerpoint/2010/main" val="35245280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ubrik 2" hidden="1">
            <a:extLst>
              <a:ext uri="{FF2B5EF4-FFF2-40B4-BE49-F238E27FC236}">
                <a16:creationId xmlns:a16="http://schemas.microsoft.com/office/drawing/2014/main" id="{C7319848-D7F0-4446-8A47-1E1ACF6CCD85}"/>
              </a:ext>
            </a:extLst>
          </p:cNvPr>
          <p:cNvSpPr>
            <a:spLocks noGrp="1"/>
          </p:cNvSpPr>
          <p:nvPr>
            <p:ph type="title"/>
          </p:nvPr>
        </p:nvSpPr>
        <p:spPr/>
        <p:txBody>
          <a:bodyPr/>
          <a:lstStyle/>
          <a:p>
            <a:pPr>
              <a:lnSpc>
                <a:spcPct val="150000"/>
              </a:lnSpc>
            </a:pPr>
            <a:r>
              <a:rPr lang="sv-SE" sz="800" b="1" dirty="0">
                <a:solidFill>
                  <a:schemeClr val="tx1">
                    <a:lumMod val="75000"/>
                  </a:schemeClr>
                </a:solidFill>
              </a:rPr>
              <a:t>GENOMSNITTSÅLDER</a:t>
            </a:r>
          </a:p>
        </p:txBody>
      </p:sp>
      <p:sp>
        <p:nvSpPr>
          <p:cNvPr id="2" name="Platshållare för bildnummer 1"/>
          <p:cNvSpPr>
            <a:spLocks noGrp="1"/>
          </p:cNvSpPr>
          <p:nvPr>
            <p:ph type="sldNum" sz="quarter" idx="7"/>
          </p:nvPr>
        </p:nvSpPr>
        <p:spPr/>
        <p:txBody>
          <a:bodyPr/>
          <a:lstStyle/>
          <a:p>
            <a:fld id="{B6F15528-21DE-4FAA-801E-634DDDAF4B2B}" type="slidenum">
              <a:rPr lang="sv-SE" sz="1050" smtClean="0">
                <a:solidFill>
                  <a:srgbClr val="3C3C3C"/>
                </a:solidFill>
              </a:rPr>
              <a:t>18</a:t>
            </a:fld>
            <a:endParaRPr lang="sv-SE" sz="1050" dirty="0">
              <a:solidFill>
                <a:srgbClr val="3C3C3C"/>
              </a:solidFill>
            </a:endParaRPr>
          </a:p>
        </p:txBody>
      </p:sp>
      <p:sp>
        <p:nvSpPr>
          <p:cNvPr id="4" name="Platshållare för sidfot 3"/>
          <p:cNvSpPr>
            <a:spLocks noGrp="1"/>
          </p:cNvSpPr>
          <p:nvPr>
            <p:ph type="ftr" sz="quarter" idx="5"/>
          </p:nvPr>
        </p:nvSpPr>
        <p:spPr/>
        <p:txBody>
          <a:bodyPr/>
          <a:lstStyle/>
          <a:p>
            <a:r>
              <a:rPr lang="sv-SE" sz="1050" dirty="0">
                <a:solidFill>
                  <a:srgbClr val="3C3C3C"/>
                </a:solidFill>
              </a:rPr>
              <a:t>Del 3 - Demografiska effekter</a:t>
            </a:r>
          </a:p>
        </p:txBody>
      </p:sp>
      <p:cxnSp>
        <p:nvCxnSpPr>
          <p:cNvPr id="5" name="Rak koppling 4">
            <a:extLst>
              <a:ext uri="{FF2B5EF4-FFF2-40B4-BE49-F238E27FC236}">
                <a16:creationId xmlns:a16="http://schemas.microsoft.com/office/drawing/2014/main" id="{7BD0830D-FEA5-428B-9A35-D51DA49BCEFD}"/>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3">
            <a:extLst>
              <a:ext uri="{C183D7F6-B498-43B3-948B-1728B52AA6E4}">
                <adec:decorative xmlns:adec="http://schemas.microsoft.com/office/drawing/2017/decorative" val="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08000" y="360000"/>
            <a:ext cx="2025000" cy="410625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GENOMSNITTSÅLDER</a:t>
            </a:r>
          </a:p>
          <a:p>
            <a:pPr>
              <a:lnSpc>
                <a:spcPct val="150000"/>
              </a:lnSpc>
            </a:pPr>
            <a:br>
              <a:rPr lang="sv-SE" sz="900" b="1" dirty="0">
                <a:solidFill>
                  <a:schemeClr val="tx1">
                    <a:lumMod val="75000"/>
                  </a:schemeClr>
                </a:solidFill>
                <a:latin typeface="HelveticaNeueLT W1G 55 Roman" panose="020B0604020202020204" pitchFamily="34" charset="0"/>
              </a:rPr>
            </a:br>
            <a:r>
              <a:rPr lang="sv-SE" sz="900" i="1" dirty="0">
                <a:solidFill>
                  <a:schemeClr val="tx1">
                    <a:lumMod val="75000"/>
                  </a:schemeClr>
                </a:solidFill>
                <a:latin typeface="HelveticaNeueLT W1G 55 Roman" panose="020B0604020202020204" pitchFamily="34" charset="0"/>
              </a:rPr>
              <a:t>Historisk utveckling av </a:t>
            </a:r>
            <a:r>
              <a:rPr lang="sv-SE" sz="900" i="1">
                <a:solidFill>
                  <a:schemeClr val="tx1">
                    <a:lumMod val="75000"/>
                  </a:schemeClr>
                </a:solidFill>
                <a:latin typeface="HelveticaNeueLT W1G 55 Roman" panose="020B0604020202020204" pitchFamily="34" charset="0"/>
              </a:rPr>
              <a:t>genomsnittsåldern 1980-2023 </a:t>
            </a:r>
            <a:r>
              <a:rPr lang="sv-SE" sz="900" i="1" dirty="0">
                <a:solidFill>
                  <a:schemeClr val="tx1">
                    <a:lumMod val="75000"/>
                  </a:schemeClr>
                </a:solidFill>
                <a:latin typeface="HelveticaNeueLT W1G 55 Roman" panose="020B0604020202020204" pitchFamily="34" charset="0"/>
              </a:rPr>
              <a:t>samt prognostiserad </a:t>
            </a:r>
            <a:r>
              <a:rPr lang="sv-SE" sz="900" i="1">
                <a:solidFill>
                  <a:schemeClr val="tx1">
                    <a:lumMod val="75000"/>
                  </a:schemeClr>
                </a:solidFill>
                <a:latin typeface="HelveticaNeueLT W1G 55 Roman" panose="020B0604020202020204" pitchFamily="34" charset="0"/>
              </a:rPr>
              <a:t>snittålder 2024-2033. </a:t>
            </a:r>
            <a:r>
              <a:rPr lang="sv-SE" sz="900" i="1" dirty="0">
                <a:solidFill>
                  <a:schemeClr val="tx1">
                    <a:lumMod val="75000"/>
                  </a:schemeClr>
                </a:solidFill>
                <a:latin typeface="HelveticaNeueLT W1G 55 Roman" panose="020B0604020202020204" pitchFamily="34" charset="0"/>
              </a:rPr>
              <a:t>Jämförelse med riket.</a:t>
            </a: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a:solidFill>
                  <a:schemeClr val="tx1">
                    <a:lumMod val="75000"/>
                  </a:schemeClr>
                </a:solidFill>
                <a:latin typeface="HelveticaNeueLT W1G 55 Roman" panose="020B0604020202020204" pitchFamily="34" charset="0"/>
              </a:rPr>
              <a:t>Under perioden 2023 till 2033 förväntas genomsnittsåldern i Sverige att öka från 42 år till 44 år. Skälen till detta är bland annat att mortaliteten bland de äldre minskar samt att stora årskullar kommer upp i äldre åldrar. I kommunen förväntas genomsnittsåldern att öka från 41 år till 42 år under prognosperioden. Genomsnittsåldern i kommunen är 1 år lägre än i riket år 2023. Vid prognosperiodens slut är snittåldern 2 år lägre.</a:t>
            </a:r>
            <a:endParaRPr lang="sv-SE" sz="900" dirty="0">
              <a:solidFill>
                <a:schemeClr val="tx1">
                  <a:lumMod val="75000"/>
                </a:schemeClr>
              </a:solidFill>
              <a:latin typeface="HelveticaNeueLT W1G 55 Roman" panose="020B0604020202020204" pitchFamily="34" charset="0"/>
            </a:endParaRPr>
          </a:p>
        </p:txBody>
      </p:sp>
      <p:grpSp>
        <p:nvGrpSpPr>
          <p:cNvPr id="7" name="xx" descr="Linjediagram som visar hur genomsnittsåldern utvecklats i kommunen och i riket sedan år 1980 samt hur den förväntas utvecklas under prognosperioden." title="Genomsnittsålder i Trollhättans kommun åren 1980 till 2033">
            <a:extLst>
              <a:ext uri="{FF2B5EF4-FFF2-40B4-BE49-F238E27FC236}">
                <a16:creationId xmlns:a16="http://schemas.microsoft.com/office/drawing/2014/main" id="{23331483-401C-4E05-C18F-251640EAF15A}"/>
              </a:ext>
            </a:extLst>
          </p:cNvPr>
          <p:cNvGrpSpPr/>
          <p:nvPr/>
        </p:nvGrpSpPr>
        <p:grpSpPr>
          <a:xfrm>
            <a:off x="2768600" y="381000"/>
            <a:ext cx="5219700" cy="4267200"/>
            <a:chOff x="0" y="0"/>
            <a:chExt cx="5219700" cy="3986829"/>
          </a:xfrm>
        </p:grpSpPr>
        <p:graphicFrame>
          <p:nvGraphicFramePr>
            <p:cNvPr id="8" name="Diagram 7" descr="Linjediagram som visar hur genomsnittsåldern utvecklats i kommunen och i riket sedan år 1980 samt hur den förväntas utvecklas under prognosperioden." title="Genomsnittsålder i Trollhättans kommun åren 1980 till 2033">
              <a:extLst>
                <a:ext uri="{FF2B5EF4-FFF2-40B4-BE49-F238E27FC236}">
                  <a16:creationId xmlns:a16="http://schemas.microsoft.com/office/drawing/2014/main" id="{5098F4BA-7026-AF57-4BB2-0D305DB1F3EB}"/>
                </a:ext>
              </a:extLst>
            </p:cNvPr>
            <p:cNvGraphicFramePr/>
            <p:nvPr/>
          </p:nvGraphicFramePr>
          <p:xfrm>
            <a:off x="0" y="290400"/>
            <a:ext cx="5219700" cy="3696429"/>
          </p:xfrm>
          <a:graphic>
            <a:graphicData uri="http://schemas.openxmlformats.org/drawingml/2006/chart">
              <c:chart xmlns:c="http://schemas.openxmlformats.org/drawingml/2006/chart" xmlns:r="http://schemas.openxmlformats.org/officeDocument/2006/relationships" r:id="rId3"/>
            </a:graphicData>
          </a:graphic>
        </p:graphicFrame>
        <p:sp>
          <p:nvSpPr>
            <p:cNvPr id="9" name="Rektangel 8">
              <a:extLst>
                <a:ext uri="{FF2B5EF4-FFF2-40B4-BE49-F238E27FC236}">
                  <a16:creationId xmlns:a16="http://schemas.microsoft.com/office/drawing/2014/main" id="{058B2C27-2999-4A07-B6CD-B3F73D1D6807}"/>
                </a:ext>
              </a:extLst>
            </p:cNvPr>
            <p:cNvSpPr/>
            <p:nvPr/>
          </p:nvSpPr>
          <p:spPr>
            <a:xfrm>
              <a:off x="505700" y="0"/>
              <a:ext cx="4318000" cy="419100"/>
            </a:xfrm>
            <a:prstGeom prst="rect">
              <a:avLst/>
            </a:prstGeom>
            <a:noFill/>
            <a:ln w="19050" cap="flat" cmpd="sng" algn="ctr">
              <a:noFill/>
              <a:prstDash val="solid"/>
              <a:miter lim="800000"/>
            </a:ln>
            <a:effectLst/>
            <a:extLst>
              <a:ext uri="{909E8E84-426E-40DD-AFC4-6F175D3DCCD1}">
                <a14:hiddenFill xmlns:a14="http://schemas.microsoft.com/office/drawing/2010/main">
                  <a:solidFill>
                    <a:srgbClr val="FFFFFF"/>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sz="1100" b="0" i="0">
                  <a:solidFill>
                    <a:srgbClr xmlns:mc="http://schemas.openxmlformats.org/markup-compatibility/2006" xmlns:a14="http://schemas.microsoft.com/office/drawing/2010/main" val="477081" mc:Ignorable="a14" a14:legacySpreadsheetColorIndex="18"/>
                  </a:solidFill>
                  <a:latin typeface="Franklin Gothic Medium" panose="020B0603020102020204" pitchFamily="34" charset="0"/>
                </a:rPr>
                <a:t>GENOMSNITTSÅLDER I TROLLHÄTTANS KOMMUN 1980-2033</a:t>
              </a:r>
            </a:p>
          </p:txBody>
        </p:sp>
      </p:grpSp>
    </p:spTree>
    <p:extLst>
      <p:ext uri="{BB962C8B-B14F-4D97-AF65-F5344CB8AC3E}">
        <p14:creationId xmlns:p14="http://schemas.microsoft.com/office/powerpoint/2010/main" val="17746246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hidden="1">
            <a:extLst>
              <a:ext uri="{FF2B5EF4-FFF2-40B4-BE49-F238E27FC236}">
                <a16:creationId xmlns:a16="http://schemas.microsoft.com/office/drawing/2014/main" id="{17A7A691-B4A3-4069-9EB0-C88777D7C971}"/>
              </a:ext>
            </a:extLst>
          </p:cNvPr>
          <p:cNvSpPr>
            <a:spLocks noGrp="1"/>
          </p:cNvSpPr>
          <p:nvPr>
            <p:ph type="title"/>
          </p:nvPr>
        </p:nvSpPr>
        <p:spPr/>
        <p:txBody>
          <a:bodyPr>
            <a:normAutofit/>
          </a:bodyPr>
          <a:lstStyle/>
          <a:p>
            <a:pPr>
              <a:lnSpc>
                <a:spcPct val="150000"/>
              </a:lnSpc>
            </a:pPr>
            <a:r>
              <a:rPr lang="sv-SE" sz="800" b="1" dirty="0">
                <a:solidFill>
                  <a:schemeClr val="tx1">
                    <a:lumMod val="75000"/>
                  </a:schemeClr>
                </a:solidFill>
              </a:rPr>
              <a:t>UTVECKLING AV ANTALET BARN</a:t>
            </a:r>
          </a:p>
        </p:txBody>
      </p:sp>
      <p:sp>
        <p:nvSpPr>
          <p:cNvPr id="3" name="Platshållare för bildnummer 2"/>
          <p:cNvSpPr>
            <a:spLocks noGrp="1"/>
          </p:cNvSpPr>
          <p:nvPr>
            <p:ph type="sldNum" sz="quarter" idx="7"/>
          </p:nvPr>
        </p:nvSpPr>
        <p:spPr/>
        <p:txBody>
          <a:bodyPr/>
          <a:lstStyle/>
          <a:p>
            <a:fld id="{B6F15528-21DE-4FAA-801E-634DDDAF4B2B}" type="slidenum">
              <a:rPr lang="sv-SE" sz="1050" smtClean="0">
                <a:solidFill>
                  <a:srgbClr val="3C3C3C"/>
                </a:solidFill>
              </a:rPr>
              <a:t>19</a:t>
            </a:fld>
            <a:endParaRPr lang="sv-SE" sz="1050" dirty="0">
              <a:solidFill>
                <a:srgbClr val="3C3C3C"/>
              </a:solidFill>
            </a:endParaRPr>
          </a:p>
        </p:txBody>
      </p:sp>
      <p:sp>
        <p:nvSpPr>
          <p:cNvPr id="4" name="Platshållare för sidfot 3"/>
          <p:cNvSpPr>
            <a:spLocks noGrp="1"/>
          </p:cNvSpPr>
          <p:nvPr>
            <p:ph type="ftr" sz="quarter" idx="5"/>
          </p:nvPr>
        </p:nvSpPr>
        <p:spPr/>
        <p:txBody>
          <a:bodyPr/>
          <a:lstStyle/>
          <a:p>
            <a:r>
              <a:rPr lang="sv-SE" sz="1050" dirty="0">
                <a:solidFill>
                  <a:srgbClr val="3C3C3C"/>
                </a:solidFill>
              </a:rPr>
              <a:t>Del 3 - Demografiska effekter</a:t>
            </a:r>
          </a:p>
        </p:txBody>
      </p:sp>
      <p:cxnSp>
        <p:nvCxnSpPr>
          <p:cNvPr id="5" name="Rak koppling 4">
            <a:extLst>
              <a:ext uri="{FF2B5EF4-FFF2-40B4-BE49-F238E27FC236}">
                <a16:creationId xmlns:a16="http://schemas.microsoft.com/office/drawing/2014/main" id="{7AEAEA90-11BD-49CB-9A62-8886FA89EB00}"/>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3">
            <a:extLst>
              <a:ext uri="{C183D7F6-B498-43B3-948B-1728B52AA6E4}">
                <adec:decorative xmlns:adec="http://schemas.microsoft.com/office/drawing/2017/decorative" val="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08000" y="360000"/>
            <a:ext cx="2025000" cy="410625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UTVECKLING AV</a:t>
            </a:r>
            <a:br>
              <a:rPr lang="sv-SE" sz="1050" b="1" dirty="0">
                <a:solidFill>
                  <a:schemeClr val="tx1">
                    <a:lumMod val="75000"/>
                  </a:schemeClr>
                </a:solidFill>
                <a:latin typeface="HelveticaNeueLT W1G 55 Roman" panose="020B0604020202020204" pitchFamily="34" charset="0"/>
              </a:rPr>
            </a:br>
            <a:r>
              <a:rPr lang="sv-SE" sz="1050" b="1" dirty="0">
                <a:solidFill>
                  <a:schemeClr val="tx1">
                    <a:lumMod val="75000"/>
                  </a:schemeClr>
                </a:solidFill>
                <a:latin typeface="HelveticaNeueLT W1G 55 Roman" panose="020B0604020202020204" pitchFamily="34" charset="0"/>
              </a:rPr>
              <a:t>ANTALET BARN</a:t>
            </a:r>
          </a:p>
          <a:p>
            <a:pPr>
              <a:lnSpc>
                <a:spcPct val="150000"/>
              </a:lnSpc>
            </a:pPr>
            <a:br>
              <a:rPr lang="sv-SE" sz="900" b="1" dirty="0">
                <a:solidFill>
                  <a:schemeClr val="tx1">
                    <a:lumMod val="75000"/>
                  </a:schemeClr>
                </a:solidFill>
                <a:latin typeface="HelveticaNeueLT W1G 55 Roman" panose="020B0604020202020204" pitchFamily="34" charset="0"/>
              </a:rPr>
            </a:br>
            <a:r>
              <a:rPr lang="sv-SE" sz="900" i="1" dirty="0">
                <a:solidFill>
                  <a:schemeClr val="tx1">
                    <a:lumMod val="75000"/>
                  </a:schemeClr>
                </a:solidFill>
                <a:latin typeface="HelveticaNeueLT W1G 55 Roman" panose="020B0604020202020204" pitchFamily="34" charset="0"/>
              </a:rPr>
              <a:t>Historisk utveckling av antalet barn i åldrarna 0-12 </a:t>
            </a:r>
            <a:r>
              <a:rPr lang="sv-SE" sz="900" i="1">
                <a:solidFill>
                  <a:schemeClr val="tx1">
                    <a:lumMod val="75000"/>
                  </a:schemeClr>
                </a:solidFill>
                <a:latin typeface="HelveticaNeueLT W1G 55 Roman" panose="020B0604020202020204" pitchFamily="34" charset="0"/>
              </a:rPr>
              <a:t>år 1980-2023 </a:t>
            </a:r>
            <a:r>
              <a:rPr lang="sv-SE" sz="900" i="1" dirty="0">
                <a:solidFill>
                  <a:schemeClr val="tx1">
                    <a:lumMod val="75000"/>
                  </a:schemeClr>
                </a:solidFill>
                <a:latin typeface="HelveticaNeueLT W1G 55 Roman" panose="020B0604020202020204" pitchFamily="34" charset="0"/>
              </a:rPr>
              <a:t>samt prognostiserat </a:t>
            </a:r>
            <a:r>
              <a:rPr lang="sv-SE" sz="900" i="1">
                <a:solidFill>
                  <a:schemeClr val="tx1">
                    <a:lumMod val="75000"/>
                  </a:schemeClr>
                </a:solidFill>
                <a:latin typeface="HelveticaNeueLT W1G 55 Roman" panose="020B0604020202020204" pitchFamily="34" charset="0"/>
              </a:rPr>
              <a:t>antal 2024-2033.</a:t>
            </a:r>
            <a:endParaRPr lang="sv-SE" sz="900" i="1"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dirty="0">
                <a:solidFill>
                  <a:schemeClr val="tx1">
                    <a:lumMod val="75000"/>
                  </a:schemeClr>
                </a:solidFill>
                <a:latin typeface="HelveticaNeueLT W1G 55 Roman" panose="020B0604020202020204" pitchFamily="34" charset="0"/>
              </a:rPr>
              <a:t>Utvecklingen av antalet barn i åldern </a:t>
            </a:r>
            <a:br>
              <a:rPr lang="sv-SE" sz="900" dirty="0">
                <a:solidFill>
                  <a:schemeClr val="tx1">
                    <a:lumMod val="75000"/>
                  </a:schemeClr>
                </a:solidFill>
                <a:latin typeface="HelveticaNeueLT W1G 55 Roman" panose="020B0604020202020204" pitchFamily="34" charset="0"/>
              </a:rPr>
            </a:br>
            <a:r>
              <a:rPr lang="sv-SE" sz="900" dirty="0">
                <a:solidFill>
                  <a:schemeClr val="tx1">
                    <a:lumMod val="75000"/>
                  </a:schemeClr>
                </a:solidFill>
                <a:latin typeface="HelveticaNeueLT W1G 55 Roman" panose="020B0604020202020204" pitchFamily="34" charset="0"/>
              </a:rPr>
              <a:t>0-5 år beror främst på hur många barn som föds framöver. Eftersom denna åldersgrupp även är relativt mer flyttbenägen än de äldre barnen, vilka har börjat skolan, så har även in- och utflyttning en viss inverkan på utvecklingen. För de äldre barn-grupperna, 6-9 år och 10-12 år beror eventuella förändringar i antalet främst på åldrandet och att olika årskullar är olika stora.</a:t>
            </a:r>
          </a:p>
        </p:txBody>
      </p:sp>
      <p:grpSp>
        <p:nvGrpSpPr>
          <p:cNvPr id="7" name="xx" descr="Linjediagram som visar faktiskt och prognostiserat antal barn i åldrarna 0 till 5 år, 6 till 9 år samt 10 till 12 år i kommunen sedan 1980 och under prognosperioden." title="Antal barn i Trollhättans kommun 1980 till 2033">
            <a:extLst>
              <a:ext uri="{FF2B5EF4-FFF2-40B4-BE49-F238E27FC236}">
                <a16:creationId xmlns:a16="http://schemas.microsoft.com/office/drawing/2014/main" id="{C556F03F-572D-5CEB-FCC6-7B54B4215E1D}"/>
              </a:ext>
            </a:extLst>
          </p:cNvPr>
          <p:cNvGrpSpPr/>
          <p:nvPr/>
        </p:nvGrpSpPr>
        <p:grpSpPr>
          <a:xfrm>
            <a:off x="2768600" y="381000"/>
            <a:ext cx="5219700" cy="4267200"/>
            <a:chOff x="0" y="0"/>
            <a:chExt cx="5219700" cy="3986829"/>
          </a:xfrm>
        </p:grpSpPr>
        <p:graphicFrame>
          <p:nvGraphicFramePr>
            <p:cNvPr id="8" name="Diagram 7" descr="Linjediagram som visar faktiskt och prognostiserat antal barn i åldrarna 0 till 5 år, 6 till 9 år samt 10 till 12 år i kommunen sedan 1980 och under prognosperioden." title="Antal barn i Trollhättans kommun 1980 till 2033">
              <a:extLst>
                <a:ext uri="{FF2B5EF4-FFF2-40B4-BE49-F238E27FC236}">
                  <a16:creationId xmlns:a16="http://schemas.microsoft.com/office/drawing/2014/main" id="{4355FD89-209E-F735-F6EA-2442AFF65AEA}"/>
                </a:ext>
              </a:extLst>
            </p:cNvPr>
            <p:cNvGraphicFramePr/>
            <p:nvPr/>
          </p:nvGraphicFramePr>
          <p:xfrm>
            <a:off x="0" y="290400"/>
            <a:ext cx="5219700" cy="3696429"/>
          </p:xfrm>
          <a:graphic>
            <a:graphicData uri="http://schemas.openxmlformats.org/drawingml/2006/chart">
              <c:chart xmlns:c="http://schemas.openxmlformats.org/drawingml/2006/chart" xmlns:r="http://schemas.openxmlformats.org/officeDocument/2006/relationships" r:id="rId3"/>
            </a:graphicData>
          </a:graphic>
        </p:graphicFrame>
        <p:sp>
          <p:nvSpPr>
            <p:cNvPr id="9" name="Rektangel 8">
              <a:extLst>
                <a:ext uri="{FF2B5EF4-FFF2-40B4-BE49-F238E27FC236}">
                  <a16:creationId xmlns:a16="http://schemas.microsoft.com/office/drawing/2014/main" id="{C174B0F7-BE54-8F26-DB6F-921ABCC2BDA6}"/>
                </a:ext>
              </a:extLst>
            </p:cNvPr>
            <p:cNvSpPr/>
            <p:nvPr/>
          </p:nvSpPr>
          <p:spPr>
            <a:xfrm>
              <a:off x="579000" y="0"/>
              <a:ext cx="4318000" cy="419100"/>
            </a:xfrm>
            <a:prstGeom prst="rect">
              <a:avLst/>
            </a:prstGeom>
            <a:noFill/>
            <a:ln w="19050" cap="flat" cmpd="sng" algn="ctr">
              <a:noFill/>
              <a:prstDash val="solid"/>
              <a:miter lim="800000"/>
            </a:ln>
            <a:effectLst/>
            <a:extLst>
              <a:ext uri="{909E8E84-426E-40DD-AFC4-6F175D3DCCD1}">
                <a14:hiddenFill xmlns:a14="http://schemas.microsoft.com/office/drawing/2010/main">
                  <a:solidFill>
                    <a:srgbClr val="FFFFFF"/>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sz="1100" b="0" i="0">
                  <a:solidFill>
                    <a:srgbClr xmlns:mc="http://schemas.openxmlformats.org/markup-compatibility/2006" xmlns:a14="http://schemas.microsoft.com/office/drawing/2010/main" val="477081" mc:Ignorable="a14" a14:legacySpreadsheetColorIndex="18"/>
                  </a:solidFill>
                  <a:latin typeface="Franklin Gothic Medium" panose="020B0603020102020204" pitchFamily="34" charset="0"/>
                </a:rPr>
                <a:t>ANTAL BARN I TROLLHÄTTANS KOMMUN 1980-2033</a:t>
              </a:r>
            </a:p>
          </p:txBody>
        </p:sp>
      </p:grpSp>
    </p:spTree>
    <p:extLst>
      <p:ext uri="{BB962C8B-B14F-4D97-AF65-F5344CB8AC3E}">
        <p14:creationId xmlns:p14="http://schemas.microsoft.com/office/powerpoint/2010/main" val="3899837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latshållare för bildnummer 1"/>
          <p:cNvSpPr>
            <a:spLocks noGrp="1"/>
          </p:cNvSpPr>
          <p:nvPr>
            <p:ph type="sldNum" sz="quarter" idx="4294967295"/>
          </p:nvPr>
        </p:nvSpPr>
        <p:spPr>
          <a:xfrm>
            <a:off x="7010400" y="4767263"/>
            <a:ext cx="2133600" cy="274637"/>
          </a:xfrm>
        </p:spPr>
        <p:txBody>
          <a:bodyPr/>
          <a:lstStyle/>
          <a:p>
            <a:fld id="{B6F15528-21DE-4FAA-801E-634DDDAF4B2B}" type="slidenum">
              <a:rPr lang="sv-SE" sz="1050" smtClean="0">
                <a:solidFill>
                  <a:srgbClr val="3C3C3C"/>
                </a:solidFill>
              </a:rPr>
              <a:t>2</a:t>
            </a:fld>
            <a:endParaRPr lang="sv-SE" sz="1050" dirty="0">
              <a:solidFill>
                <a:srgbClr val="3C3C3C"/>
              </a:solidFill>
            </a:endParaRPr>
          </a:p>
        </p:txBody>
      </p:sp>
      <p:cxnSp>
        <p:nvCxnSpPr>
          <p:cNvPr id="6" name="Rak koppling 5">
            <a:extLst>
              <a:ext uri="{FF2B5EF4-FFF2-40B4-BE49-F238E27FC236}">
                <a16:creationId xmlns:a16="http://schemas.microsoft.com/office/drawing/2014/main" id="{4D7F3173-08D5-48EE-AE8D-F09D08622474}"/>
              </a:ext>
              <a:ext uri="{C183D7F6-B498-43B3-948B-1728B52AA6E4}">
                <adec:decorative xmlns:adec="http://schemas.microsoft.com/office/drawing/2017/decorative" val="1"/>
              </a:ext>
            </a:extLst>
          </p:cNvPr>
          <p:cNvCxnSpPr>
            <a:cxnSpLocks/>
          </p:cNvCxnSpPr>
          <p:nvPr/>
        </p:nvCxnSpPr>
        <p:spPr>
          <a:xfrm flipH="1">
            <a:off x="2160000" y="4657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Rak koppling 12">
            <a:extLst>
              <a:ext uri="{FF2B5EF4-FFF2-40B4-BE49-F238E27FC236}">
                <a16:creationId xmlns:a16="http://schemas.microsoft.com/office/drawing/2014/main" id="{606BAE19-4016-4D05-B0F4-F8CCA22384ED}"/>
              </a:ext>
              <a:ext uri="{C183D7F6-B498-43B3-948B-1728B52AA6E4}">
                <adec:decorative xmlns:adec="http://schemas.microsoft.com/office/drawing/2017/decorative" val="1"/>
              </a:ext>
            </a:extLst>
          </p:cNvPr>
          <p:cNvCxnSpPr>
            <a:cxnSpLocks/>
          </p:cNvCxnSpPr>
          <p:nvPr/>
        </p:nvCxnSpPr>
        <p:spPr>
          <a:xfrm flipH="1">
            <a:off x="5773410" y="46800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3">
            <a:extLst>
              <a:ext uri="{C183D7F6-B498-43B3-948B-1728B52AA6E4}">
                <adec:decorative xmlns:adec="http://schemas.microsoft.com/office/drawing/2017/decorative" val="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ubrik 20">
            <a:extLst>
              <a:ext uri="{FF2B5EF4-FFF2-40B4-BE49-F238E27FC236}">
                <a16:creationId xmlns:a16="http://schemas.microsoft.com/office/drawing/2014/main" id="{F4B47599-8BC2-453B-B446-CEB9BC3B4E45}"/>
              </a:ext>
            </a:extLst>
          </p:cNvPr>
          <p:cNvSpPr>
            <a:spLocks noGrp="1"/>
          </p:cNvSpPr>
          <p:nvPr>
            <p:ph type="title" idx="4294967295"/>
          </p:nvPr>
        </p:nvSpPr>
        <p:spPr>
          <a:xfrm>
            <a:off x="108000" y="468000"/>
            <a:ext cx="2025000" cy="3949496"/>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457148" rtl="0" eaLnBrk="1" fontAlgn="auto" latinLnBrk="0" hangingPunct="1">
              <a:lnSpc>
                <a:spcPct val="150000"/>
              </a:lnSpc>
              <a:spcBef>
                <a:spcPts val="0"/>
              </a:spcBef>
              <a:spcAft>
                <a:spcPts val="0"/>
              </a:spcAft>
              <a:buClrTx/>
              <a:buSzTx/>
              <a:buFontTx/>
              <a:buNone/>
              <a:tabLst/>
              <a:defRPr/>
            </a:pPr>
            <a:r>
              <a:rPr kumimoji="0" lang="sv-SE" sz="1050" b="1"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rPr>
              <a:t>INNEHÅLLSFÖRTECKNING</a:t>
            </a:r>
            <a:endParaRPr kumimoji="0" lang="sv-SE" sz="900" b="0"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endParaRPr>
          </a:p>
        </p:txBody>
      </p:sp>
      <p:sp>
        <p:nvSpPr>
          <p:cNvPr id="4" name="Rubrik 3"/>
          <p:cNvSpPr>
            <a:spLocks/>
          </p:cNvSpPr>
          <p:nvPr/>
        </p:nvSpPr>
        <p:spPr>
          <a:xfrm>
            <a:off x="2080489" y="564243"/>
            <a:ext cx="3613410" cy="216000"/>
          </a:xfrm>
          <a:prstGeom prst="rect">
            <a:avLst/>
          </a:prstGeom>
          <a:noFill/>
          <a:ln>
            <a:noFill/>
            <a:prstDash/>
          </a:ln>
          <a:effectLst/>
        </p:spPr>
        <p:txBody>
          <a:bodyPr rot="0" spcFirstLastPara="0" vertOverflow="overflow" horzOverflow="overflow" vert="horz" wrap="square" lIns="91430" tIns="45715" rIns="91430" bIns="45715" numCol="1" spcCol="0" rtlCol="0" fromWordArt="0" anchor="ctr" anchorCtr="0" forceAA="0" compatLnSpc="1">
            <a:prstTxWarp prst="textNoShape">
              <a:avLst/>
            </a:prstTxWarp>
            <a:noAutofit/>
          </a:bodyPr>
          <a:lstStyle/>
          <a:p>
            <a:pPr marL="0" marR="0" lvl="0" indent="0" algn="l" defTabSz="457148" rtl="0" eaLnBrk="1" fontAlgn="auto" latinLnBrk="0" hangingPunct="1">
              <a:lnSpc>
                <a:spcPct val="100000"/>
              </a:lnSpc>
              <a:spcBef>
                <a:spcPct val="0"/>
              </a:spcBef>
              <a:spcAft>
                <a:spcPts val="0"/>
              </a:spcAft>
              <a:buClrTx/>
              <a:buSzTx/>
              <a:buFontTx/>
              <a:buNone/>
              <a:tabLst/>
              <a:defRPr/>
            </a:pPr>
            <a:r>
              <a:rPr kumimoji="0" lang="sv-SE" sz="1100" b="1" i="0" u="none" strike="noStrike" kern="1200" cap="none" spc="0" normalizeH="0" baseline="0" noProof="0" dirty="0">
                <a:ln>
                  <a:noFill/>
                </a:ln>
                <a:solidFill>
                  <a:srgbClr val="3C3C3C"/>
                </a:solidFill>
                <a:effectLst/>
                <a:uLnTx/>
                <a:uFillTx/>
                <a:latin typeface="HelveticaNeueLT W1G 55 Roman" panose="020B0604020202020204" pitchFamily="34" charset="0"/>
                <a:ea typeface="+mj-ea"/>
                <a:cs typeface="+mj-cs"/>
                <a:hlinkClick r:id="rId3" action="ppaction://hlinksldjump">
                  <a:extLst>
                    <a:ext uri="{A12FA001-AC4F-418D-AE19-62706E023703}">
                      <ahyp:hlinkClr xmlns:ahyp="http://schemas.microsoft.com/office/drawing/2018/hyperlinkcolor" val="tx"/>
                    </a:ext>
                  </a:extLst>
                </a:hlinkClick>
              </a:rPr>
              <a:t>DEL 1     INLEDNING OCH SAMMANFATTNING</a:t>
            </a:r>
            <a:br>
              <a:rPr kumimoji="0" lang="sv-SE" sz="1100" b="1" i="0" u="none" strike="noStrike" kern="1200" cap="none" spc="0" normalizeH="0" baseline="0" noProof="0" dirty="0">
                <a:ln>
                  <a:noFill/>
                </a:ln>
                <a:solidFill>
                  <a:srgbClr val="3C3C3C"/>
                </a:solidFill>
                <a:effectLst/>
                <a:uLnTx/>
                <a:uFillTx/>
                <a:latin typeface="HelveticaNeueLT W1G 55 Roman" panose="020B0604020202020204" pitchFamily="34" charset="0"/>
                <a:ea typeface="+mj-ea"/>
                <a:cs typeface="+mj-cs"/>
              </a:rPr>
            </a:br>
            <a:endParaRPr kumimoji="0" lang="sv-SE" sz="1100" b="0" i="0" u="none" strike="noStrike" kern="1200" cap="none" spc="0" normalizeH="0" baseline="0" noProof="0" dirty="0">
              <a:ln>
                <a:noFill/>
              </a:ln>
              <a:solidFill>
                <a:srgbClr val="3C3C3C"/>
              </a:solidFill>
              <a:effectLst/>
              <a:uLnTx/>
              <a:uFillTx/>
              <a:latin typeface="+mj-lt"/>
              <a:ea typeface="+mj-ea"/>
              <a:cs typeface="+mj-cs"/>
            </a:endParaRPr>
          </a:p>
        </p:txBody>
      </p:sp>
      <p:sp>
        <p:nvSpPr>
          <p:cNvPr id="5" name="textruta 4"/>
          <p:cNvSpPr txBox="1"/>
          <p:nvPr/>
        </p:nvSpPr>
        <p:spPr>
          <a:xfrm>
            <a:off x="2167951" y="693873"/>
            <a:ext cx="3636000" cy="553998"/>
          </a:xfrm>
          <a:prstGeom prst="rect">
            <a:avLst/>
          </a:prstGeom>
          <a:noFill/>
        </p:spPr>
        <p:txBody>
          <a:bodyPr wrap="square" rtlCol="0">
            <a:spAutoFit/>
          </a:bodyPr>
          <a:lstStyle/>
          <a:p>
            <a:pPr defTabSz="179388">
              <a:lnSpc>
                <a:spcPct val="150000"/>
              </a:lnSpc>
              <a:defRPr sz="1000"/>
            </a:pPr>
            <a:r>
              <a:rPr lang="sv-SE" dirty="0">
                <a:solidFill>
                  <a:srgbClr val="3C3C3C"/>
                </a:solidFill>
                <a:latin typeface="HelveticaNeueLT W1G 55 Roman" panose="020B0604020202020204" pitchFamily="34" charset="0"/>
                <a:hlinkClick r:id="rId4" action="ppaction://hlinksldjump">
                  <a:extLst>
                    <a:ext uri="{A12FA001-AC4F-418D-AE19-62706E023703}">
                      <ahyp:hlinkClr xmlns:ahyp="http://schemas.microsoft.com/office/drawing/2018/hyperlinkcolor" val="tx"/>
                    </a:ext>
                  </a:extLst>
                </a:hlinkClick>
              </a:rPr>
              <a:t> BILD 4-5	 INLEDNING</a:t>
            </a:r>
            <a:endParaRPr lang="sv-SE" dirty="0">
              <a:solidFill>
                <a:srgbClr val="3C3C3C"/>
              </a:solidFill>
              <a:latin typeface="HelveticaNeueLT W1G 55 Roman" panose="020B0604020202020204" pitchFamily="34" charset="0"/>
            </a:endParaRPr>
          </a:p>
          <a:p>
            <a:pPr marL="36000" defTabSz="179388">
              <a:lnSpc>
                <a:spcPct val="150000"/>
              </a:lnSpc>
              <a:defRPr sz="1000"/>
            </a:pPr>
            <a:r>
              <a:rPr lang="sv-SE" dirty="0">
                <a:solidFill>
                  <a:srgbClr val="3C3C3C"/>
                </a:solidFill>
                <a:latin typeface="HelveticaNeueLT W1G 55 Roman" panose="020B0604020202020204" pitchFamily="34" charset="0"/>
                <a:hlinkClick r:id="rId5" action="ppaction://hlinksldjump">
                  <a:extLst>
                    <a:ext uri="{A12FA001-AC4F-418D-AE19-62706E023703}">
                      <ahyp:hlinkClr xmlns:ahyp="http://schemas.microsoft.com/office/drawing/2018/hyperlinkcolor" val="tx"/>
                    </a:ext>
                  </a:extLst>
                </a:hlinkClick>
              </a:rPr>
              <a:t>BILD 6-7 SAMMANFATTNING</a:t>
            </a:r>
            <a:endParaRPr lang="sv-SE" dirty="0">
              <a:solidFill>
                <a:srgbClr val="3C3C3C"/>
              </a:solidFill>
              <a:latin typeface="HelveticaNeueLT W1G 55 Roman" panose="020B0604020202020204" pitchFamily="34" charset="0"/>
            </a:endParaRPr>
          </a:p>
        </p:txBody>
      </p:sp>
      <p:sp>
        <p:nvSpPr>
          <p:cNvPr id="12" name="Rubrik 3"/>
          <p:cNvSpPr txBox="1">
            <a:spLocks/>
          </p:cNvSpPr>
          <p:nvPr/>
        </p:nvSpPr>
        <p:spPr>
          <a:xfrm>
            <a:off x="2080489" y="1251137"/>
            <a:ext cx="3636000" cy="216000"/>
          </a:xfrm>
          <a:prstGeom prst="rect">
            <a:avLst/>
          </a:prstGeom>
        </p:spPr>
        <p:txBody>
          <a:bodyPr vert="horz" lIns="91430" tIns="45715" rIns="91430" bIns="45715" rtlCol="0" anchor="b">
            <a:noAutofit/>
          </a:bodyPr>
          <a:lstStyle>
            <a:lvl1pPr algn="ctr" defTabSz="457148" rtl="0" eaLnBrk="1" latinLnBrk="0" hangingPunct="1">
              <a:spcBef>
                <a:spcPct val="0"/>
              </a:spcBef>
              <a:buNone/>
              <a:defRPr sz="4400" kern="1200">
                <a:solidFill>
                  <a:schemeClr val="tx1"/>
                </a:solidFill>
                <a:latin typeface="+mj-lt"/>
                <a:ea typeface="+mj-ea"/>
                <a:cs typeface="+mj-cs"/>
              </a:defRPr>
            </a:lvl1pPr>
          </a:lstStyle>
          <a:p>
            <a:pPr algn="l"/>
            <a:r>
              <a:rPr lang="sv-SE" sz="1100" b="1" dirty="0">
                <a:solidFill>
                  <a:schemeClr val="tx1">
                    <a:lumMod val="75000"/>
                  </a:schemeClr>
                </a:solidFill>
                <a:latin typeface="HelveticaNeueLT W1G 55 Roman" panose="020B0604020202020204" pitchFamily="34" charset="0"/>
                <a:hlinkClick r:id="rId6" action="ppaction://hlinksldjump">
                  <a:extLst>
                    <a:ext uri="{A12FA001-AC4F-418D-AE19-62706E023703}">
                      <ahyp:hlinkClr xmlns:ahyp="http://schemas.microsoft.com/office/drawing/2018/hyperlinkcolor" val="tx"/>
                    </a:ext>
                  </a:extLst>
                </a:hlinkClick>
              </a:rPr>
              <a:t>DEL 2     FOLKMÄNGDENS UTVECKLING</a:t>
            </a:r>
            <a:endParaRPr lang="sv-SE" sz="1100" b="1" dirty="0">
              <a:solidFill>
                <a:schemeClr val="tx1">
                  <a:lumMod val="75000"/>
                </a:schemeClr>
              </a:solidFill>
              <a:latin typeface="HelveticaNeueLT W1G 55 Roman" panose="020B0604020202020204" pitchFamily="34" charset="0"/>
            </a:endParaRPr>
          </a:p>
        </p:txBody>
      </p:sp>
      <p:sp>
        <p:nvSpPr>
          <p:cNvPr id="14" name="textruta 13"/>
          <p:cNvSpPr txBox="1"/>
          <p:nvPr/>
        </p:nvSpPr>
        <p:spPr>
          <a:xfrm>
            <a:off x="2167949" y="1424014"/>
            <a:ext cx="3613411" cy="1477328"/>
          </a:xfrm>
          <a:prstGeom prst="rect">
            <a:avLst/>
          </a:prstGeom>
          <a:noFill/>
        </p:spPr>
        <p:txBody>
          <a:bodyPr wrap="square" rtlCol="0">
            <a:spAutoFit/>
          </a:bodyPr>
          <a:lstStyle/>
          <a:p>
            <a:pPr marL="36000" defTabSz="179388">
              <a:lnSpc>
                <a:spcPct val="150000"/>
              </a:lnSpc>
              <a:defRPr sz="1000"/>
            </a:pPr>
            <a:r>
              <a:rPr lang="sv-SE" sz="1000" dirty="0">
                <a:solidFill>
                  <a:schemeClr val="tx1">
                    <a:lumMod val="75000"/>
                  </a:schemeClr>
                </a:solidFill>
                <a:latin typeface="HelveticaNeueLT W1G 55 Roman" panose="020B0604020202020204" pitchFamily="34" charset="0"/>
                <a:hlinkClick r:id="rId7" action="ppaction://hlinksldjump">
                  <a:extLst>
                    <a:ext uri="{A12FA001-AC4F-418D-AE19-62706E023703}">
                      <ahyp:hlinkClr xmlns:ahyp="http://schemas.microsoft.com/office/drawing/2018/hyperlinkcolor" val="tx"/>
                    </a:ext>
                  </a:extLst>
                </a:hlinkClick>
              </a:rPr>
              <a:t>BILD 9	FOLKMÄNGDENS UTVECKLING</a:t>
            </a:r>
            <a:endParaRPr lang="sv-SE" sz="1000" dirty="0">
              <a:solidFill>
                <a:schemeClr val="tx1">
                  <a:lumMod val="75000"/>
                </a:schemeClr>
              </a:solidFill>
              <a:latin typeface="HelveticaNeueLT W1G 55 Roman" panose="020B0604020202020204" pitchFamily="34" charset="0"/>
            </a:endParaRPr>
          </a:p>
          <a:p>
            <a:pPr defTabSz="179388">
              <a:lnSpc>
                <a:spcPct val="150000"/>
              </a:lnSpc>
              <a:defRPr sz="1000"/>
            </a:pPr>
            <a:r>
              <a:rPr lang="sv-SE" sz="1000" dirty="0">
                <a:solidFill>
                  <a:schemeClr val="tx1">
                    <a:lumMod val="75000"/>
                  </a:schemeClr>
                </a:solidFill>
                <a:latin typeface="HelveticaNeueLT W1G 55 Roman" panose="020B0604020202020204" pitchFamily="34" charset="0"/>
              </a:rPr>
              <a:t> </a:t>
            </a:r>
            <a:r>
              <a:rPr lang="sv-SE" sz="1000" dirty="0">
                <a:solidFill>
                  <a:schemeClr val="tx1">
                    <a:lumMod val="75000"/>
                  </a:schemeClr>
                </a:solidFill>
                <a:latin typeface="HelveticaNeueLT W1G 55 Roman" panose="020B0604020202020204" pitchFamily="34" charset="0"/>
                <a:hlinkClick r:id="rId8" action="ppaction://hlinksldjump">
                  <a:extLst>
                    <a:ext uri="{A12FA001-AC4F-418D-AE19-62706E023703}">
                      <ahyp:hlinkClr xmlns:ahyp="http://schemas.microsoft.com/office/drawing/2018/hyperlinkcolor" val="tx"/>
                    </a:ext>
                  </a:extLst>
                </a:hlinkClick>
              </a:rPr>
              <a:t>BILD 10	FOLKMÄNGDENS UTVECKLINGSTAKT</a:t>
            </a:r>
            <a:endParaRPr lang="sv-SE" sz="1000" dirty="0">
              <a:solidFill>
                <a:schemeClr val="tx1">
                  <a:lumMod val="75000"/>
                </a:schemeClr>
              </a:solidFill>
              <a:latin typeface="HelveticaNeueLT W1G 55 Roman" panose="020B0604020202020204" pitchFamily="34" charset="0"/>
            </a:endParaRPr>
          </a:p>
          <a:p>
            <a:pPr defTabSz="179388">
              <a:lnSpc>
                <a:spcPct val="150000"/>
              </a:lnSpc>
              <a:defRPr sz="1000"/>
            </a:pPr>
            <a:r>
              <a:rPr lang="sv-SE" sz="1000" dirty="0">
                <a:solidFill>
                  <a:schemeClr val="tx1">
                    <a:lumMod val="75000"/>
                  </a:schemeClr>
                </a:solidFill>
                <a:latin typeface="HelveticaNeueLT W1G 55 Roman" panose="020B0604020202020204" pitchFamily="34" charset="0"/>
              </a:rPr>
              <a:t> </a:t>
            </a:r>
            <a:r>
              <a:rPr lang="sv-SE" sz="1000" dirty="0">
                <a:solidFill>
                  <a:schemeClr val="tx1">
                    <a:lumMod val="75000"/>
                  </a:schemeClr>
                </a:solidFill>
                <a:latin typeface="HelveticaNeueLT W1G 55 Roman" panose="020B0604020202020204" pitchFamily="34" charset="0"/>
                <a:hlinkClick r:id="rId9" action="ppaction://hlinksldjump">
                  <a:extLst>
                    <a:ext uri="{A12FA001-AC4F-418D-AE19-62706E023703}">
                      <ahyp:hlinkClr xmlns:ahyp="http://schemas.microsoft.com/office/drawing/2018/hyperlinkcolor" val="tx"/>
                    </a:ext>
                  </a:extLst>
                </a:hlinkClick>
              </a:rPr>
              <a:t>BILD 11	FÖRSÖRJNINGSBÖRDA</a:t>
            </a:r>
            <a:endParaRPr lang="sv-SE" sz="1000" dirty="0">
              <a:solidFill>
                <a:schemeClr val="tx1">
                  <a:lumMod val="75000"/>
                </a:schemeClr>
              </a:solidFill>
              <a:latin typeface="HelveticaNeueLT W1G 55 Roman" panose="020B0604020202020204" pitchFamily="34" charset="0"/>
            </a:endParaRPr>
          </a:p>
          <a:p>
            <a:pPr defTabSz="179388">
              <a:lnSpc>
                <a:spcPct val="150000"/>
              </a:lnSpc>
              <a:defRPr sz="1000"/>
            </a:pPr>
            <a:r>
              <a:rPr lang="sv-SE" sz="1000" dirty="0">
                <a:solidFill>
                  <a:schemeClr val="tx1">
                    <a:lumMod val="75000"/>
                  </a:schemeClr>
                </a:solidFill>
                <a:latin typeface="HelveticaNeueLT W1G 55 Roman" panose="020B0604020202020204" pitchFamily="34" charset="0"/>
              </a:rPr>
              <a:t> </a:t>
            </a:r>
            <a:r>
              <a:rPr lang="sv-SE" sz="1000" dirty="0">
                <a:solidFill>
                  <a:schemeClr val="tx1">
                    <a:lumMod val="75000"/>
                  </a:schemeClr>
                </a:solidFill>
                <a:latin typeface="HelveticaNeueLT W1G 55 Roman" panose="020B0604020202020204" pitchFamily="34" charset="0"/>
                <a:hlinkClick r:id="rId10" action="ppaction://hlinksldjump">
                  <a:extLst>
                    <a:ext uri="{A12FA001-AC4F-418D-AE19-62706E023703}">
                      <ahyp:hlinkClr xmlns:ahyp="http://schemas.microsoft.com/office/drawing/2018/hyperlinkcolor" val="tx"/>
                    </a:ext>
                  </a:extLst>
                </a:hlinkClick>
              </a:rPr>
              <a:t>BILD 12	FÖDDA, DÖDA OCH FÖDELSEÖVERSKOTT</a:t>
            </a:r>
            <a:endParaRPr lang="sv-SE" sz="1000" dirty="0">
              <a:solidFill>
                <a:schemeClr val="tx1">
                  <a:lumMod val="75000"/>
                </a:schemeClr>
              </a:solidFill>
              <a:latin typeface="HelveticaNeueLT W1G 55 Roman" panose="020B0604020202020204" pitchFamily="34" charset="0"/>
            </a:endParaRPr>
          </a:p>
          <a:p>
            <a:pPr defTabSz="179388">
              <a:lnSpc>
                <a:spcPct val="150000"/>
              </a:lnSpc>
              <a:defRPr sz="1000"/>
            </a:pPr>
            <a:r>
              <a:rPr lang="sv-SE" sz="1000" dirty="0">
                <a:solidFill>
                  <a:schemeClr val="tx1">
                    <a:lumMod val="75000"/>
                  </a:schemeClr>
                </a:solidFill>
                <a:latin typeface="HelveticaNeueLT W1G 55 Roman" panose="020B0604020202020204" pitchFamily="34" charset="0"/>
              </a:rPr>
              <a:t> </a:t>
            </a:r>
            <a:r>
              <a:rPr lang="sv-SE" sz="1000" dirty="0">
                <a:solidFill>
                  <a:schemeClr val="tx1">
                    <a:lumMod val="75000"/>
                  </a:schemeClr>
                </a:solidFill>
                <a:latin typeface="HelveticaNeueLT W1G 55 Roman" panose="020B0604020202020204" pitchFamily="34" charset="0"/>
                <a:hlinkClick r:id="rId11" action="ppaction://hlinksldjump">
                  <a:extLst>
                    <a:ext uri="{A12FA001-AC4F-418D-AE19-62706E023703}">
                      <ahyp:hlinkClr xmlns:ahyp="http://schemas.microsoft.com/office/drawing/2018/hyperlinkcolor" val="tx"/>
                    </a:ext>
                  </a:extLst>
                </a:hlinkClick>
              </a:rPr>
              <a:t>BILD 13	IN- OCH UTFLYTTNING SAMT FLYTTNETTO</a:t>
            </a:r>
            <a:endParaRPr lang="sv-SE" sz="1000" dirty="0">
              <a:solidFill>
                <a:schemeClr val="tx1">
                  <a:lumMod val="75000"/>
                </a:schemeClr>
              </a:solidFill>
              <a:latin typeface="HelveticaNeueLT W1G 55 Roman" panose="020B0604020202020204" pitchFamily="34" charset="0"/>
            </a:endParaRPr>
          </a:p>
          <a:p>
            <a:pPr defTabSz="179388">
              <a:lnSpc>
                <a:spcPct val="150000"/>
              </a:lnSpc>
              <a:defRPr sz="1000"/>
            </a:pPr>
            <a:r>
              <a:rPr lang="sv-SE" sz="1000" dirty="0">
                <a:solidFill>
                  <a:schemeClr val="tx1">
                    <a:lumMod val="75000"/>
                  </a:schemeClr>
                </a:solidFill>
                <a:latin typeface="HelveticaNeueLT W1G 55 Roman" panose="020B0604020202020204" pitchFamily="34" charset="0"/>
              </a:rPr>
              <a:t> </a:t>
            </a:r>
            <a:r>
              <a:rPr lang="sv-SE" sz="1000" dirty="0">
                <a:solidFill>
                  <a:schemeClr val="tx1">
                    <a:lumMod val="75000"/>
                  </a:schemeClr>
                </a:solidFill>
                <a:latin typeface="HelveticaNeueLT W1G 55 Roman" panose="020B0604020202020204" pitchFamily="34" charset="0"/>
                <a:hlinkClick r:id="rId12" action="ppaction://hlinksldjump">
                  <a:extLst>
                    <a:ext uri="{A12FA001-AC4F-418D-AE19-62706E023703}">
                      <ahyp:hlinkClr xmlns:ahyp="http://schemas.microsoft.com/office/drawing/2018/hyperlinkcolor" val="tx"/>
                    </a:ext>
                  </a:extLst>
                </a:hlinkClick>
              </a:rPr>
              <a:t>BILD 14	FLYTTNETTO OCH FÖDELSEÖVERSKOTT</a:t>
            </a:r>
            <a:endParaRPr lang="sv-SE" dirty="0">
              <a:solidFill>
                <a:schemeClr val="tx1">
                  <a:lumMod val="75000"/>
                </a:schemeClr>
              </a:solidFill>
              <a:latin typeface="HelveticaNeueLT W1G 55 Roman" panose="020B0604020202020204" pitchFamily="34" charset="0"/>
            </a:endParaRPr>
          </a:p>
        </p:txBody>
      </p:sp>
      <p:sp>
        <p:nvSpPr>
          <p:cNvPr id="15" name="Rubrik 3"/>
          <p:cNvSpPr txBox="1">
            <a:spLocks/>
          </p:cNvSpPr>
          <p:nvPr/>
        </p:nvSpPr>
        <p:spPr>
          <a:xfrm>
            <a:off x="2084052" y="2903635"/>
            <a:ext cx="3613410" cy="216000"/>
          </a:xfrm>
          <a:prstGeom prst="rect">
            <a:avLst/>
          </a:prstGeom>
        </p:spPr>
        <p:txBody>
          <a:bodyPr vert="horz" lIns="91430" tIns="45715" rIns="91430" bIns="45715" rtlCol="0" anchor="ctr">
            <a:noAutofit/>
          </a:bodyPr>
          <a:lstStyle>
            <a:lvl1pPr algn="ctr" defTabSz="457148" rtl="0" eaLnBrk="1" latinLnBrk="0" hangingPunct="1">
              <a:spcBef>
                <a:spcPct val="0"/>
              </a:spcBef>
              <a:buNone/>
              <a:defRPr sz="4400" kern="1200">
                <a:solidFill>
                  <a:schemeClr val="tx1"/>
                </a:solidFill>
                <a:latin typeface="+mj-lt"/>
                <a:ea typeface="+mj-ea"/>
                <a:cs typeface="+mj-cs"/>
              </a:defRPr>
            </a:lvl1pPr>
          </a:lstStyle>
          <a:p>
            <a:pPr algn="l" defTabSz="179388">
              <a:lnSpc>
                <a:spcPct val="150000"/>
              </a:lnSpc>
              <a:defRPr sz="1000"/>
            </a:pPr>
            <a:r>
              <a:rPr lang="sv-SE" sz="1100" b="1" dirty="0">
                <a:solidFill>
                  <a:schemeClr val="tx1">
                    <a:lumMod val="75000"/>
                  </a:schemeClr>
                </a:solidFill>
                <a:latin typeface="HelveticaNeueLT W1G 55 Roman" panose="020B0604020202020204" pitchFamily="34" charset="0"/>
                <a:hlinkClick r:id="rId13" action="ppaction://hlinksldjump">
                  <a:extLst>
                    <a:ext uri="{A12FA001-AC4F-418D-AE19-62706E023703}">
                      <ahyp:hlinkClr xmlns:ahyp="http://schemas.microsoft.com/office/drawing/2018/hyperlinkcolor" val="tx"/>
                    </a:ext>
                  </a:extLst>
                </a:hlinkClick>
              </a:rPr>
              <a:t>DEL 3     DEMOGRAFISKA EFFEKTER</a:t>
            </a:r>
            <a:endParaRPr lang="sv-SE" sz="1100" b="1" dirty="0">
              <a:solidFill>
                <a:schemeClr val="tx1">
                  <a:lumMod val="75000"/>
                </a:schemeClr>
              </a:solidFill>
              <a:latin typeface="HelveticaNeueLT W1G 55 Roman" panose="020B0604020202020204" pitchFamily="34" charset="0"/>
            </a:endParaRPr>
          </a:p>
        </p:txBody>
      </p:sp>
      <p:sp>
        <p:nvSpPr>
          <p:cNvPr id="11" name="textruta 10">
            <a:extLst>
              <a:ext uri="{FF2B5EF4-FFF2-40B4-BE49-F238E27FC236}">
                <a16:creationId xmlns:a16="http://schemas.microsoft.com/office/drawing/2014/main" id="{8F586E13-C725-4956-A045-F3B98E668DC4}"/>
              </a:ext>
            </a:extLst>
          </p:cNvPr>
          <p:cNvSpPr txBox="1"/>
          <p:nvPr/>
        </p:nvSpPr>
        <p:spPr>
          <a:xfrm>
            <a:off x="2170946" y="3117047"/>
            <a:ext cx="3440458" cy="1685077"/>
          </a:xfrm>
          <a:prstGeom prst="rect">
            <a:avLst/>
          </a:prstGeom>
          <a:noFill/>
        </p:spPr>
        <p:txBody>
          <a:bodyPr wrap="square">
            <a:spAutoFit/>
          </a:bodyPr>
          <a:lstStyle/>
          <a:p>
            <a:pPr defTabSz="179388">
              <a:lnSpc>
                <a:spcPct val="150000"/>
              </a:lnSpc>
              <a:defRPr sz="1000"/>
            </a:pPr>
            <a:r>
              <a:rPr lang="sv-SE" sz="500" dirty="0">
                <a:solidFill>
                  <a:schemeClr val="tx1">
                    <a:lumMod val="75000"/>
                  </a:schemeClr>
                </a:solidFill>
                <a:latin typeface="HelveticaNeueLT W1G 55 Roman" panose="020B0604020202020204" pitchFamily="34" charset="0"/>
              </a:rPr>
              <a:t>  </a:t>
            </a:r>
            <a:r>
              <a:rPr lang="sv-SE" sz="900" dirty="0">
                <a:solidFill>
                  <a:schemeClr val="tx1">
                    <a:lumMod val="75000"/>
                  </a:schemeClr>
                </a:solidFill>
                <a:latin typeface="HelveticaNeueLT W1G 55 Roman" panose="020B0604020202020204" pitchFamily="34" charset="0"/>
                <a:hlinkClick r:id="rId14" action="ppaction://hlinksldjump">
                  <a:extLst>
                    <a:ext uri="{A12FA001-AC4F-418D-AE19-62706E023703}">
                      <ahyp:hlinkClr xmlns:ahyp="http://schemas.microsoft.com/office/drawing/2018/hyperlinkcolor" val="tx"/>
                    </a:ext>
                  </a:extLst>
                </a:hlinkClick>
              </a:rPr>
              <a:t>BILD 16	BEFOLKNINGENS SAMMANSÄTTNING EFT. ÅLDER</a:t>
            </a:r>
            <a:endParaRPr lang="sv-SE" sz="900" dirty="0">
              <a:solidFill>
                <a:schemeClr val="tx1">
                  <a:lumMod val="75000"/>
                </a:schemeClr>
              </a:solidFill>
              <a:latin typeface="HelveticaNeueLT W1G 55 Roman" panose="020B0604020202020204" pitchFamily="34" charset="0"/>
            </a:endParaRPr>
          </a:p>
          <a:p>
            <a:pPr defTabSz="179388">
              <a:lnSpc>
                <a:spcPct val="150000"/>
              </a:lnSpc>
              <a:defRPr sz="1000"/>
            </a:pPr>
            <a:r>
              <a:rPr lang="sv-SE" sz="900" dirty="0">
                <a:solidFill>
                  <a:schemeClr val="tx1">
                    <a:lumMod val="75000"/>
                  </a:schemeClr>
                </a:solidFill>
                <a:latin typeface="HelveticaNeueLT W1G 55 Roman" panose="020B0604020202020204" pitchFamily="34" charset="0"/>
                <a:hlinkClick r:id="rId15" action="ppaction://hlinksldjump">
                  <a:extLst>
                    <a:ext uri="{A12FA001-AC4F-418D-AE19-62706E023703}">
                      <ahyp:hlinkClr xmlns:ahyp="http://schemas.microsoft.com/office/drawing/2018/hyperlinkcolor" val="tx"/>
                    </a:ext>
                  </a:extLst>
                </a:hlinkClick>
              </a:rPr>
              <a:t> BILD 17	FÖRÄNDRING I ÅLDERSSTRUKTUREN</a:t>
            </a:r>
            <a:endParaRPr lang="sv-SE" sz="900" dirty="0">
              <a:solidFill>
                <a:schemeClr val="tx1">
                  <a:lumMod val="75000"/>
                </a:schemeClr>
              </a:solidFill>
              <a:latin typeface="HelveticaNeueLT W1G 55 Roman" panose="020B0604020202020204" pitchFamily="34" charset="0"/>
            </a:endParaRPr>
          </a:p>
          <a:p>
            <a:pPr defTabSz="179388">
              <a:lnSpc>
                <a:spcPct val="150000"/>
              </a:lnSpc>
              <a:defRPr sz="1000"/>
            </a:pPr>
            <a:r>
              <a:rPr lang="sv-SE" sz="900" dirty="0">
                <a:solidFill>
                  <a:schemeClr val="tx1">
                    <a:lumMod val="75000"/>
                  </a:schemeClr>
                </a:solidFill>
                <a:latin typeface="HelveticaNeueLT W1G 55 Roman" panose="020B0604020202020204" pitchFamily="34" charset="0"/>
              </a:rPr>
              <a:t> </a:t>
            </a:r>
            <a:r>
              <a:rPr lang="sv-SE" sz="900" dirty="0">
                <a:solidFill>
                  <a:schemeClr val="tx1">
                    <a:lumMod val="75000"/>
                  </a:schemeClr>
                </a:solidFill>
                <a:latin typeface="HelveticaNeueLT W1G 55 Roman" panose="020B0604020202020204" pitchFamily="34" charset="0"/>
                <a:hlinkClick r:id="rId16" action="ppaction://hlinksldjump">
                  <a:extLst>
                    <a:ext uri="{A12FA001-AC4F-418D-AE19-62706E023703}">
                      <ahyp:hlinkClr xmlns:ahyp="http://schemas.microsoft.com/office/drawing/2018/hyperlinkcolor" val="tx"/>
                    </a:ext>
                  </a:extLst>
                </a:hlinkClick>
              </a:rPr>
              <a:t>BILD 18	GENOMSNITTSÅLDER</a:t>
            </a:r>
            <a:endParaRPr lang="sv-SE" sz="900" dirty="0">
              <a:solidFill>
                <a:schemeClr val="tx1">
                  <a:lumMod val="75000"/>
                </a:schemeClr>
              </a:solidFill>
              <a:latin typeface="HelveticaNeueLT W1G 55 Roman" panose="020B0604020202020204" pitchFamily="34" charset="0"/>
            </a:endParaRPr>
          </a:p>
          <a:p>
            <a:pPr defTabSz="179388">
              <a:lnSpc>
                <a:spcPct val="150000"/>
              </a:lnSpc>
              <a:defRPr sz="1000"/>
            </a:pPr>
            <a:r>
              <a:rPr lang="sv-SE" sz="900" dirty="0">
                <a:solidFill>
                  <a:schemeClr val="tx1">
                    <a:lumMod val="75000"/>
                  </a:schemeClr>
                </a:solidFill>
                <a:latin typeface="HelveticaNeueLT W1G 55 Roman" panose="020B0604020202020204" pitchFamily="34" charset="0"/>
              </a:rPr>
              <a:t> </a:t>
            </a:r>
            <a:r>
              <a:rPr lang="sv-SE" sz="900" dirty="0">
                <a:solidFill>
                  <a:schemeClr val="tx1">
                    <a:lumMod val="75000"/>
                  </a:schemeClr>
                </a:solidFill>
                <a:latin typeface="HelveticaNeueLT W1G 55 Roman" panose="020B0604020202020204" pitchFamily="34" charset="0"/>
                <a:hlinkClick r:id="rId17" action="ppaction://hlinksldjump">
                  <a:extLst>
                    <a:ext uri="{A12FA001-AC4F-418D-AE19-62706E023703}">
                      <ahyp:hlinkClr xmlns:ahyp="http://schemas.microsoft.com/office/drawing/2018/hyperlinkcolor" val="tx"/>
                    </a:ext>
                  </a:extLst>
                </a:hlinkClick>
              </a:rPr>
              <a:t>BILD 19	UTVECKLING AV ANTALET BARN</a:t>
            </a:r>
            <a:endParaRPr lang="sv-SE" sz="900" dirty="0">
              <a:solidFill>
                <a:schemeClr val="tx1">
                  <a:lumMod val="75000"/>
                </a:schemeClr>
              </a:solidFill>
              <a:latin typeface="HelveticaNeueLT W1G 55 Roman" panose="020B0604020202020204" pitchFamily="34" charset="0"/>
            </a:endParaRPr>
          </a:p>
          <a:p>
            <a:pPr defTabSz="179388">
              <a:lnSpc>
                <a:spcPct val="150000"/>
              </a:lnSpc>
              <a:defRPr sz="1000"/>
            </a:pPr>
            <a:r>
              <a:rPr lang="sv-SE" sz="900" dirty="0">
                <a:solidFill>
                  <a:schemeClr val="tx1">
                    <a:lumMod val="75000"/>
                  </a:schemeClr>
                </a:solidFill>
                <a:latin typeface="HelveticaNeueLT W1G 55 Roman" panose="020B0604020202020204" pitchFamily="34" charset="0"/>
              </a:rPr>
              <a:t> </a:t>
            </a:r>
            <a:r>
              <a:rPr lang="sv-SE" sz="900" dirty="0">
                <a:solidFill>
                  <a:schemeClr val="tx1">
                    <a:lumMod val="75000"/>
                  </a:schemeClr>
                </a:solidFill>
                <a:latin typeface="HelveticaNeueLT W1G 55 Roman" panose="020B0604020202020204" pitchFamily="34" charset="0"/>
                <a:hlinkClick r:id="rId18" action="ppaction://hlinksldjump">
                  <a:extLst>
                    <a:ext uri="{A12FA001-AC4F-418D-AE19-62706E023703}">
                      <ahyp:hlinkClr xmlns:ahyp="http://schemas.microsoft.com/office/drawing/2018/hyperlinkcolor" val="tx"/>
                    </a:ext>
                  </a:extLst>
                </a:hlinkClick>
              </a:rPr>
              <a:t>BILD 20	UTVECKLING AV ANTALET UNGDOMAR</a:t>
            </a:r>
            <a:endParaRPr lang="sv-SE" sz="900" dirty="0">
              <a:solidFill>
                <a:schemeClr val="tx1">
                  <a:lumMod val="75000"/>
                </a:schemeClr>
              </a:solidFill>
              <a:latin typeface="HelveticaNeueLT W1G 55 Roman" panose="020B0604020202020204" pitchFamily="34" charset="0"/>
            </a:endParaRPr>
          </a:p>
          <a:p>
            <a:pPr defTabSz="179388">
              <a:lnSpc>
                <a:spcPct val="150000"/>
              </a:lnSpc>
              <a:defRPr sz="1000"/>
            </a:pPr>
            <a:r>
              <a:rPr lang="sv-SE" sz="900" dirty="0">
                <a:solidFill>
                  <a:schemeClr val="tx1">
                    <a:lumMod val="75000"/>
                  </a:schemeClr>
                </a:solidFill>
                <a:latin typeface="HelveticaNeueLT W1G 55 Roman" panose="020B0604020202020204" pitchFamily="34" charset="0"/>
              </a:rPr>
              <a:t> </a:t>
            </a:r>
            <a:r>
              <a:rPr lang="sv-SE" sz="900" dirty="0">
                <a:solidFill>
                  <a:schemeClr val="tx1">
                    <a:lumMod val="75000"/>
                  </a:schemeClr>
                </a:solidFill>
                <a:latin typeface="HelveticaNeueLT W1G 55 Roman" panose="020B0604020202020204" pitchFamily="34" charset="0"/>
                <a:hlinkClick r:id="rId19" action="ppaction://hlinksldjump">
                  <a:extLst>
                    <a:ext uri="{A12FA001-AC4F-418D-AE19-62706E023703}">
                      <ahyp:hlinkClr xmlns:ahyp="http://schemas.microsoft.com/office/drawing/2018/hyperlinkcolor" val="tx"/>
                    </a:ext>
                  </a:extLst>
                </a:hlinkClick>
              </a:rPr>
              <a:t>BILD 21	UTVECKLING AV ANTALET VUXNA</a:t>
            </a:r>
            <a:endParaRPr lang="sv-SE" sz="900" dirty="0">
              <a:solidFill>
                <a:schemeClr val="tx1">
                  <a:lumMod val="75000"/>
                </a:schemeClr>
              </a:solidFill>
              <a:latin typeface="HelveticaNeueLT W1G 55 Roman" panose="020B0604020202020204" pitchFamily="34" charset="0"/>
            </a:endParaRPr>
          </a:p>
          <a:p>
            <a:pPr defTabSz="179388">
              <a:lnSpc>
                <a:spcPct val="150000"/>
              </a:lnSpc>
              <a:defRPr sz="1000"/>
            </a:pPr>
            <a:r>
              <a:rPr lang="sv-SE" sz="900" dirty="0">
                <a:solidFill>
                  <a:schemeClr val="tx1">
                    <a:lumMod val="75000"/>
                  </a:schemeClr>
                </a:solidFill>
                <a:latin typeface="HelveticaNeueLT W1G 55 Roman" panose="020B0604020202020204" pitchFamily="34" charset="0"/>
              </a:rPr>
              <a:t> </a:t>
            </a:r>
            <a:r>
              <a:rPr lang="sv-SE" sz="900" dirty="0">
                <a:solidFill>
                  <a:schemeClr val="tx1">
                    <a:lumMod val="75000"/>
                  </a:schemeClr>
                </a:solidFill>
                <a:latin typeface="HelveticaNeueLT W1G 55 Roman" panose="020B0604020202020204" pitchFamily="34" charset="0"/>
                <a:hlinkClick r:id="rId20" action="ppaction://hlinksldjump">
                  <a:extLst>
                    <a:ext uri="{A12FA001-AC4F-418D-AE19-62706E023703}">
                      <ahyp:hlinkClr xmlns:ahyp="http://schemas.microsoft.com/office/drawing/2018/hyperlinkcolor" val="tx"/>
                    </a:ext>
                  </a:extLst>
                </a:hlinkClick>
              </a:rPr>
              <a:t>BILD 22	UTVECKLING AV ANTALET ÄLDRE</a:t>
            </a:r>
            <a:endParaRPr lang="sv-SE" sz="900" dirty="0">
              <a:solidFill>
                <a:schemeClr val="tx1">
                  <a:lumMod val="75000"/>
                </a:schemeClr>
              </a:solidFill>
              <a:latin typeface="HelveticaNeueLT W1G 55 Roman" panose="020B0604020202020204" pitchFamily="34" charset="0"/>
            </a:endParaRPr>
          </a:p>
          <a:p>
            <a:pPr defTabSz="179388">
              <a:defRPr sz="1000"/>
            </a:pPr>
            <a:endParaRPr lang="sv-SE" sz="900" dirty="0">
              <a:solidFill>
                <a:schemeClr val="tx1">
                  <a:lumMod val="75000"/>
                </a:schemeClr>
              </a:solidFill>
              <a:latin typeface="HelveticaNeueLT W1G 55 Roman" panose="020B0604020202020204" pitchFamily="34" charset="0"/>
            </a:endParaRPr>
          </a:p>
        </p:txBody>
      </p:sp>
      <p:sp>
        <p:nvSpPr>
          <p:cNvPr id="16" name="Rubrik 3"/>
          <p:cNvSpPr txBox="1">
            <a:spLocks/>
          </p:cNvSpPr>
          <p:nvPr/>
        </p:nvSpPr>
        <p:spPr>
          <a:xfrm>
            <a:off x="5361625" y="453288"/>
            <a:ext cx="3613410" cy="216000"/>
          </a:xfrm>
          <a:prstGeom prst="rect">
            <a:avLst/>
          </a:prstGeom>
        </p:spPr>
        <p:txBody>
          <a:bodyPr vert="horz" lIns="91430" tIns="45715" rIns="91430" bIns="45715" rtlCol="0" anchor="ctr">
            <a:noAutofit/>
          </a:bodyPr>
          <a:lstStyle>
            <a:lvl1pPr algn="ctr" defTabSz="457148" rtl="0" eaLnBrk="1" latinLnBrk="0" hangingPunct="1">
              <a:spcBef>
                <a:spcPct val="0"/>
              </a:spcBef>
              <a:buNone/>
              <a:defRPr sz="4400" kern="1200">
                <a:solidFill>
                  <a:schemeClr val="tx1"/>
                </a:solidFill>
                <a:latin typeface="+mj-lt"/>
                <a:ea typeface="+mj-ea"/>
                <a:cs typeface="+mj-cs"/>
              </a:defRPr>
            </a:lvl1pPr>
          </a:lstStyle>
          <a:p>
            <a:pPr defTabSz="179388">
              <a:lnSpc>
                <a:spcPct val="150000"/>
              </a:lnSpc>
              <a:defRPr sz="1000"/>
            </a:pPr>
            <a:r>
              <a:rPr lang="sv-SE" sz="1100" b="1" dirty="0">
                <a:solidFill>
                  <a:schemeClr val="tx1">
                    <a:lumMod val="75000"/>
                  </a:schemeClr>
                </a:solidFill>
                <a:latin typeface="HelveticaNeueLT W1G 55 Roman" panose="020B0604020202020204" pitchFamily="34" charset="0"/>
                <a:hlinkClick r:id="rId21" action="ppaction://hlinksldjump">
                  <a:extLst>
                    <a:ext uri="{A12FA001-AC4F-418D-AE19-62706E023703}">
                      <ahyp:hlinkClr xmlns:ahyp="http://schemas.microsoft.com/office/drawing/2018/hyperlinkcolor" val="tx"/>
                    </a:ext>
                  </a:extLst>
                </a:hlinkClick>
              </a:rPr>
              <a:t>DEL 4     BAKGRUND OCH ANTAGANDEN</a:t>
            </a:r>
            <a:endParaRPr lang="sv-SE" sz="1100" dirty="0"/>
          </a:p>
        </p:txBody>
      </p:sp>
      <p:sp>
        <p:nvSpPr>
          <p:cNvPr id="17" name="textruta 16">
            <a:extLst>
              <a:ext uri="{FF2B5EF4-FFF2-40B4-BE49-F238E27FC236}">
                <a16:creationId xmlns:a16="http://schemas.microsoft.com/office/drawing/2014/main" id="{8F586E13-C725-4956-A045-F3B98E668DC4}"/>
              </a:ext>
            </a:extLst>
          </p:cNvPr>
          <p:cNvSpPr txBox="1"/>
          <p:nvPr/>
        </p:nvSpPr>
        <p:spPr>
          <a:xfrm>
            <a:off x="5778960" y="666691"/>
            <a:ext cx="3440458" cy="2169825"/>
          </a:xfrm>
          <a:prstGeom prst="rect">
            <a:avLst/>
          </a:prstGeom>
          <a:noFill/>
        </p:spPr>
        <p:txBody>
          <a:bodyPr wrap="square">
            <a:spAutoFit/>
          </a:bodyPr>
          <a:lstStyle/>
          <a:p>
            <a:pPr defTabSz="179388">
              <a:lnSpc>
                <a:spcPct val="150000"/>
              </a:lnSpc>
              <a:defRPr sz="1000"/>
            </a:pPr>
            <a:r>
              <a:rPr lang="sv-SE" sz="900" dirty="0">
                <a:solidFill>
                  <a:schemeClr val="tx1">
                    <a:lumMod val="75000"/>
                  </a:schemeClr>
                </a:solidFill>
                <a:latin typeface="HelveticaNeueLT W1G 55 Roman" panose="020B0604020202020204" pitchFamily="34" charset="0"/>
                <a:hlinkClick r:id="rId22" action="ppaction://hlinksldjump">
                  <a:extLst>
                    <a:ext uri="{A12FA001-AC4F-418D-AE19-62706E023703}">
                      <ahyp:hlinkClr xmlns:ahyp="http://schemas.microsoft.com/office/drawing/2018/hyperlinkcolor" val="tx"/>
                    </a:ext>
                  </a:extLst>
                </a:hlinkClick>
              </a:rPr>
              <a:t>BILD 24	BAKGRUND OCH ANTAGANDEN</a:t>
            </a:r>
            <a:endParaRPr lang="sv-SE" sz="900" dirty="0">
              <a:solidFill>
                <a:schemeClr val="tx1">
                  <a:lumMod val="75000"/>
                </a:schemeClr>
              </a:solidFill>
              <a:latin typeface="HelveticaNeueLT W1G 55 Roman" panose="020B0604020202020204" pitchFamily="34" charset="0"/>
            </a:endParaRPr>
          </a:p>
          <a:p>
            <a:pPr defTabSz="179388">
              <a:lnSpc>
                <a:spcPct val="150000"/>
              </a:lnSpc>
              <a:defRPr sz="1000"/>
            </a:pPr>
            <a:r>
              <a:rPr lang="sv-SE" sz="900" dirty="0">
                <a:solidFill>
                  <a:schemeClr val="tx1">
                    <a:lumMod val="75000"/>
                  </a:schemeClr>
                </a:solidFill>
                <a:latin typeface="HelveticaNeueLT W1G 55 Roman" panose="020B0604020202020204" pitchFamily="34" charset="0"/>
                <a:hlinkClick r:id="rId23" action="ppaction://hlinksldjump">
                  <a:extLst>
                    <a:ext uri="{A12FA001-AC4F-418D-AE19-62706E023703}">
                      <ahyp:hlinkClr xmlns:ahyp="http://schemas.microsoft.com/office/drawing/2018/hyperlinkcolor" val="tx"/>
                    </a:ext>
                  </a:extLst>
                </a:hlinkClick>
              </a:rPr>
              <a:t>BILD 25	FOLKMÄNGDENS ÅLDERSSTRUKTUR</a:t>
            </a:r>
            <a:endParaRPr lang="sv-SE" sz="900" dirty="0">
              <a:solidFill>
                <a:schemeClr val="tx1">
                  <a:lumMod val="75000"/>
                </a:schemeClr>
              </a:solidFill>
              <a:latin typeface="HelveticaNeueLT W1G 55 Roman" panose="020B0604020202020204" pitchFamily="34" charset="0"/>
            </a:endParaRPr>
          </a:p>
          <a:p>
            <a:pPr defTabSz="179388">
              <a:lnSpc>
                <a:spcPct val="150000"/>
              </a:lnSpc>
              <a:defRPr sz="1000"/>
            </a:pPr>
            <a:r>
              <a:rPr lang="sv-SE" sz="900" dirty="0">
                <a:solidFill>
                  <a:schemeClr val="tx1">
                    <a:lumMod val="75000"/>
                  </a:schemeClr>
                </a:solidFill>
                <a:latin typeface="HelveticaNeueLT W1G 55 Roman" panose="020B0604020202020204" pitchFamily="34" charset="0"/>
                <a:hlinkClick r:id="rId24" action="ppaction://hlinksldjump">
                  <a:extLst>
                    <a:ext uri="{A12FA001-AC4F-418D-AE19-62706E023703}">
                      <ahyp:hlinkClr xmlns:ahyp="http://schemas.microsoft.com/office/drawing/2018/hyperlinkcolor" val="tx"/>
                    </a:ext>
                  </a:extLst>
                </a:hlinkClick>
              </a:rPr>
              <a:t>BILD 26	ANTAL MÄN OCH KVINNOR</a:t>
            </a:r>
            <a:endParaRPr lang="sv-SE" sz="900" dirty="0">
              <a:solidFill>
                <a:schemeClr val="tx1">
                  <a:lumMod val="75000"/>
                </a:schemeClr>
              </a:solidFill>
              <a:latin typeface="HelveticaNeueLT W1G 55 Roman" panose="020B0604020202020204" pitchFamily="34" charset="0"/>
            </a:endParaRPr>
          </a:p>
          <a:p>
            <a:pPr defTabSz="179388">
              <a:lnSpc>
                <a:spcPct val="150000"/>
              </a:lnSpc>
              <a:defRPr sz="1000"/>
            </a:pPr>
            <a:r>
              <a:rPr lang="sv-SE" sz="900" dirty="0">
                <a:solidFill>
                  <a:schemeClr val="tx1">
                    <a:lumMod val="75000"/>
                  </a:schemeClr>
                </a:solidFill>
                <a:latin typeface="HelveticaNeueLT W1G 55 Roman" panose="020B0604020202020204" pitchFamily="34" charset="0"/>
                <a:hlinkClick r:id="rId25" action="ppaction://hlinksldjump">
                  <a:extLst>
                    <a:ext uri="{A12FA001-AC4F-418D-AE19-62706E023703}">
                      <ahyp:hlinkClr xmlns:ahyp="http://schemas.microsoft.com/office/drawing/2018/hyperlinkcolor" val="tx"/>
                    </a:ext>
                  </a:extLst>
                </a:hlinkClick>
              </a:rPr>
              <a:t>BILD 27 	KVINNORS FRUKTSAMHET I OLIKA ÅLDRAR</a:t>
            </a:r>
            <a:endParaRPr lang="sv-SE" sz="900" dirty="0">
              <a:solidFill>
                <a:schemeClr val="tx1">
                  <a:lumMod val="75000"/>
                </a:schemeClr>
              </a:solidFill>
              <a:latin typeface="HelveticaNeueLT W1G 55 Roman" panose="020B0604020202020204" pitchFamily="34" charset="0"/>
            </a:endParaRPr>
          </a:p>
          <a:p>
            <a:pPr defTabSz="179388">
              <a:lnSpc>
                <a:spcPct val="150000"/>
              </a:lnSpc>
              <a:defRPr sz="1000"/>
            </a:pPr>
            <a:r>
              <a:rPr lang="sv-SE" sz="900" dirty="0">
                <a:solidFill>
                  <a:schemeClr val="tx1">
                    <a:lumMod val="75000"/>
                  </a:schemeClr>
                </a:solidFill>
                <a:latin typeface="HelveticaNeueLT W1G 55 Roman" panose="020B0604020202020204" pitchFamily="34" charset="0"/>
                <a:hlinkClick r:id="rId22" action="ppaction://hlinksldjump">
                  <a:extLst>
                    <a:ext uri="{A12FA001-AC4F-418D-AE19-62706E023703}">
                      <ahyp:hlinkClr xmlns:ahyp="http://schemas.microsoft.com/office/drawing/2018/hyperlinkcolor" val="tx"/>
                    </a:ext>
                  </a:extLst>
                </a:hlinkClick>
              </a:rPr>
              <a:t>BILD 28	FRUKTSAMHETENS UTVECKLING ÖVER TID</a:t>
            </a:r>
            <a:endParaRPr lang="sv-SE" sz="900" dirty="0">
              <a:solidFill>
                <a:schemeClr val="tx1">
                  <a:lumMod val="75000"/>
                </a:schemeClr>
              </a:solidFill>
              <a:latin typeface="HelveticaNeueLT W1G 55 Roman" panose="020B0604020202020204" pitchFamily="34" charset="0"/>
            </a:endParaRPr>
          </a:p>
          <a:p>
            <a:pPr defTabSz="179388">
              <a:lnSpc>
                <a:spcPct val="150000"/>
              </a:lnSpc>
              <a:defRPr sz="1000"/>
            </a:pPr>
            <a:r>
              <a:rPr lang="sv-SE" sz="900" dirty="0">
                <a:solidFill>
                  <a:schemeClr val="tx1">
                    <a:lumMod val="75000"/>
                  </a:schemeClr>
                </a:solidFill>
                <a:latin typeface="HelveticaNeueLT W1G 55 Roman" panose="020B0604020202020204" pitchFamily="34" charset="0"/>
                <a:hlinkClick r:id="rId26" action="ppaction://hlinksldjump">
                  <a:extLst>
                    <a:ext uri="{A12FA001-AC4F-418D-AE19-62706E023703}">
                      <ahyp:hlinkClr xmlns:ahyp="http://schemas.microsoft.com/office/drawing/2018/hyperlinkcolor" val="tx"/>
                    </a:ext>
                  </a:extLst>
                </a:hlinkClick>
              </a:rPr>
              <a:t>BILD 29	IN- OCH UTFLYTTNING</a:t>
            </a:r>
            <a:endParaRPr lang="sv-SE" sz="900" dirty="0">
              <a:solidFill>
                <a:schemeClr val="tx1">
                  <a:lumMod val="75000"/>
                </a:schemeClr>
              </a:solidFill>
              <a:latin typeface="HelveticaNeueLT W1G 55 Roman" panose="020B0604020202020204" pitchFamily="34" charset="0"/>
            </a:endParaRPr>
          </a:p>
          <a:p>
            <a:pPr defTabSz="179388">
              <a:lnSpc>
                <a:spcPct val="150000"/>
              </a:lnSpc>
              <a:defRPr sz="1000"/>
            </a:pPr>
            <a:r>
              <a:rPr lang="sv-SE" sz="900" dirty="0">
                <a:solidFill>
                  <a:schemeClr val="tx1">
                    <a:lumMod val="75000"/>
                  </a:schemeClr>
                </a:solidFill>
                <a:latin typeface="HelveticaNeueLT W1G 55 Roman" panose="020B0604020202020204" pitchFamily="34" charset="0"/>
                <a:hlinkClick r:id="rId27" action="ppaction://hlinksldjump">
                  <a:extLst>
                    <a:ext uri="{A12FA001-AC4F-418D-AE19-62706E023703}">
                      <ahyp:hlinkClr xmlns:ahyp="http://schemas.microsoft.com/office/drawing/2018/hyperlinkcolor" val="tx"/>
                    </a:ext>
                  </a:extLst>
                </a:hlinkClick>
              </a:rPr>
              <a:t>BILD 30	FLYTTARNA OCH ÅLDERSSTRUKTUREN</a:t>
            </a:r>
            <a:endParaRPr lang="sv-SE" sz="900" dirty="0">
              <a:solidFill>
                <a:schemeClr val="tx1">
                  <a:lumMod val="75000"/>
                </a:schemeClr>
              </a:solidFill>
              <a:latin typeface="HelveticaNeueLT W1G 55 Roman" panose="020B0604020202020204" pitchFamily="34" charset="0"/>
            </a:endParaRPr>
          </a:p>
          <a:p>
            <a:pPr defTabSz="179388">
              <a:lnSpc>
                <a:spcPct val="150000"/>
              </a:lnSpc>
              <a:defRPr sz="1000"/>
            </a:pPr>
            <a:r>
              <a:rPr lang="sv-SE" sz="900" dirty="0">
                <a:solidFill>
                  <a:schemeClr val="tx1">
                    <a:lumMod val="75000"/>
                  </a:schemeClr>
                </a:solidFill>
                <a:latin typeface="HelveticaNeueLT W1G 55 Roman" panose="020B0604020202020204" pitchFamily="34" charset="0"/>
                <a:hlinkClick r:id="rId28" action="ppaction://hlinksldjump">
                  <a:extLst>
                    <a:ext uri="{A12FA001-AC4F-418D-AE19-62706E023703}">
                      <ahyp:hlinkClr xmlns:ahyp="http://schemas.microsoft.com/office/drawing/2018/hyperlinkcolor" val="tx"/>
                    </a:ext>
                  </a:extLst>
                </a:hlinkClick>
              </a:rPr>
              <a:t>BILD 31	INVÅNARNAS BENÄGENHET ATT FLYTTA</a:t>
            </a:r>
            <a:endParaRPr lang="sv-SE" sz="900" dirty="0">
              <a:solidFill>
                <a:schemeClr val="tx1">
                  <a:lumMod val="75000"/>
                </a:schemeClr>
              </a:solidFill>
              <a:latin typeface="HelveticaNeueLT W1G 55 Roman" panose="020B0604020202020204" pitchFamily="34" charset="0"/>
            </a:endParaRPr>
          </a:p>
          <a:p>
            <a:pPr defTabSz="179388">
              <a:lnSpc>
                <a:spcPct val="150000"/>
              </a:lnSpc>
              <a:defRPr sz="1000"/>
            </a:pPr>
            <a:r>
              <a:rPr lang="sv-SE" sz="900" dirty="0">
                <a:solidFill>
                  <a:schemeClr val="tx1">
                    <a:lumMod val="75000"/>
                  </a:schemeClr>
                </a:solidFill>
                <a:latin typeface="HelveticaNeueLT W1G 55 Roman" panose="020B0604020202020204" pitchFamily="34" charset="0"/>
                <a:hlinkClick r:id="rId29" action="ppaction://hlinksldjump">
                  <a:extLst>
                    <a:ext uri="{A12FA001-AC4F-418D-AE19-62706E023703}">
                      <ahyp:hlinkClr xmlns:ahyp="http://schemas.microsoft.com/office/drawing/2018/hyperlinkcolor" val="tx"/>
                    </a:ext>
                  </a:extLst>
                </a:hlinkClick>
              </a:rPr>
              <a:t>BILD 32	KVINNORS BENÄGENHET ATT FLYTTA</a:t>
            </a:r>
            <a:endParaRPr lang="sv-SE" sz="900" dirty="0">
              <a:solidFill>
                <a:schemeClr val="tx1">
                  <a:lumMod val="75000"/>
                </a:schemeClr>
              </a:solidFill>
              <a:latin typeface="HelveticaNeueLT W1G 55 Roman" panose="020B0604020202020204" pitchFamily="34" charset="0"/>
            </a:endParaRPr>
          </a:p>
          <a:p>
            <a:pPr defTabSz="179388">
              <a:lnSpc>
                <a:spcPct val="150000"/>
              </a:lnSpc>
              <a:defRPr sz="1000"/>
            </a:pPr>
            <a:r>
              <a:rPr lang="sv-SE" sz="900" dirty="0">
                <a:solidFill>
                  <a:schemeClr val="tx1">
                    <a:lumMod val="75000"/>
                  </a:schemeClr>
                </a:solidFill>
                <a:latin typeface="HelveticaNeueLT W1G 55 Roman" panose="020B0604020202020204" pitchFamily="34" charset="0"/>
                <a:hlinkClick r:id="rId30" action="ppaction://hlinksldjump">
                  <a:extLst>
                    <a:ext uri="{A12FA001-AC4F-418D-AE19-62706E023703}">
                      <ahyp:hlinkClr xmlns:ahyp="http://schemas.microsoft.com/office/drawing/2018/hyperlinkcolor" val="tx"/>
                    </a:ext>
                  </a:extLst>
                </a:hlinkClick>
              </a:rPr>
              <a:t>BILD 33	MÄNS BENÄGENHET ATT FLYTTA</a:t>
            </a:r>
            <a:endParaRPr lang="sv-SE" sz="900" dirty="0">
              <a:solidFill>
                <a:schemeClr val="tx1">
                  <a:lumMod val="75000"/>
                </a:schemeClr>
              </a:solidFill>
              <a:latin typeface="HelveticaNeueLT W1G 55 Roman" panose="020B0604020202020204" pitchFamily="34" charset="0"/>
            </a:endParaRPr>
          </a:p>
        </p:txBody>
      </p:sp>
      <p:sp>
        <p:nvSpPr>
          <p:cNvPr id="19" name="Rubrik 3"/>
          <p:cNvSpPr txBox="1">
            <a:spLocks/>
          </p:cNvSpPr>
          <p:nvPr/>
        </p:nvSpPr>
        <p:spPr>
          <a:xfrm>
            <a:off x="5700436" y="2854486"/>
            <a:ext cx="3613410" cy="334451"/>
          </a:xfrm>
          <a:prstGeom prst="rect">
            <a:avLst/>
          </a:prstGeom>
        </p:spPr>
        <p:txBody>
          <a:bodyPr vert="horz" lIns="91430" tIns="45715" rIns="91430" bIns="45715" rtlCol="0" anchor="ctr">
            <a:noAutofit/>
          </a:bodyPr>
          <a:lstStyle>
            <a:lvl1pPr algn="ctr" defTabSz="457148" rtl="0" eaLnBrk="1" latinLnBrk="0" hangingPunct="1">
              <a:spcBef>
                <a:spcPct val="0"/>
              </a:spcBef>
              <a:buNone/>
              <a:defRPr sz="4400" kern="1200">
                <a:solidFill>
                  <a:schemeClr val="tx1"/>
                </a:solidFill>
                <a:latin typeface="+mj-lt"/>
                <a:ea typeface="+mj-ea"/>
                <a:cs typeface="+mj-cs"/>
              </a:defRPr>
            </a:lvl1pPr>
          </a:lstStyle>
          <a:p>
            <a:pPr algn="l"/>
            <a:r>
              <a:rPr lang="sv-SE" sz="1100" b="1" dirty="0">
                <a:solidFill>
                  <a:schemeClr val="tx1">
                    <a:lumMod val="75000"/>
                  </a:schemeClr>
                </a:solidFill>
                <a:latin typeface="HelveticaNeueLT W1G 55 Roman" panose="020B0604020202020204" pitchFamily="34" charset="0"/>
                <a:hlinkClick r:id="rId31" action="ppaction://hlinksldjump">
                  <a:extLst>
                    <a:ext uri="{A12FA001-AC4F-418D-AE19-62706E023703}">
                      <ahyp:hlinkClr xmlns:ahyp="http://schemas.microsoft.com/office/drawing/2018/hyperlinkcolor" val="tx"/>
                    </a:ext>
                  </a:extLst>
                </a:hlinkClick>
              </a:rPr>
              <a:t>DEL 5     METOD</a:t>
            </a:r>
            <a:endParaRPr lang="sv-SE" sz="1100" dirty="0"/>
          </a:p>
        </p:txBody>
      </p:sp>
      <p:sp>
        <p:nvSpPr>
          <p:cNvPr id="20" name="textruta 19">
            <a:extLst>
              <a:ext uri="{FF2B5EF4-FFF2-40B4-BE49-F238E27FC236}">
                <a16:creationId xmlns:a16="http://schemas.microsoft.com/office/drawing/2014/main" id="{9CC9C5A5-71DE-49E1-A3F6-9C76C601D7DA}"/>
              </a:ext>
            </a:extLst>
          </p:cNvPr>
          <p:cNvSpPr txBox="1"/>
          <p:nvPr/>
        </p:nvSpPr>
        <p:spPr>
          <a:xfrm>
            <a:off x="5779680" y="3112719"/>
            <a:ext cx="3440458" cy="216000"/>
          </a:xfrm>
          <a:prstGeom prst="rect">
            <a:avLst/>
          </a:prstGeom>
          <a:noFill/>
        </p:spPr>
        <p:txBody>
          <a:bodyPr wrap="square">
            <a:spAutoFit/>
          </a:bodyPr>
          <a:lstStyle/>
          <a:p>
            <a:pPr defTabSz="179388">
              <a:lnSpc>
                <a:spcPct val="150000"/>
              </a:lnSpc>
              <a:defRPr sz="1000"/>
            </a:pPr>
            <a:r>
              <a:rPr lang="sv-SE" sz="900" dirty="0">
                <a:solidFill>
                  <a:schemeClr val="tx1">
                    <a:lumMod val="75000"/>
                  </a:schemeClr>
                </a:solidFill>
                <a:latin typeface="HelveticaNeueLT W1G 55 Roman" panose="020B0604020202020204" pitchFamily="34" charset="0"/>
                <a:hlinkClick r:id="rId32" action="ppaction://hlinksldjump">
                  <a:extLst>
                    <a:ext uri="{A12FA001-AC4F-418D-AE19-62706E023703}">
                      <ahyp:hlinkClr xmlns:ahyp="http://schemas.microsoft.com/office/drawing/2018/hyperlinkcolor" val="tx"/>
                    </a:ext>
                  </a:extLst>
                </a:hlinkClick>
              </a:rPr>
              <a:t>BILD 35-36	METODBESKRIVNING</a:t>
            </a:r>
            <a:endParaRPr lang="sv-SE" sz="900" dirty="0">
              <a:solidFill>
                <a:schemeClr val="tx1">
                  <a:lumMod val="75000"/>
                  <a:lumOff val="25000"/>
                </a:schemeClr>
              </a:solidFill>
              <a:latin typeface="HelveticaNeueLT W1G 55 Roman" panose="020B0604020202020204" pitchFamily="34" charset="0"/>
            </a:endParaRPr>
          </a:p>
        </p:txBody>
      </p:sp>
      <p:sp>
        <p:nvSpPr>
          <p:cNvPr id="23" name="Rubrik 3"/>
          <p:cNvSpPr txBox="1">
            <a:spLocks/>
          </p:cNvSpPr>
          <p:nvPr/>
        </p:nvSpPr>
        <p:spPr>
          <a:xfrm>
            <a:off x="5703533" y="3371181"/>
            <a:ext cx="3613410" cy="216000"/>
          </a:xfrm>
          <a:prstGeom prst="rect">
            <a:avLst/>
          </a:prstGeom>
        </p:spPr>
        <p:txBody>
          <a:bodyPr vert="horz" lIns="91430" tIns="45715" rIns="91430" bIns="45715" rtlCol="0" anchor="ctr">
            <a:noAutofit/>
          </a:bodyPr>
          <a:lstStyle>
            <a:lvl1pPr algn="ctr" defTabSz="457148" rtl="0" eaLnBrk="1" latinLnBrk="0" hangingPunct="1">
              <a:spcBef>
                <a:spcPct val="0"/>
              </a:spcBef>
              <a:buNone/>
              <a:defRPr sz="4400" kern="1200">
                <a:solidFill>
                  <a:schemeClr val="tx1"/>
                </a:solidFill>
                <a:latin typeface="+mj-lt"/>
                <a:ea typeface="+mj-ea"/>
                <a:cs typeface="+mj-cs"/>
              </a:defRPr>
            </a:lvl1pPr>
          </a:lstStyle>
          <a:p>
            <a:pPr algn="l" defTabSz="179388">
              <a:lnSpc>
                <a:spcPct val="150000"/>
              </a:lnSpc>
              <a:defRPr sz="1000"/>
            </a:pPr>
            <a:r>
              <a:rPr lang="sv-SE" sz="1100" b="1" dirty="0">
                <a:solidFill>
                  <a:schemeClr val="tx1">
                    <a:lumMod val="75000"/>
                  </a:schemeClr>
                </a:solidFill>
                <a:latin typeface="HelveticaNeueLT W1G 55 Roman" panose="020B0604020202020204" pitchFamily="34" charset="0"/>
                <a:hlinkClick r:id="rId33" action="ppaction://hlinksldjump">
                  <a:extLst>
                    <a:ext uri="{A12FA001-AC4F-418D-AE19-62706E023703}">
                      <ahyp:hlinkClr xmlns:ahyp="http://schemas.microsoft.com/office/drawing/2018/hyperlinkcolor" val="tx"/>
                    </a:ext>
                  </a:extLst>
                </a:hlinkClick>
              </a:rPr>
              <a:t>TABELLBILAGA</a:t>
            </a:r>
            <a:endParaRPr lang="sv-SE" sz="1100" dirty="0"/>
          </a:p>
        </p:txBody>
      </p:sp>
      <p:sp>
        <p:nvSpPr>
          <p:cNvPr id="3" name="textruta 2">
            <a:extLst>
              <a:ext uri="{FF2B5EF4-FFF2-40B4-BE49-F238E27FC236}">
                <a16:creationId xmlns:a16="http://schemas.microsoft.com/office/drawing/2014/main" id="{9CC9C5A5-71DE-49E1-A3F6-9C76C601D7DA}"/>
              </a:ext>
            </a:extLst>
          </p:cNvPr>
          <p:cNvSpPr txBox="1"/>
          <p:nvPr/>
        </p:nvSpPr>
        <p:spPr>
          <a:xfrm>
            <a:off x="5781362" y="3586952"/>
            <a:ext cx="3440458" cy="300082"/>
          </a:xfrm>
          <a:prstGeom prst="rect">
            <a:avLst/>
          </a:prstGeom>
          <a:noFill/>
        </p:spPr>
        <p:txBody>
          <a:bodyPr wrap="square">
            <a:spAutoFit/>
          </a:bodyPr>
          <a:lstStyle/>
          <a:p>
            <a:pPr defTabSz="179388">
              <a:lnSpc>
                <a:spcPct val="150000"/>
              </a:lnSpc>
              <a:defRPr sz="1000"/>
            </a:pPr>
            <a:r>
              <a:rPr lang="sv-SE" sz="900" dirty="0">
                <a:solidFill>
                  <a:schemeClr val="tx1">
                    <a:lumMod val="75000"/>
                  </a:schemeClr>
                </a:solidFill>
                <a:latin typeface="HelveticaNeueLT W1G 55 Roman" panose="020B0604020202020204" pitchFamily="34" charset="0"/>
                <a:hlinkClick r:id="rId34" action="ppaction://hlinksldjump">
                  <a:extLst>
                    <a:ext uri="{A12FA001-AC4F-418D-AE19-62706E023703}">
                      <ahyp:hlinkClr xmlns:ahyp="http://schemas.microsoft.com/office/drawing/2018/hyperlinkcolor" val="tx"/>
                    </a:ext>
                  </a:extLst>
                </a:hlinkClick>
              </a:rPr>
              <a:t>BILD 38-39	FOLKMÄNGD EFTER ÅLDERSKLASS</a:t>
            </a:r>
            <a:endParaRPr lang="sv-SE" sz="900" dirty="0">
              <a:solidFill>
                <a:schemeClr val="tx1">
                  <a:lumMod val="75000"/>
                  <a:lumOff val="25000"/>
                </a:schemeClr>
              </a:solidFill>
              <a:latin typeface="HelveticaNeueLT W1G 55 Roman" panose="020B0604020202020204" pitchFamily="34" charset="0"/>
            </a:endParaRPr>
          </a:p>
        </p:txBody>
      </p:sp>
    </p:spTree>
    <p:extLst>
      <p:ext uri="{BB962C8B-B14F-4D97-AF65-F5344CB8AC3E}">
        <p14:creationId xmlns:p14="http://schemas.microsoft.com/office/powerpoint/2010/main" val="11825826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ubrik 2" hidden="1">
            <a:extLst>
              <a:ext uri="{FF2B5EF4-FFF2-40B4-BE49-F238E27FC236}">
                <a16:creationId xmlns:a16="http://schemas.microsoft.com/office/drawing/2014/main" id="{6B1608CB-79C1-4168-B4C9-4073EF01B488}"/>
              </a:ext>
            </a:extLst>
          </p:cNvPr>
          <p:cNvSpPr>
            <a:spLocks noGrp="1"/>
          </p:cNvSpPr>
          <p:nvPr>
            <p:ph type="title"/>
          </p:nvPr>
        </p:nvSpPr>
        <p:spPr/>
        <p:txBody>
          <a:bodyPr>
            <a:normAutofit/>
          </a:bodyPr>
          <a:lstStyle/>
          <a:p>
            <a:pPr>
              <a:lnSpc>
                <a:spcPct val="150000"/>
              </a:lnSpc>
            </a:pPr>
            <a:r>
              <a:rPr lang="sv-SE" sz="800" b="1" dirty="0">
                <a:solidFill>
                  <a:schemeClr val="tx1">
                    <a:lumMod val="75000"/>
                  </a:schemeClr>
                </a:solidFill>
              </a:rPr>
              <a:t>UTVECKLING AV ANTALET UNGDOMAR</a:t>
            </a:r>
          </a:p>
        </p:txBody>
      </p:sp>
      <p:sp>
        <p:nvSpPr>
          <p:cNvPr id="2" name="Platshållare för bildnummer 1"/>
          <p:cNvSpPr>
            <a:spLocks noGrp="1"/>
          </p:cNvSpPr>
          <p:nvPr>
            <p:ph type="sldNum" sz="quarter" idx="7"/>
          </p:nvPr>
        </p:nvSpPr>
        <p:spPr/>
        <p:txBody>
          <a:bodyPr/>
          <a:lstStyle/>
          <a:p>
            <a:fld id="{B6F15528-21DE-4FAA-801E-634DDDAF4B2B}" type="slidenum">
              <a:rPr lang="sv-SE" sz="1050" smtClean="0">
                <a:solidFill>
                  <a:srgbClr val="3C3C3C"/>
                </a:solidFill>
              </a:rPr>
              <a:t>20</a:t>
            </a:fld>
            <a:endParaRPr lang="sv-SE" sz="1050" dirty="0">
              <a:solidFill>
                <a:srgbClr val="3C3C3C"/>
              </a:solidFill>
            </a:endParaRPr>
          </a:p>
        </p:txBody>
      </p:sp>
      <p:sp>
        <p:nvSpPr>
          <p:cNvPr id="4" name="Platshållare för sidfot 3"/>
          <p:cNvSpPr>
            <a:spLocks noGrp="1"/>
          </p:cNvSpPr>
          <p:nvPr>
            <p:ph type="ftr" sz="quarter" idx="5"/>
          </p:nvPr>
        </p:nvSpPr>
        <p:spPr/>
        <p:txBody>
          <a:bodyPr/>
          <a:lstStyle/>
          <a:p>
            <a:r>
              <a:rPr lang="sv-SE" sz="1050" dirty="0">
                <a:solidFill>
                  <a:srgbClr val="3C3C3C"/>
                </a:solidFill>
              </a:rPr>
              <a:t>Del 3 - Demografiska effekter</a:t>
            </a:r>
          </a:p>
        </p:txBody>
      </p:sp>
      <p:cxnSp>
        <p:nvCxnSpPr>
          <p:cNvPr id="5" name="Rak koppling 4">
            <a:extLst>
              <a:ext uri="{FF2B5EF4-FFF2-40B4-BE49-F238E27FC236}">
                <a16:creationId xmlns:a16="http://schemas.microsoft.com/office/drawing/2014/main" id="{1B4F5D88-B084-423C-971F-F1156BDD97EC}"/>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3">
            <a:extLst>
              <a:ext uri="{C183D7F6-B498-43B3-948B-1728B52AA6E4}">
                <adec:decorative xmlns:adec="http://schemas.microsoft.com/office/drawing/2017/decorative" val="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08000" y="360000"/>
            <a:ext cx="2025000" cy="410625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UTVECKLING AV </a:t>
            </a:r>
            <a:br>
              <a:rPr lang="sv-SE" sz="1050" b="1" dirty="0">
                <a:solidFill>
                  <a:schemeClr val="tx1">
                    <a:lumMod val="75000"/>
                  </a:schemeClr>
                </a:solidFill>
                <a:latin typeface="HelveticaNeueLT W1G 55 Roman" panose="020B0604020202020204" pitchFamily="34" charset="0"/>
              </a:rPr>
            </a:br>
            <a:r>
              <a:rPr lang="sv-SE" sz="1050" b="1" dirty="0">
                <a:solidFill>
                  <a:schemeClr val="tx1">
                    <a:lumMod val="75000"/>
                  </a:schemeClr>
                </a:solidFill>
                <a:latin typeface="HelveticaNeueLT W1G 55 Roman" panose="020B0604020202020204" pitchFamily="34" charset="0"/>
              </a:rPr>
              <a:t>ANTALET UNGDOMAR</a:t>
            </a:r>
          </a:p>
          <a:p>
            <a:pPr>
              <a:lnSpc>
                <a:spcPct val="150000"/>
              </a:lnSpc>
            </a:pPr>
            <a:br>
              <a:rPr lang="sv-SE" sz="900" b="1" dirty="0">
                <a:solidFill>
                  <a:schemeClr val="tx1">
                    <a:lumMod val="75000"/>
                  </a:schemeClr>
                </a:solidFill>
                <a:latin typeface="HelveticaNeueLT W1G 55 Roman" panose="020B0604020202020204" pitchFamily="34" charset="0"/>
              </a:rPr>
            </a:br>
            <a:r>
              <a:rPr lang="sv-SE" sz="900" i="1" dirty="0">
                <a:solidFill>
                  <a:schemeClr val="tx1">
                    <a:lumMod val="75000"/>
                  </a:schemeClr>
                </a:solidFill>
                <a:latin typeface="HelveticaNeueLT W1G 55 Roman" panose="020B0604020202020204" pitchFamily="34" charset="0"/>
              </a:rPr>
              <a:t>Historisk utveckling av antalet ungdomar i åldrarna 13-18 år </a:t>
            </a:r>
          </a:p>
          <a:p>
            <a:pPr>
              <a:lnSpc>
                <a:spcPct val="150000"/>
              </a:lnSpc>
            </a:pPr>
            <a:r>
              <a:rPr lang="sv-SE" sz="900" i="1">
                <a:solidFill>
                  <a:schemeClr val="tx1">
                    <a:lumMod val="75000"/>
                  </a:schemeClr>
                </a:solidFill>
                <a:latin typeface="HelveticaNeueLT W1G 55 Roman" panose="020B0604020202020204" pitchFamily="34" charset="0"/>
              </a:rPr>
              <a:t>1980-2023 </a:t>
            </a:r>
            <a:r>
              <a:rPr lang="sv-SE" sz="900" i="1" dirty="0">
                <a:solidFill>
                  <a:schemeClr val="tx1">
                    <a:lumMod val="75000"/>
                  </a:schemeClr>
                </a:solidFill>
                <a:latin typeface="HelveticaNeueLT W1G 55 Roman" panose="020B0604020202020204" pitchFamily="34" charset="0"/>
              </a:rPr>
              <a:t>samt prognostiserat </a:t>
            </a:r>
            <a:r>
              <a:rPr lang="sv-SE" sz="900" i="1">
                <a:solidFill>
                  <a:schemeClr val="tx1">
                    <a:lumMod val="75000"/>
                  </a:schemeClr>
                </a:solidFill>
                <a:latin typeface="HelveticaNeueLT W1G 55 Roman" panose="020B0604020202020204" pitchFamily="34" charset="0"/>
              </a:rPr>
              <a:t>antal 2024-2033.</a:t>
            </a:r>
            <a:endParaRPr lang="sv-SE" sz="900" i="1"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dirty="0">
                <a:solidFill>
                  <a:schemeClr val="tx1">
                    <a:lumMod val="75000"/>
                  </a:schemeClr>
                </a:solidFill>
                <a:latin typeface="HelveticaNeueLT W1G 55 Roman" panose="020B0604020202020204" pitchFamily="34" charset="0"/>
              </a:rPr>
              <a:t>Antalet i åldrarna 13-15 och sedan </a:t>
            </a:r>
            <a:br>
              <a:rPr lang="sv-SE" sz="900" dirty="0">
                <a:solidFill>
                  <a:schemeClr val="tx1">
                    <a:lumMod val="75000"/>
                  </a:schemeClr>
                </a:solidFill>
                <a:latin typeface="HelveticaNeueLT W1G 55 Roman" panose="020B0604020202020204" pitchFamily="34" charset="0"/>
              </a:rPr>
            </a:br>
            <a:r>
              <a:rPr lang="sv-SE" sz="900" dirty="0">
                <a:solidFill>
                  <a:schemeClr val="tx1">
                    <a:lumMod val="75000"/>
                  </a:schemeClr>
                </a:solidFill>
                <a:latin typeface="HelveticaNeueLT W1G 55 Roman" panose="020B0604020202020204" pitchFamily="34" charset="0"/>
              </a:rPr>
              <a:t>16-18 år har sedan 2000-talets mitt minskat i de flesta av landets kommuner. Detta i takt med att </a:t>
            </a:r>
            <a:br>
              <a:rPr lang="sv-SE" sz="900" dirty="0">
                <a:solidFill>
                  <a:schemeClr val="tx1">
                    <a:lumMod val="75000"/>
                  </a:schemeClr>
                </a:solidFill>
                <a:latin typeface="HelveticaNeueLT W1G 55 Roman" panose="020B0604020202020204" pitchFamily="34" charset="0"/>
              </a:rPr>
            </a:br>
            <a:r>
              <a:rPr lang="sv-SE" sz="900" dirty="0">
                <a:solidFill>
                  <a:schemeClr val="tx1">
                    <a:lumMod val="75000"/>
                  </a:schemeClr>
                </a:solidFill>
                <a:latin typeface="HelveticaNeueLT W1G 55 Roman" panose="020B0604020202020204" pitchFamily="34" charset="0"/>
              </a:rPr>
              <a:t>de stora barnkullar som föddes kring 1990 har lämnat dessa åldrar bakom sig. I många kommuner kan dock en uppgång av antalet invånare i dessa åldrar förväntas den kommande perioden.</a:t>
            </a:r>
          </a:p>
        </p:txBody>
      </p:sp>
      <p:grpSp>
        <p:nvGrpSpPr>
          <p:cNvPr id="7" name="xx" descr="Linjediagram som visar faktiskt och prognostiserat antal ungdomar i åldrarna 13 till 15 år samt 16 till 18 år i kommunen sedan 1980 och under prognosperioden." title="Antal ungdomar i Trollhättans kommun 1980 till 2033">
            <a:extLst>
              <a:ext uri="{FF2B5EF4-FFF2-40B4-BE49-F238E27FC236}">
                <a16:creationId xmlns:a16="http://schemas.microsoft.com/office/drawing/2014/main" id="{FC357A6B-4B60-BEDB-665A-5376056968C6}"/>
              </a:ext>
            </a:extLst>
          </p:cNvPr>
          <p:cNvGrpSpPr/>
          <p:nvPr/>
        </p:nvGrpSpPr>
        <p:grpSpPr>
          <a:xfrm>
            <a:off x="2768600" y="381000"/>
            <a:ext cx="5219700" cy="4267200"/>
            <a:chOff x="0" y="0"/>
            <a:chExt cx="5219700" cy="4047000"/>
          </a:xfrm>
        </p:grpSpPr>
        <p:graphicFrame>
          <p:nvGraphicFramePr>
            <p:cNvPr id="8" name="Diagram 7" descr="Linjediagram som visar faktiskt och prognostiserat antal ungdomar i åldrarna 13 till 15 år samt 16 till 18 år i kommunen sedan 1980 och under prognosperioden." title="Antal ungdomar i Trollhättans kommun 1980 till 2033">
              <a:extLst>
                <a:ext uri="{FF2B5EF4-FFF2-40B4-BE49-F238E27FC236}">
                  <a16:creationId xmlns:a16="http://schemas.microsoft.com/office/drawing/2014/main" id="{EB010567-4E9F-B888-F9BB-17A1D623DC0B}"/>
                </a:ext>
              </a:extLst>
            </p:cNvPr>
            <p:cNvGraphicFramePr/>
            <p:nvPr/>
          </p:nvGraphicFramePr>
          <p:xfrm>
            <a:off x="0" y="350571"/>
            <a:ext cx="5219700" cy="3696429"/>
          </p:xfrm>
          <a:graphic>
            <a:graphicData uri="http://schemas.openxmlformats.org/drawingml/2006/chart">
              <c:chart xmlns:c="http://schemas.openxmlformats.org/drawingml/2006/chart" xmlns:r="http://schemas.openxmlformats.org/officeDocument/2006/relationships" r:id="rId3"/>
            </a:graphicData>
          </a:graphic>
        </p:graphicFrame>
        <p:sp>
          <p:nvSpPr>
            <p:cNvPr id="9" name="Rektangel 8">
              <a:extLst>
                <a:ext uri="{FF2B5EF4-FFF2-40B4-BE49-F238E27FC236}">
                  <a16:creationId xmlns:a16="http://schemas.microsoft.com/office/drawing/2014/main" id="{C645F4CD-EC2A-23ED-2451-4472A22706DA}"/>
                </a:ext>
              </a:extLst>
            </p:cNvPr>
            <p:cNvSpPr/>
            <p:nvPr/>
          </p:nvSpPr>
          <p:spPr>
            <a:xfrm>
              <a:off x="579000" y="0"/>
              <a:ext cx="4318000" cy="419100"/>
            </a:xfrm>
            <a:prstGeom prst="rect">
              <a:avLst/>
            </a:prstGeom>
            <a:noFill/>
            <a:ln w="19050" cap="flat" cmpd="sng" algn="ctr">
              <a:noFill/>
              <a:prstDash val="solid"/>
              <a:miter lim="800000"/>
            </a:ln>
            <a:effectLst/>
            <a:extLst>
              <a:ext uri="{909E8E84-426E-40DD-AFC4-6F175D3DCCD1}">
                <a14:hiddenFill xmlns:a14="http://schemas.microsoft.com/office/drawing/2010/main">
                  <a:solidFill>
                    <a:srgbClr val="FFFFFF"/>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sz="1100" b="0" i="0">
                  <a:solidFill>
                    <a:srgbClr xmlns:mc="http://schemas.openxmlformats.org/markup-compatibility/2006" xmlns:a14="http://schemas.microsoft.com/office/drawing/2010/main" val="477081" mc:Ignorable="a14" a14:legacySpreadsheetColorIndex="18"/>
                  </a:solidFill>
                  <a:latin typeface="Franklin Gothic Medium" panose="020B0603020102020204" pitchFamily="34" charset="0"/>
                </a:rPr>
                <a:t>ANTAL UNGDOMAR I TROLLHÄTTANS KOMMUN 1980-2033</a:t>
              </a:r>
            </a:p>
          </p:txBody>
        </p:sp>
      </p:grpSp>
    </p:spTree>
    <p:extLst>
      <p:ext uri="{BB962C8B-B14F-4D97-AF65-F5344CB8AC3E}">
        <p14:creationId xmlns:p14="http://schemas.microsoft.com/office/powerpoint/2010/main" val="1215722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hidden="1">
            <a:extLst>
              <a:ext uri="{FF2B5EF4-FFF2-40B4-BE49-F238E27FC236}">
                <a16:creationId xmlns:a16="http://schemas.microsoft.com/office/drawing/2014/main" id="{59253908-FB80-40AC-B5FF-16E90242B882}"/>
              </a:ext>
            </a:extLst>
          </p:cNvPr>
          <p:cNvSpPr>
            <a:spLocks noGrp="1"/>
          </p:cNvSpPr>
          <p:nvPr>
            <p:ph type="title"/>
          </p:nvPr>
        </p:nvSpPr>
        <p:spPr/>
        <p:txBody>
          <a:bodyPr>
            <a:normAutofit/>
          </a:bodyPr>
          <a:lstStyle/>
          <a:p>
            <a:pPr>
              <a:lnSpc>
                <a:spcPct val="150000"/>
              </a:lnSpc>
            </a:pPr>
            <a:r>
              <a:rPr lang="sv-SE" sz="800" b="1" dirty="0">
                <a:solidFill>
                  <a:schemeClr val="tx1">
                    <a:lumMod val="75000"/>
                  </a:schemeClr>
                </a:solidFill>
              </a:rPr>
              <a:t>UTVECKLING AV ANTALET VUXNA</a:t>
            </a:r>
          </a:p>
        </p:txBody>
      </p:sp>
      <p:sp>
        <p:nvSpPr>
          <p:cNvPr id="3" name="Platshållare för bildnummer 2"/>
          <p:cNvSpPr>
            <a:spLocks noGrp="1"/>
          </p:cNvSpPr>
          <p:nvPr>
            <p:ph type="sldNum" sz="quarter" idx="7"/>
          </p:nvPr>
        </p:nvSpPr>
        <p:spPr/>
        <p:txBody>
          <a:bodyPr/>
          <a:lstStyle/>
          <a:p>
            <a:fld id="{B6F15528-21DE-4FAA-801E-634DDDAF4B2B}" type="slidenum">
              <a:rPr lang="sv-SE" sz="1050" smtClean="0">
                <a:solidFill>
                  <a:srgbClr val="3C3C3C"/>
                </a:solidFill>
              </a:rPr>
              <a:t>21</a:t>
            </a:fld>
            <a:endParaRPr lang="sv-SE" sz="1050" dirty="0">
              <a:solidFill>
                <a:srgbClr val="3C3C3C"/>
              </a:solidFill>
            </a:endParaRPr>
          </a:p>
        </p:txBody>
      </p:sp>
      <p:sp>
        <p:nvSpPr>
          <p:cNvPr id="4" name="Platshållare för sidfot 3"/>
          <p:cNvSpPr>
            <a:spLocks noGrp="1"/>
          </p:cNvSpPr>
          <p:nvPr>
            <p:ph type="ftr" sz="quarter" idx="5"/>
          </p:nvPr>
        </p:nvSpPr>
        <p:spPr/>
        <p:txBody>
          <a:bodyPr/>
          <a:lstStyle/>
          <a:p>
            <a:r>
              <a:rPr lang="sv-SE" sz="1050" dirty="0">
                <a:solidFill>
                  <a:srgbClr val="3C3C3C"/>
                </a:solidFill>
              </a:rPr>
              <a:t>Del 3 - Demografiska effekter</a:t>
            </a:r>
          </a:p>
        </p:txBody>
      </p:sp>
      <p:cxnSp>
        <p:nvCxnSpPr>
          <p:cNvPr id="5" name="Rak koppling 4">
            <a:extLst>
              <a:ext uri="{FF2B5EF4-FFF2-40B4-BE49-F238E27FC236}">
                <a16:creationId xmlns:a16="http://schemas.microsoft.com/office/drawing/2014/main" id="{966118FA-4A0F-474D-A6C7-D9BA072C9139}"/>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3">
            <a:extLs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08000" y="360000"/>
            <a:ext cx="2025000" cy="410625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UTVECKLING AV </a:t>
            </a:r>
            <a:br>
              <a:rPr lang="sv-SE" sz="1050" b="1" dirty="0">
                <a:solidFill>
                  <a:schemeClr val="tx1">
                    <a:lumMod val="75000"/>
                  </a:schemeClr>
                </a:solidFill>
                <a:latin typeface="HelveticaNeueLT W1G 55 Roman" panose="020B0604020202020204" pitchFamily="34" charset="0"/>
              </a:rPr>
            </a:br>
            <a:r>
              <a:rPr lang="sv-SE" sz="1050" b="1" dirty="0">
                <a:solidFill>
                  <a:schemeClr val="tx1">
                    <a:lumMod val="75000"/>
                  </a:schemeClr>
                </a:solidFill>
                <a:latin typeface="HelveticaNeueLT W1G 55 Roman" panose="020B0604020202020204" pitchFamily="34" charset="0"/>
              </a:rPr>
              <a:t>ANTALET VUXNA</a:t>
            </a:r>
          </a:p>
          <a:p>
            <a:pPr>
              <a:lnSpc>
                <a:spcPct val="150000"/>
              </a:lnSpc>
            </a:pPr>
            <a:br>
              <a:rPr lang="sv-SE" sz="900" b="1" dirty="0">
                <a:solidFill>
                  <a:schemeClr val="tx1">
                    <a:lumMod val="75000"/>
                  </a:schemeClr>
                </a:solidFill>
                <a:latin typeface="HelveticaNeueLT W1G 55 Roman" panose="020B0604020202020204" pitchFamily="34" charset="0"/>
              </a:rPr>
            </a:br>
            <a:r>
              <a:rPr lang="sv-SE" sz="900" i="1" dirty="0">
                <a:solidFill>
                  <a:schemeClr val="tx1">
                    <a:lumMod val="75000"/>
                  </a:schemeClr>
                </a:solidFill>
                <a:latin typeface="HelveticaNeueLT W1G 55 Roman" panose="020B0604020202020204" pitchFamily="34" charset="0"/>
              </a:rPr>
              <a:t>Historisk utveckling av antalet vuxna i åldrarna 19-64 </a:t>
            </a:r>
            <a:r>
              <a:rPr lang="sv-SE" sz="900" i="1">
                <a:solidFill>
                  <a:schemeClr val="tx1">
                    <a:lumMod val="75000"/>
                  </a:schemeClr>
                </a:solidFill>
                <a:latin typeface="HelveticaNeueLT W1G 55 Roman" panose="020B0604020202020204" pitchFamily="34" charset="0"/>
              </a:rPr>
              <a:t>år 1980-2023 </a:t>
            </a:r>
            <a:r>
              <a:rPr lang="sv-SE" sz="900" i="1" dirty="0">
                <a:solidFill>
                  <a:schemeClr val="tx1">
                    <a:lumMod val="75000"/>
                  </a:schemeClr>
                </a:solidFill>
                <a:latin typeface="HelveticaNeueLT W1G 55 Roman" panose="020B0604020202020204" pitchFamily="34" charset="0"/>
              </a:rPr>
              <a:t>samt prognostiserat </a:t>
            </a:r>
            <a:r>
              <a:rPr lang="sv-SE" sz="900" i="1">
                <a:solidFill>
                  <a:schemeClr val="tx1">
                    <a:lumMod val="75000"/>
                  </a:schemeClr>
                </a:solidFill>
                <a:latin typeface="HelveticaNeueLT W1G 55 Roman" panose="020B0604020202020204" pitchFamily="34" charset="0"/>
              </a:rPr>
              <a:t>antal 2024-2033.</a:t>
            </a:r>
            <a:endParaRPr lang="sv-SE" sz="900" i="1"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dirty="0">
                <a:solidFill>
                  <a:schemeClr val="tx1">
                    <a:lumMod val="75000"/>
                  </a:schemeClr>
                </a:solidFill>
                <a:latin typeface="HelveticaNeueLT W1G 55 Roman" panose="020B0604020202020204" pitchFamily="34" charset="0"/>
              </a:rPr>
              <a:t>Åldersgruppen 19-24 år har i många kommuner ökat under de senaste åren då generationen född kring 1990 passerat dessa åldrar. Åldersgruppen 25-44 år har minskat då den stora </a:t>
            </a:r>
          </a:p>
          <a:p>
            <a:pPr>
              <a:lnSpc>
                <a:spcPct val="150000"/>
              </a:lnSpc>
            </a:pPr>
            <a:r>
              <a:rPr lang="sv-SE" sz="900" dirty="0">
                <a:solidFill>
                  <a:schemeClr val="tx1">
                    <a:lumMod val="75000"/>
                  </a:schemeClr>
                </a:solidFill>
                <a:latin typeface="HelveticaNeueLT W1G 55 Roman" panose="020B0604020202020204" pitchFamily="34" charset="0"/>
              </a:rPr>
              <a:t>60-talistgenerationen nu befinner sig i åldersgruppen 45-64 år. Dock ökar den nu igen då 90-talisterna istället träder in här. Samtidigt motverkas detta av att 40-talisterna nu är äldre än 65 år och därmed trätt in i nästa åldersgrupp. </a:t>
            </a:r>
          </a:p>
        </p:txBody>
      </p:sp>
      <p:grpSp>
        <p:nvGrpSpPr>
          <p:cNvPr id="7" name="xx" descr="Linjediagram som visar faktiskt och prognostiserat antal vuxna i åldrarna 19 till 24 år, 25 till 44 år samt 45 till 64 år i kommunen sedan 1980 och under prognosperioden." title="Antal vuxna i Trollhättans kommun 1980 till 2033">
            <a:extLst>
              <a:ext uri="{FF2B5EF4-FFF2-40B4-BE49-F238E27FC236}">
                <a16:creationId xmlns:a16="http://schemas.microsoft.com/office/drawing/2014/main" id="{82A230AC-3D80-CEE0-6EAB-A9BB0323290F}"/>
              </a:ext>
            </a:extLst>
          </p:cNvPr>
          <p:cNvGrpSpPr/>
          <p:nvPr/>
        </p:nvGrpSpPr>
        <p:grpSpPr>
          <a:xfrm>
            <a:off x="2768600" y="381000"/>
            <a:ext cx="5219700" cy="4267200"/>
            <a:chOff x="0" y="0"/>
            <a:chExt cx="5219700" cy="3986829"/>
          </a:xfrm>
        </p:grpSpPr>
        <p:graphicFrame>
          <p:nvGraphicFramePr>
            <p:cNvPr id="8" name="Diagram 7" descr="Linjediagram som visar faktiskt och prognostiserat antal vuxna i åldrarna 19 till 24 år, 25 till 44 år samt 45 till 64 år i kommunen sedan 1980 och under prognosperioden." title="Antal vuxna i Trollhättans kommun 1980 till 2033">
              <a:extLst>
                <a:ext uri="{FF2B5EF4-FFF2-40B4-BE49-F238E27FC236}">
                  <a16:creationId xmlns:a16="http://schemas.microsoft.com/office/drawing/2014/main" id="{2935341F-3E4F-B7B7-1204-55AF8C16E459}"/>
                </a:ext>
              </a:extLst>
            </p:cNvPr>
            <p:cNvGraphicFramePr/>
            <p:nvPr/>
          </p:nvGraphicFramePr>
          <p:xfrm>
            <a:off x="0" y="290400"/>
            <a:ext cx="5219700" cy="3696429"/>
          </p:xfrm>
          <a:graphic>
            <a:graphicData uri="http://schemas.openxmlformats.org/drawingml/2006/chart">
              <c:chart xmlns:c="http://schemas.openxmlformats.org/drawingml/2006/chart" xmlns:r="http://schemas.openxmlformats.org/officeDocument/2006/relationships" r:id="rId4"/>
            </a:graphicData>
          </a:graphic>
        </p:graphicFrame>
        <p:sp>
          <p:nvSpPr>
            <p:cNvPr id="9" name="Rektangel 8">
              <a:extLst>
                <a:ext uri="{FF2B5EF4-FFF2-40B4-BE49-F238E27FC236}">
                  <a16:creationId xmlns:a16="http://schemas.microsoft.com/office/drawing/2014/main" id="{EFAFD9BE-6252-E07E-8E4C-522480BD03D5}"/>
                </a:ext>
              </a:extLst>
            </p:cNvPr>
            <p:cNvSpPr/>
            <p:nvPr/>
          </p:nvSpPr>
          <p:spPr>
            <a:xfrm>
              <a:off x="505700" y="0"/>
              <a:ext cx="4318000" cy="419100"/>
            </a:xfrm>
            <a:prstGeom prst="rect">
              <a:avLst/>
            </a:prstGeom>
            <a:noFill/>
            <a:ln w="19050" cap="flat" cmpd="sng" algn="ctr">
              <a:noFill/>
              <a:prstDash val="solid"/>
              <a:miter lim="800000"/>
            </a:ln>
            <a:effectLst/>
            <a:extLst>
              <a:ext uri="{909E8E84-426E-40DD-AFC4-6F175D3DCCD1}">
                <a14:hiddenFill xmlns:a14="http://schemas.microsoft.com/office/drawing/2010/main">
                  <a:solidFill>
                    <a:srgbClr val="FFFFFF"/>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sz="1100" b="0" i="0">
                  <a:solidFill>
                    <a:srgbClr xmlns:mc="http://schemas.openxmlformats.org/markup-compatibility/2006" xmlns:a14="http://schemas.microsoft.com/office/drawing/2010/main" val="477081" mc:Ignorable="a14" a14:legacySpreadsheetColorIndex="18"/>
                  </a:solidFill>
                  <a:latin typeface="Franklin Gothic Medium" panose="020B0603020102020204" pitchFamily="34" charset="0"/>
                </a:rPr>
                <a:t>ANTAL VUXNA I TROLLHÄTTANS KOMMUN 1980-2033</a:t>
              </a:r>
            </a:p>
          </p:txBody>
        </p:sp>
      </p:grpSp>
    </p:spTree>
    <p:extLst>
      <p:ext uri="{BB962C8B-B14F-4D97-AF65-F5344CB8AC3E}">
        <p14:creationId xmlns:p14="http://schemas.microsoft.com/office/powerpoint/2010/main" val="26262369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ubrik 2" hidden="1">
            <a:extLst>
              <a:ext uri="{FF2B5EF4-FFF2-40B4-BE49-F238E27FC236}">
                <a16:creationId xmlns:a16="http://schemas.microsoft.com/office/drawing/2014/main" id="{D62224ED-C10E-43F8-A1D3-2ED9E6D71874}"/>
              </a:ext>
            </a:extLst>
          </p:cNvPr>
          <p:cNvSpPr>
            <a:spLocks noGrp="1"/>
          </p:cNvSpPr>
          <p:nvPr>
            <p:ph type="title"/>
          </p:nvPr>
        </p:nvSpPr>
        <p:spPr/>
        <p:txBody>
          <a:bodyPr>
            <a:normAutofit/>
          </a:bodyPr>
          <a:lstStyle/>
          <a:p>
            <a:pPr>
              <a:lnSpc>
                <a:spcPct val="150000"/>
              </a:lnSpc>
            </a:pPr>
            <a:r>
              <a:rPr lang="sv-SE" sz="800" b="1" dirty="0">
                <a:solidFill>
                  <a:schemeClr val="tx1">
                    <a:lumMod val="75000"/>
                  </a:schemeClr>
                </a:solidFill>
              </a:rPr>
              <a:t>UTVECKLING AV ANTALET ÄLDRE</a:t>
            </a:r>
          </a:p>
        </p:txBody>
      </p:sp>
      <p:sp>
        <p:nvSpPr>
          <p:cNvPr id="2" name="Platshållare för bildnummer 1"/>
          <p:cNvSpPr>
            <a:spLocks noGrp="1"/>
          </p:cNvSpPr>
          <p:nvPr>
            <p:ph type="sldNum" sz="quarter" idx="7"/>
          </p:nvPr>
        </p:nvSpPr>
        <p:spPr/>
        <p:txBody>
          <a:bodyPr/>
          <a:lstStyle/>
          <a:p>
            <a:fld id="{B6F15528-21DE-4FAA-801E-634DDDAF4B2B}" type="slidenum">
              <a:rPr lang="sv-SE" sz="1050" smtClean="0">
                <a:solidFill>
                  <a:srgbClr val="3C3C3C"/>
                </a:solidFill>
              </a:rPr>
              <a:t>22</a:t>
            </a:fld>
            <a:endParaRPr lang="sv-SE" sz="1050" dirty="0">
              <a:solidFill>
                <a:srgbClr val="3C3C3C"/>
              </a:solidFill>
            </a:endParaRPr>
          </a:p>
        </p:txBody>
      </p:sp>
      <p:sp>
        <p:nvSpPr>
          <p:cNvPr id="4" name="Platshållare för sidfot 3"/>
          <p:cNvSpPr>
            <a:spLocks noGrp="1"/>
          </p:cNvSpPr>
          <p:nvPr>
            <p:ph type="ftr" sz="quarter" idx="5"/>
          </p:nvPr>
        </p:nvSpPr>
        <p:spPr/>
        <p:txBody>
          <a:bodyPr/>
          <a:lstStyle/>
          <a:p>
            <a:r>
              <a:rPr lang="sv-SE" sz="1050" dirty="0">
                <a:solidFill>
                  <a:srgbClr val="3C3C3C"/>
                </a:solidFill>
              </a:rPr>
              <a:t>Del 3 - Demografiska effekter</a:t>
            </a:r>
          </a:p>
        </p:txBody>
      </p:sp>
      <p:cxnSp>
        <p:nvCxnSpPr>
          <p:cNvPr id="8" name="Rak koppling 7">
            <a:extLst>
              <a:ext uri="{FF2B5EF4-FFF2-40B4-BE49-F238E27FC236}">
                <a16:creationId xmlns:a16="http://schemas.microsoft.com/office/drawing/2014/main" id="{6311DBDF-9082-4648-A486-D0F66193A0CE}"/>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3">
            <a:extLs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08000" y="360000"/>
            <a:ext cx="2025000" cy="410625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UTVECKLING AV</a:t>
            </a:r>
            <a:br>
              <a:rPr lang="sv-SE" sz="1050" b="1" dirty="0">
                <a:solidFill>
                  <a:schemeClr val="tx1">
                    <a:lumMod val="75000"/>
                  </a:schemeClr>
                </a:solidFill>
                <a:latin typeface="HelveticaNeueLT W1G 55 Roman" panose="020B0604020202020204" pitchFamily="34" charset="0"/>
              </a:rPr>
            </a:br>
            <a:r>
              <a:rPr lang="sv-SE" sz="1050" b="1" dirty="0">
                <a:solidFill>
                  <a:schemeClr val="tx1">
                    <a:lumMod val="75000"/>
                  </a:schemeClr>
                </a:solidFill>
                <a:latin typeface="HelveticaNeueLT W1G 55 Roman" panose="020B0604020202020204" pitchFamily="34" charset="0"/>
              </a:rPr>
              <a:t>ANTALET ÄLDRE</a:t>
            </a:r>
          </a:p>
          <a:p>
            <a:pPr>
              <a:lnSpc>
                <a:spcPct val="150000"/>
              </a:lnSpc>
            </a:pPr>
            <a:br>
              <a:rPr lang="sv-SE" sz="900" b="1" dirty="0">
                <a:solidFill>
                  <a:schemeClr val="tx1">
                    <a:lumMod val="75000"/>
                  </a:schemeClr>
                </a:solidFill>
                <a:latin typeface="HelveticaNeueLT W1G 55 Roman" panose="020B0604020202020204" pitchFamily="34" charset="0"/>
              </a:rPr>
            </a:br>
            <a:r>
              <a:rPr lang="sv-SE" sz="900" i="1" dirty="0">
                <a:solidFill>
                  <a:schemeClr val="tx1">
                    <a:lumMod val="75000"/>
                  </a:schemeClr>
                </a:solidFill>
                <a:latin typeface="HelveticaNeueLT W1G 55 Roman" panose="020B0604020202020204" pitchFamily="34" charset="0"/>
              </a:rPr>
              <a:t>Historisk utveckling av antalet äldre i åldrarna 65 år och </a:t>
            </a:r>
            <a:r>
              <a:rPr lang="sv-SE" sz="900" i="1">
                <a:solidFill>
                  <a:schemeClr val="tx1">
                    <a:lumMod val="75000"/>
                  </a:schemeClr>
                </a:solidFill>
                <a:latin typeface="HelveticaNeueLT W1G 55 Roman" panose="020B0604020202020204" pitchFamily="34" charset="0"/>
              </a:rPr>
              <a:t>uppåt 1980-2023 </a:t>
            </a:r>
            <a:r>
              <a:rPr lang="sv-SE" sz="900" i="1" dirty="0">
                <a:solidFill>
                  <a:schemeClr val="tx1">
                    <a:lumMod val="75000"/>
                  </a:schemeClr>
                </a:solidFill>
                <a:latin typeface="HelveticaNeueLT W1G 55 Roman" panose="020B0604020202020204" pitchFamily="34" charset="0"/>
              </a:rPr>
              <a:t>samt prognostiserat </a:t>
            </a:r>
            <a:r>
              <a:rPr lang="sv-SE" sz="900" i="1">
                <a:solidFill>
                  <a:schemeClr val="tx1">
                    <a:lumMod val="75000"/>
                  </a:schemeClr>
                </a:solidFill>
                <a:latin typeface="HelveticaNeueLT W1G 55 Roman" panose="020B0604020202020204" pitchFamily="34" charset="0"/>
              </a:rPr>
              <a:t>antal 2024-2033.</a:t>
            </a:r>
            <a:endParaRPr lang="sv-SE" sz="900" i="1"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dirty="0">
                <a:solidFill>
                  <a:schemeClr val="tx1">
                    <a:lumMod val="75000"/>
                  </a:schemeClr>
                </a:solidFill>
                <a:latin typeface="HelveticaNeueLT W1G 55 Roman" panose="020B0604020202020204" pitchFamily="34" charset="0"/>
              </a:rPr>
              <a:t>Under en längre tid framöver kommer antalet äldre i landets kommuner att öka. Orsaken är dels att den stora </a:t>
            </a:r>
          </a:p>
          <a:p>
            <a:pPr>
              <a:lnSpc>
                <a:spcPct val="150000"/>
              </a:lnSpc>
            </a:pPr>
            <a:r>
              <a:rPr lang="sv-SE" sz="900" dirty="0">
                <a:solidFill>
                  <a:schemeClr val="tx1">
                    <a:lumMod val="75000"/>
                  </a:schemeClr>
                </a:solidFill>
                <a:latin typeface="HelveticaNeueLT W1G 55 Roman" panose="020B0604020202020204" pitchFamily="34" charset="0"/>
              </a:rPr>
              <a:t>40-talist generationen uppnått pensionsåldern fullt ut, dels att medellivslängden ökar och att de äldre lever längre än tidigare. Den närmaste framtiden medför främst en ökning i åldersgruppen 80 år eller äldre där </a:t>
            </a:r>
          </a:p>
          <a:p>
            <a:pPr>
              <a:lnSpc>
                <a:spcPct val="150000"/>
              </a:lnSpc>
            </a:pPr>
            <a:r>
              <a:rPr lang="sv-SE" sz="900" dirty="0">
                <a:solidFill>
                  <a:schemeClr val="tx1">
                    <a:lumMod val="75000"/>
                  </a:schemeClr>
                </a:solidFill>
                <a:latin typeface="HelveticaNeueLT W1G 55 Roman" panose="020B0604020202020204" pitchFamily="34" charset="0"/>
              </a:rPr>
              <a:t>40-taliserna snart börjar träda in.</a:t>
            </a:r>
          </a:p>
        </p:txBody>
      </p:sp>
      <p:grpSp>
        <p:nvGrpSpPr>
          <p:cNvPr id="5" name="xx" descr="Linjediagram som visar faktiskt och prognostiserat antal äldre i åldrarna 65 till 79 år samt 80 år och äldre i kommunen sedan 1980 och under prognosperioden." title="Antal ädre i Trollhättans kommun 1980 till 2033">
            <a:extLst>
              <a:ext uri="{FF2B5EF4-FFF2-40B4-BE49-F238E27FC236}">
                <a16:creationId xmlns:a16="http://schemas.microsoft.com/office/drawing/2014/main" id="{30D788C2-5212-1B23-18B3-B8400E2F6533}"/>
              </a:ext>
            </a:extLst>
          </p:cNvPr>
          <p:cNvGrpSpPr/>
          <p:nvPr/>
        </p:nvGrpSpPr>
        <p:grpSpPr>
          <a:xfrm>
            <a:off x="2768600" y="381000"/>
            <a:ext cx="5219700" cy="4267200"/>
            <a:chOff x="0" y="0"/>
            <a:chExt cx="5219700" cy="4047000"/>
          </a:xfrm>
        </p:grpSpPr>
        <p:graphicFrame>
          <p:nvGraphicFramePr>
            <p:cNvPr id="6" name="Diagram 5" descr="Linjediagram som visar faktiskt och prognostiserat antal äldre i åldrarna 65 till 79 år samt 80 år och äldre i kommunen sedan 1980 och under prognosperioden." title="Antal ädre i Trollhättans kommun 1980 till 2033">
              <a:extLst>
                <a:ext uri="{FF2B5EF4-FFF2-40B4-BE49-F238E27FC236}">
                  <a16:creationId xmlns:a16="http://schemas.microsoft.com/office/drawing/2014/main" id="{3129647C-F324-A315-5BD8-9DF8AFA39B05}"/>
                </a:ext>
              </a:extLst>
            </p:cNvPr>
            <p:cNvGraphicFramePr/>
            <p:nvPr/>
          </p:nvGraphicFramePr>
          <p:xfrm>
            <a:off x="0" y="350571"/>
            <a:ext cx="5219700" cy="3696429"/>
          </p:xfrm>
          <a:graphic>
            <a:graphicData uri="http://schemas.openxmlformats.org/drawingml/2006/chart">
              <c:chart xmlns:c="http://schemas.openxmlformats.org/drawingml/2006/chart" xmlns:r="http://schemas.openxmlformats.org/officeDocument/2006/relationships" r:id="rId4"/>
            </a:graphicData>
          </a:graphic>
        </p:graphicFrame>
        <p:sp>
          <p:nvSpPr>
            <p:cNvPr id="9" name="Rektangel 8">
              <a:extLst>
                <a:ext uri="{FF2B5EF4-FFF2-40B4-BE49-F238E27FC236}">
                  <a16:creationId xmlns:a16="http://schemas.microsoft.com/office/drawing/2014/main" id="{1918C465-A8AE-A4AE-B027-D2060ABDF6DD}"/>
                </a:ext>
              </a:extLst>
            </p:cNvPr>
            <p:cNvSpPr/>
            <p:nvPr/>
          </p:nvSpPr>
          <p:spPr>
            <a:xfrm>
              <a:off x="505700" y="0"/>
              <a:ext cx="4318000" cy="419100"/>
            </a:xfrm>
            <a:prstGeom prst="rect">
              <a:avLst/>
            </a:prstGeom>
            <a:noFill/>
            <a:ln w="19050" cap="flat" cmpd="sng" algn="ctr">
              <a:noFill/>
              <a:prstDash val="solid"/>
              <a:miter lim="800000"/>
            </a:ln>
            <a:effectLst/>
            <a:extLst>
              <a:ext uri="{909E8E84-426E-40DD-AFC4-6F175D3DCCD1}">
                <a14:hiddenFill xmlns:a14="http://schemas.microsoft.com/office/drawing/2010/main">
                  <a:solidFill>
                    <a:srgbClr val="FFFFFF"/>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sz="1100" b="0" i="0">
                  <a:solidFill>
                    <a:srgbClr xmlns:mc="http://schemas.openxmlformats.org/markup-compatibility/2006" xmlns:a14="http://schemas.microsoft.com/office/drawing/2010/main" val="477081" mc:Ignorable="a14" a14:legacySpreadsheetColorIndex="18"/>
                  </a:solidFill>
                  <a:latin typeface="Franklin Gothic Medium" panose="020B0603020102020204" pitchFamily="34" charset="0"/>
                </a:rPr>
                <a:t>ANTAL ÄLDRE I TROLLHÄTTANS KOMMUN 1980-2033</a:t>
              </a:r>
            </a:p>
          </p:txBody>
        </p:sp>
      </p:grpSp>
    </p:spTree>
    <p:extLst>
      <p:ext uri="{BB962C8B-B14F-4D97-AF65-F5344CB8AC3E}">
        <p14:creationId xmlns:p14="http://schemas.microsoft.com/office/powerpoint/2010/main" val="27081796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latshållare för bildnummer 1"/>
          <p:cNvSpPr>
            <a:spLocks noGrp="1"/>
          </p:cNvSpPr>
          <p:nvPr>
            <p:ph type="sldNum" sz="quarter" idx="7"/>
          </p:nvPr>
        </p:nvSpPr>
        <p:spPr/>
        <p:txBody>
          <a:bodyPr/>
          <a:lstStyle/>
          <a:p>
            <a:fld id="{B6F15528-21DE-4FAA-801E-634DDDAF4B2B}" type="slidenum">
              <a:rPr lang="sv-SE" sz="1050" smtClean="0">
                <a:solidFill>
                  <a:srgbClr val="3C3C3C"/>
                </a:solidFill>
              </a:rPr>
              <a:t>23</a:t>
            </a:fld>
            <a:endParaRPr lang="sv-SE" sz="1050" dirty="0">
              <a:solidFill>
                <a:srgbClr val="3C3C3C"/>
              </a:solidFill>
            </a:endParaRPr>
          </a:p>
        </p:txBody>
      </p:sp>
      <p:sp>
        <p:nvSpPr>
          <p:cNvPr id="21" name="Rubrik 20">
            <a:extLst>
              <a:ext uri="{FF2B5EF4-FFF2-40B4-BE49-F238E27FC236}">
                <a16:creationId xmlns:a16="http://schemas.microsoft.com/office/drawing/2014/main" id="{F4B47599-8BC2-453B-B446-CEB9BC3B4E45}"/>
              </a:ext>
            </a:extLst>
          </p:cNvPr>
          <p:cNvSpPr>
            <a:spLocks noGrp="1"/>
          </p:cNvSpPr>
          <p:nvPr>
            <p:ph type="title" idx="4294967295"/>
          </p:nvPr>
        </p:nvSpPr>
        <p:spPr>
          <a:xfrm>
            <a:off x="1600062" y="1351575"/>
            <a:ext cx="5971446" cy="149640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457148" rtl="0" eaLnBrk="1" fontAlgn="auto" latinLnBrk="0" hangingPunct="1">
              <a:lnSpc>
                <a:spcPct val="150000"/>
              </a:lnSpc>
              <a:spcBef>
                <a:spcPts val="0"/>
              </a:spcBef>
              <a:spcAft>
                <a:spcPts val="0"/>
              </a:spcAft>
              <a:buClrTx/>
              <a:buSzTx/>
              <a:buFontTx/>
              <a:buNone/>
              <a:tabLst/>
              <a:defRPr/>
            </a:pPr>
            <a:r>
              <a:rPr kumimoji="0" lang="sv-SE" sz="2700" b="0"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rPr>
              <a:t>Del 4 </a:t>
            </a:r>
          </a:p>
          <a:p>
            <a:pPr marL="0" marR="0" lvl="0" indent="0" algn="ctr" defTabSz="457148" rtl="0" eaLnBrk="1" fontAlgn="auto" latinLnBrk="0" hangingPunct="1">
              <a:lnSpc>
                <a:spcPct val="150000"/>
              </a:lnSpc>
              <a:spcBef>
                <a:spcPts val="0"/>
              </a:spcBef>
              <a:spcAft>
                <a:spcPts val="0"/>
              </a:spcAft>
              <a:buClrTx/>
              <a:buSzTx/>
              <a:buFontTx/>
              <a:buNone/>
              <a:tabLst/>
              <a:defRPr/>
            </a:pPr>
            <a:r>
              <a:rPr kumimoji="0" lang="sv-SE" sz="2700" b="0"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rPr>
              <a:t>BAKGRUND OCH ANTAGANDEN</a:t>
            </a:r>
            <a:endParaRPr kumimoji="0" lang="sv-SE" sz="900" b="0"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endParaRPr>
          </a:p>
        </p:txBody>
      </p:sp>
      <p:pic>
        <p:nvPicPr>
          <p:cNvPr id="3" name="Picture 3">
            <a:extLs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3142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hidden="1">
            <a:extLst>
              <a:ext uri="{FF2B5EF4-FFF2-40B4-BE49-F238E27FC236}">
                <a16:creationId xmlns:a16="http://schemas.microsoft.com/office/drawing/2014/main" id="{F4C8C5E8-6612-4B4E-8E87-26C4375A74C4}"/>
              </a:ext>
            </a:extLst>
          </p:cNvPr>
          <p:cNvSpPr>
            <a:spLocks noGrp="1"/>
          </p:cNvSpPr>
          <p:nvPr>
            <p:ph type="title"/>
          </p:nvPr>
        </p:nvSpPr>
        <p:spPr/>
        <p:txBody>
          <a:bodyPr/>
          <a:lstStyle/>
          <a:p>
            <a:pPr>
              <a:lnSpc>
                <a:spcPct val="150000"/>
              </a:lnSpc>
            </a:pPr>
            <a:r>
              <a:rPr lang="sv-SE" sz="800" b="1" dirty="0">
                <a:solidFill>
                  <a:schemeClr val="tx1">
                    <a:lumMod val="75000"/>
                  </a:schemeClr>
                </a:solidFill>
              </a:rPr>
              <a:t>BAKGRUND</a:t>
            </a:r>
          </a:p>
        </p:txBody>
      </p:sp>
      <p:sp>
        <p:nvSpPr>
          <p:cNvPr id="2" name="Platshållare för bildnummer 1"/>
          <p:cNvSpPr>
            <a:spLocks noGrp="1"/>
          </p:cNvSpPr>
          <p:nvPr>
            <p:ph type="sldNum" sz="quarter" idx="7"/>
          </p:nvPr>
        </p:nvSpPr>
        <p:spPr/>
        <p:txBody>
          <a:bodyPr/>
          <a:lstStyle/>
          <a:p>
            <a:fld id="{B6F15528-21DE-4FAA-801E-634DDDAF4B2B}" type="slidenum">
              <a:rPr lang="sv-SE" sz="1050" smtClean="0">
                <a:solidFill>
                  <a:srgbClr val="3C3C3C"/>
                </a:solidFill>
              </a:rPr>
              <a:t>24</a:t>
            </a:fld>
            <a:endParaRPr lang="sv-SE" sz="1050" dirty="0">
              <a:solidFill>
                <a:srgbClr val="3C3C3C"/>
              </a:solidFill>
            </a:endParaRPr>
          </a:p>
        </p:txBody>
      </p:sp>
      <p:sp>
        <p:nvSpPr>
          <p:cNvPr id="3" name="Platshållare för sidfot 2"/>
          <p:cNvSpPr>
            <a:spLocks noGrp="1"/>
          </p:cNvSpPr>
          <p:nvPr>
            <p:ph type="ftr" sz="quarter" idx="5"/>
          </p:nvPr>
        </p:nvSpPr>
        <p:spPr/>
        <p:txBody>
          <a:bodyPr/>
          <a:lstStyle/>
          <a:p>
            <a:r>
              <a:rPr lang="sv-SE" sz="1050" dirty="0">
                <a:solidFill>
                  <a:srgbClr val="3C3C3C"/>
                </a:solidFill>
              </a:rPr>
              <a:t>Del 4 - Bakgrund och antaganden</a:t>
            </a:r>
          </a:p>
        </p:txBody>
      </p:sp>
      <p:cxnSp>
        <p:nvCxnSpPr>
          <p:cNvPr id="6" name="Rak koppling 5">
            <a:extLst>
              <a:ext uri="{FF2B5EF4-FFF2-40B4-BE49-F238E27FC236}">
                <a16:creationId xmlns:a16="http://schemas.microsoft.com/office/drawing/2014/main" id="{4D7F3173-08D5-48EE-AE8D-F09D08622474}"/>
              </a:ext>
              <a:ext uri="{C183D7F6-B498-43B3-948B-1728B52AA6E4}">
                <adec:decorative xmlns:adec="http://schemas.microsoft.com/office/drawing/2017/decorative" val="1"/>
              </a:ext>
            </a:extLst>
          </p:cNvPr>
          <p:cNvCxnSpPr>
            <a:cxnSpLocks/>
          </p:cNvCxnSpPr>
          <p:nvPr/>
        </p:nvCxnSpPr>
        <p:spPr>
          <a:xfrm flipH="1">
            <a:off x="2160000" y="4657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Rak koppling 11">
            <a:extLst>
              <a:ext uri="{FF2B5EF4-FFF2-40B4-BE49-F238E27FC236}">
                <a16:creationId xmlns:a16="http://schemas.microsoft.com/office/drawing/2014/main" id="{E6C21B32-D139-4AB6-AC01-49DA933BBB0C}"/>
              </a:ext>
              <a:ext uri="{C183D7F6-B498-43B3-948B-1728B52AA6E4}">
                <adec:decorative xmlns:adec="http://schemas.microsoft.com/office/drawing/2017/decorative" val="1"/>
              </a:ext>
            </a:extLst>
          </p:cNvPr>
          <p:cNvCxnSpPr>
            <a:cxnSpLocks/>
          </p:cNvCxnSpPr>
          <p:nvPr/>
        </p:nvCxnSpPr>
        <p:spPr>
          <a:xfrm flipH="1">
            <a:off x="4496967" y="4657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Rak koppling 7">
            <a:extLst>
              <a:ext uri="{FF2B5EF4-FFF2-40B4-BE49-F238E27FC236}">
                <a16:creationId xmlns:a16="http://schemas.microsoft.com/office/drawing/2014/main" id="{74D2F574-E85E-40E0-A9B6-BA09AFEAE5AF}"/>
              </a:ext>
              <a:ext uri="{C183D7F6-B498-43B3-948B-1728B52AA6E4}">
                <adec:decorative xmlns:adec="http://schemas.microsoft.com/office/drawing/2017/decorative" val="1"/>
              </a:ext>
            </a:extLst>
          </p:cNvPr>
          <p:cNvCxnSpPr>
            <a:cxnSpLocks/>
          </p:cNvCxnSpPr>
          <p:nvPr/>
        </p:nvCxnSpPr>
        <p:spPr>
          <a:xfrm flipH="1">
            <a:off x="6724086" y="4657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0" name="Picture 3">
            <a:extLst>
              <a:ext uri="{C183D7F6-B498-43B3-948B-1728B52AA6E4}">
                <adec:decorative xmlns:adec="http://schemas.microsoft.com/office/drawing/2017/decorative" val="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10700" y="465750"/>
            <a:ext cx="2025000" cy="3949496"/>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BAKGRUND</a:t>
            </a:r>
          </a:p>
          <a:p>
            <a:pPr>
              <a:lnSpc>
                <a:spcPct val="150000"/>
              </a:lnSpc>
            </a:pPr>
            <a:endParaRPr lang="sv-SE" sz="1050" b="1"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a typeface="HeiT" panose="020B0502000000000001" pitchFamily="34" charset="-120"/>
            </a:endParaRPr>
          </a:p>
          <a:p>
            <a:pPr>
              <a:lnSpc>
                <a:spcPct val="150000"/>
              </a:lnSpc>
            </a:pPr>
            <a:endParaRPr lang="sv-SE" sz="900" dirty="0">
              <a:solidFill>
                <a:schemeClr val="tx1">
                  <a:lumMod val="75000"/>
                </a:schemeClr>
              </a:solidFill>
              <a:latin typeface="HelveticaNeueLT W1G 55 Roman" panose="020B0604020202020204" pitchFamily="34" charset="0"/>
              <a:ea typeface="HeiT" panose="020B0502000000000001" pitchFamily="34" charset="-120"/>
            </a:endParaRPr>
          </a:p>
          <a:p>
            <a:pPr>
              <a:lnSpc>
                <a:spcPct val="150000"/>
              </a:lnSpc>
            </a:pPr>
            <a:endParaRPr lang="sv-SE" sz="900" dirty="0">
              <a:solidFill>
                <a:schemeClr val="tx1">
                  <a:lumMod val="75000"/>
                </a:schemeClr>
              </a:solidFill>
              <a:latin typeface="HelveticaNeueLT W1G 55 Roman" panose="020B0604020202020204" pitchFamily="34" charset="0"/>
              <a:ea typeface="HeiT" panose="020B0502000000000001" pitchFamily="34" charset="-120"/>
            </a:endParaRPr>
          </a:p>
          <a:p>
            <a:pPr>
              <a:lnSpc>
                <a:spcPct val="150000"/>
              </a:lnSpc>
            </a:pPr>
            <a:endParaRPr lang="sv-SE" sz="900" dirty="0">
              <a:solidFill>
                <a:schemeClr val="tx1">
                  <a:lumMod val="75000"/>
                </a:schemeClr>
              </a:solidFill>
              <a:latin typeface="HelveticaNeueLT W1G 55 Roman" panose="020B0604020202020204" pitchFamily="34" charset="0"/>
              <a:ea typeface="HeiT" panose="020B0502000000000001" pitchFamily="34" charset="-120"/>
            </a:endParaRPr>
          </a:p>
          <a:p>
            <a:pPr>
              <a:lnSpc>
                <a:spcPct val="150000"/>
              </a:lnSpc>
            </a:pPr>
            <a:r>
              <a:rPr lang="sv-SE" sz="900" i="1" dirty="0">
                <a:solidFill>
                  <a:schemeClr val="tx1">
                    <a:lumMod val="75000"/>
                  </a:schemeClr>
                </a:solidFill>
                <a:latin typeface="HelveticaNeueLT W1G 55 Roman" panose="020B0604020202020204" pitchFamily="34" charset="0"/>
                <a:ea typeface="HeiT" panose="020B0502000000000001" pitchFamily="34" charset="-120"/>
              </a:rPr>
              <a:t>De följande sidorna innehåller </a:t>
            </a:r>
            <a:br>
              <a:rPr lang="sv-SE" sz="900" i="1" dirty="0">
                <a:solidFill>
                  <a:schemeClr val="tx1">
                    <a:lumMod val="75000"/>
                  </a:schemeClr>
                </a:solidFill>
                <a:latin typeface="HelveticaNeueLT W1G 55 Roman" panose="020B0604020202020204" pitchFamily="34" charset="0"/>
                <a:ea typeface="HeiT" panose="020B0502000000000001" pitchFamily="34" charset="-120"/>
              </a:rPr>
            </a:br>
            <a:r>
              <a:rPr lang="sv-SE" sz="900" i="1" dirty="0">
                <a:solidFill>
                  <a:schemeClr val="tx1">
                    <a:lumMod val="75000"/>
                  </a:schemeClr>
                </a:solidFill>
                <a:latin typeface="HelveticaNeueLT W1G 55 Roman" panose="020B0604020202020204" pitchFamily="34" charset="0"/>
                <a:ea typeface="HeiT" panose="020B0502000000000001" pitchFamily="34" charset="-120"/>
              </a:rPr>
              <a:t>uppgifter som beskriver situationen </a:t>
            </a:r>
            <a:r>
              <a:rPr lang="sv-SE" sz="900" i="1">
                <a:solidFill>
                  <a:schemeClr val="tx1">
                    <a:lumMod val="75000"/>
                  </a:schemeClr>
                </a:solidFill>
                <a:latin typeface="HelveticaNeueLT W1G 55 Roman" panose="020B0604020202020204" pitchFamily="34" charset="0"/>
                <a:ea typeface="HeiT" panose="020B0502000000000001" pitchFamily="34" charset="-120"/>
              </a:rPr>
              <a:t>i Trollhättans kommun </a:t>
            </a:r>
            <a:r>
              <a:rPr lang="sv-SE" sz="900" i="1" dirty="0">
                <a:solidFill>
                  <a:schemeClr val="tx1">
                    <a:lumMod val="75000"/>
                  </a:schemeClr>
                </a:solidFill>
                <a:latin typeface="HelveticaNeueLT W1G 55 Roman" panose="020B0604020202020204" pitchFamily="34" charset="0"/>
                <a:ea typeface="HeiT" panose="020B0502000000000001" pitchFamily="34" charset="-120"/>
              </a:rPr>
              <a:t>under </a:t>
            </a:r>
            <a:r>
              <a:rPr lang="sv-SE" sz="900" i="1">
                <a:solidFill>
                  <a:schemeClr val="tx1">
                    <a:lumMod val="75000"/>
                  </a:schemeClr>
                </a:solidFill>
                <a:latin typeface="HelveticaNeueLT W1G 55 Roman" panose="020B0604020202020204" pitchFamily="34" charset="0"/>
                <a:ea typeface="HeiT" panose="020B0502000000000001" pitchFamily="34" charset="-120"/>
              </a:rPr>
              <a:t>år 2023 </a:t>
            </a:r>
            <a:br>
              <a:rPr lang="sv-SE" sz="900" i="1" dirty="0">
                <a:solidFill>
                  <a:schemeClr val="tx1">
                    <a:lumMod val="75000"/>
                  </a:schemeClr>
                </a:solidFill>
                <a:latin typeface="HelveticaNeueLT W1G 55 Roman" panose="020B0604020202020204" pitchFamily="34" charset="0"/>
                <a:ea typeface="HeiT" panose="020B0502000000000001" pitchFamily="34" charset="-120"/>
              </a:rPr>
            </a:br>
            <a:r>
              <a:rPr lang="sv-SE" sz="900" i="1" dirty="0">
                <a:solidFill>
                  <a:schemeClr val="tx1">
                    <a:lumMod val="75000"/>
                  </a:schemeClr>
                </a:solidFill>
                <a:latin typeface="HelveticaNeueLT W1G 55 Roman" panose="020B0604020202020204" pitchFamily="34" charset="0"/>
                <a:ea typeface="HeiT" panose="020B0502000000000001" pitchFamily="34" charset="-120"/>
              </a:rPr>
              <a:t>och några av de antaganden som </a:t>
            </a:r>
            <a:br>
              <a:rPr lang="sv-SE" sz="900" i="1" dirty="0">
                <a:solidFill>
                  <a:schemeClr val="tx1">
                    <a:lumMod val="75000"/>
                  </a:schemeClr>
                </a:solidFill>
                <a:latin typeface="HelveticaNeueLT W1G 55 Roman" panose="020B0604020202020204" pitchFamily="34" charset="0"/>
                <a:ea typeface="HeiT" panose="020B0502000000000001" pitchFamily="34" charset="-120"/>
              </a:rPr>
            </a:br>
            <a:r>
              <a:rPr lang="sv-SE" sz="900" i="1" dirty="0">
                <a:solidFill>
                  <a:schemeClr val="tx1">
                    <a:lumMod val="75000"/>
                  </a:schemeClr>
                </a:solidFill>
                <a:latin typeface="HelveticaNeueLT W1G 55 Roman" panose="020B0604020202020204" pitchFamily="34" charset="0"/>
                <a:ea typeface="HeiT" panose="020B0502000000000001" pitchFamily="34" charset="-120"/>
              </a:rPr>
              <a:t>ligger till grund för prognosen. Syftet </a:t>
            </a:r>
            <a:br>
              <a:rPr lang="sv-SE" sz="900" i="1" dirty="0">
                <a:solidFill>
                  <a:schemeClr val="tx1">
                    <a:lumMod val="75000"/>
                  </a:schemeClr>
                </a:solidFill>
                <a:latin typeface="HelveticaNeueLT W1G 55 Roman" panose="020B0604020202020204" pitchFamily="34" charset="0"/>
                <a:ea typeface="HeiT" panose="020B0502000000000001" pitchFamily="34" charset="-120"/>
              </a:rPr>
            </a:br>
            <a:r>
              <a:rPr lang="sv-SE" sz="900" i="1" dirty="0">
                <a:solidFill>
                  <a:schemeClr val="tx1">
                    <a:lumMod val="75000"/>
                  </a:schemeClr>
                </a:solidFill>
                <a:latin typeface="HelveticaNeueLT W1G 55 Roman" panose="020B0604020202020204" pitchFamily="34" charset="0"/>
                <a:ea typeface="HeiT" panose="020B0502000000000001" pitchFamily="34" charset="-120"/>
              </a:rPr>
              <a:t>är att ge en demografisk nulägesbild som komplement till redovisningen av prognosresultaten.</a:t>
            </a:r>
          </a:p>
          <a:p>
            <a:pPr>
              <a:lnSpc>
                <a:spcPct val="150000"/>
              </a:lnSpc>
            </a:pPr>
            <a:br>
              <a:rPr lang="sv-SE" sz="900" b="1" dirty="0">
                <a:solidFill>
                  <a:schemeClr val="tx1">
                    <a:lumMod val="75000"/>
                  </a:schemeClr>
                </a:solidFill>
                <a:latin typeface="HelveticaNeueLT W1G 55 Roman" panose="020B0604020202020204" pitchFamily="34" charset="0"/>
              </a:rPr>
            </a:br>
            <a:endParaRPr lang="sv-SE" sz="900" b="1" dirty="0">
              <a:solidFill>
                <a:schemeClr val="tx1">
                  <a:lumMod val="75000"/>
                </a:schemeClr>
              </a:solidFill>
              <a:latin typeface="HelveticaNeueLT W1G 55 Roman" panose="020B0604020202020204" pitchFamily="34" charset="0"/>
            </a:endParaRPr>
          </a:p>
        </p:txBody>
      </p:sp>
      <p:sp>
        <p:nvSpPr>
          <p:cNvPr id="13" name="Rektangel 12">
            <a:extLst>
              <a:ext uri="{FF2B5EF4-FFF2-40B4-BE49-F238E27FC236}">
                <a16:creationId xmlns:a16="http://schemas.microsoft.com/office/drawing/2014/main" id="{0D9B73E6-473C-4F5B-A7E2-E19C7F1BFA32}"/>
              </a:ext>
            </a:extLst>
          </p:cNvPr>
          <p:cNvSpPr/>
          <p:nvPr/>
        </p:nvSpPr>
        <p:spPr>
          <a:xfrm>
            <a:off x="2357612" y="465750"/>
            <a:ext cx="2025000" cy="3949496"/>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900" dirty="0">
                <a:solidFill>
                  <a:schemeClr val="tx1">
                    <a:lumMod val="75000"/>
                  </a:schemeClr>
                </a:solidFill>
                <a:latin typeface="HelveticaNeueLT W1G 55 Roman" panose="020B0604020202020204" pitchFamily="34" charset="0"/>
                <a:ea typeface="HeiT" panose="020B0502000000000001" pitchFamily="34" charset="-120"/>
              </a:rPr>
              <a:t>I prognosen har vi använt oss av registerdata över folkmängden efter ålder, kön och tid. Uppgifterna kommer från folkbokföringen och är hämtade från SCB. Befolkningen vi använder är den som är skriven i kommunen per den sista december varje år. Denna folkmängd behöver inte stämma med den befolkning som faktiskt bor eller vistas i kommunen. Hur stor skillnad det är mellan den folkmängd som verkligen bor i kommunen och den som är registrerad och om detta är ett problem varierar från kommun till kommun och över åldrarna. För de yngre åldersgrupperna är diskrepansen större. Många ungdomar studerar och arbetar på annan ort men är fortfarande skrivna i föräldrahemmet.</a:t>
            </a:r>
            <a:endParaRPr lang="sv-SE" sz="900" dirty="0">
              <a:solidFill>
                <a:schemeClr val="tx1">
                  <a:lumMod val="75000"/>
                </a:schemeClr>
              </a:solidFill>
              <a:latin typeface="HelveticaNeueLT W1G 55 Roman" panose="020B0604020202020204" pitchFamily="34" charset="0"/>
            </a:endParaRPr>
          </a:p>
        </p:txBody>
      </p:sp>
      <p:sp>
        <p:nvSpPr>
          <p:cNvPr id="9" name="Rektangel 8">
            <a:extLst>
              <a:ext uri="{FF2B5EF4-FFF2-40B4-BE49-F238E27FC236}">
                <a16:creationId xmlns:a16="http://schemas.microsoft.com/office/drawing/2014/main" id="{37C0E75D-5601-404E-87FE-6F1955C13CAF}"/>
              </a:ext>
            </a:extLst>
          </p:cNvPr>
          <p:cNvSpPr/>
          <p:nvPr/>
        </p:nvSpPr>
        <p:spPr>
          <a:xfrm>
            <a:off x="4633224" y="465750"/>
            <a:ext cx="2025000" cy="3949496"/>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lnSpc>
                <a:spcPct val="150000"/>
              </a:lnSpc>
            </a:pPr>
            <a:r>
              <a:rPr lang="sv-SE" sz="900" dirty="0">
                <a:solidFill>
                  <a:schemeClr val="tx1">
                    <a:lumMod val="75000"/>
                  </a:schemeClr>
                </a:solidFill>
                <a:latin typeface="HelveticaNeueLT W1G 55 Roman" panose="020B0604020202020204" pitchFamily="34" charset="0"/>
              </a:rPr>
              <a:t>För att göra prognosen använder vi oss även av antal levande födda barn, avlidna, inflyttade och utflyttade som registrerats under året. Med hjälp av denna information skattar vi fruktsamhet, mortalitet, inflyttarfördelningar och utflyttarrisker efter ålder och kön. Skattningarna ligger sedan till grund för beräkningen av den framtida utvecklingen av antalet födda, döda, inflyttade och utflyttade.</a:t>
            </a:r>
          </a:p>
          <a:p>
            <a:pPr algn="l">
              <a:lnSpc>
                <a:spcPct val="150000"/>
              </a:lnSpc>
            </a:pPr>
            <a:endParaRPr lang="sv-SE" sz="900" dirty="0">
              <a:solidFill>
                <a:schemeClr val="tx1">
                  <a:lumMod val="75000"/>
                </a:schemeClr>
              </a:solidFill>
              <a:latin typeface="HelveticaNeueLT W1G 55 Roman" panose="020B0604020202020204" pitchFamily="34" charset="0"/>
            </a:endParaRPr>
          </a:p>
          <a:p>
            <a:pPr algn="l">
              <a:lnSpc>
                <a:spcPct val="150000"/>
              </a:lnSpc>
            </a:pPr>
            <a:r>
              <a:rPr lang="sv-SE" sz="900" dirty="0">
                <a:solidFill>
                  <a:schemeClr val="tx1">
                    <a:lumMod val="75000"/>
                  </a:schemeClr>
                </a:solidFill>
                <a:latin typeface="HelveticaNeueLT W1G 55 Roman" panose="020B0604020202020204" pitchFamily="34" charset="0"/>
              </a:rPr>
              <a:t>Utöver pandemins kvarvarande effekter pågår två större demografiska förändringar som påverkar befolkningsutvecklingen. För det första befinner sig allt fler i den stora 40-talistgenerationen i en ålder över 80 år. Detta innebär att en stor grupp</a:t>
            </a:r>
          </a:p>
        </p:txBody>
      </p:sp>
      <p:sp>
        <p:nvSpPr>
          <p:cNvPr id="11" name="Rektangel 10">
            <a:extLst>
              <a:ext uri="{FF2B5EF4-FFF2-40B4-BE49-F238E27FC236}">
                <a16:creationId xmlns:a16="http://schemas.microsoft.com/office/drawing/2014/main" id="{B1DD1D43-7313-4172-87AE-1DC73E93B7FD}"/>
              </a:ext>
            </a:extLst>
          </p:cNvPr>
          <p:cNvSpPr/>
          <p:nvPr/>
        </p:nvSpPr>
        <p:spPr>
          <a:xfrm>
            <a:off x="6860344" y="465749"/>
            <a:ext cx="2025000" cy="4334025"/>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900" dirty="0">
                <a:solidFill>
                  <a:schemeClr val="tx1">
                    <a:lumMod val="75000"/>
                  </a:schemeClr>
                </a:solidFill>
                <a:latin typeface="HelveticaNeueLT W1G 55 Roman" panose="020B0604020202020204" pitchFamily="34" charset="0"/>
              </a:rPr>
              <a:t>kommer upp i de åldrar där behovet av stöd och service ökar. För det andra befinner sig den stora barnkullen som föddes kring 1990 i förvärvsaktiv och barnafödande ålder. Denna grupp flyttar från städer med universitet och högskolor, en del  tillbaka till sin hemkommun. För bland annat arbets- och bostadsmarknaden, utbildningssystemet och omflyttningarna har detta stora konsekvenser vilket i sin tur ger effekter för den kommunala verksamheten.</a:t>
            </a: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dirty="0">
                <a:solidFill>
                  <a:schemeClr val="tx1">
                    <a:lumMod val="75000"/>
                  </a:schemeClr>
                </a:solidFill>
                <a:latin typeface="HelveticaNeueLT W1G 55 Roman" panose="020B0604020202020204" pitchFamily="34" charset="0"/>
              </a:rPr>
              <a:t>Det bör också beaktas att kvinnor föder allt färre barn. Födelsetalen och den summerade fruktsamheten är de lägsta på många år. Om trenden fortsätter får det effekter för den demografiska utvecklingen och behovet av ex. förskola och skola. </a:t>
            </a:r>
          </a:p>
        </p:txBody>
      </p:sp>
    </p:spTree>
    <p:extLst>
      <p:ext uri="{BB962C8B-B14F-4D97-AF65-F5344CB8AC3E}">
        <p14:creationId xmlns:p14="http://schemas.microsoft.com/office/powerpoint/2010/main" val="33843723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ubrik 2" hidden="1">
            <a:extLst>
              <a:ext uri="{FF2B5EF4-FFF2-40B4-BE49-F238E27FC236}">
                <a16:creationId xmlns:a16="http://schemas.microsoft.com/office/drawing/2014/main" id="{E429F9D1-1CFF-40D4-B285-F34853F81328}"/>
              </a:ext>
            </a:extLst>
          </p:cNvPr>
          <p:cNvSpPr>
            <a:spLocks noGrp="1"/>
          </p:cNvSpPr>
          <p:nvPr>
            <p:ph type="title"/>
          </p:nvPr>
        </p:nvSpPr>
        <p:spPr/>
        <p:txBody>
          <a:bodyPr/>
          <a:lstStyle/>
          <a:p>
            <a:pPr>
              <a:lnSpc>
                <a:spcPct val="150000"/>
              </a:lnSpc>
            </a:pPr>
            <a:r>
              <a:rPr lang="sv-SE" sz="800" b="1" dirty="0">
                <a:solidFill>
                  <a:schemeClr val="tx1">
                    <a:lumMod val="75000"/>
                  </a:schemeClr>
                </a:solidFill>
              </a:rPr>
              <a:t>FOLKMÄNGDENS ÅLDERSSTRUKTUR</a:t>
            </a:r>
          </a:p>
        </p:txBody>
      </p:sp>
      <p:sp>
        <p:nvSpPr>
          <p:cNvPr id="2" name="Platshållare för bildnummer 1"/>
          <p:cNvSpPr>
            <a:spLocks noGrp="1"/>
          </p:cNvSpPr>
          <p:nvPr>
            <p:ph type="sldNum" sz="quarter" idx="7"/>
          </p:nvPr>
        </p:nvSpPr>
        <p:spPr/>
        <p:txBody>
          <a:bodyPr/>
          <a:lstStyle/>
          <a:p>
            <a:fld id="{B6F15528-21DE-4FAA-801E-634DDDAF4B2B}" type="slidenum">
              <a:rPr lang="sv-SE" sz="1050" smtClean="0">
                <a:solidFill>
                  <a:srgbClr val="3C3C3C"/>
                </a:solidFill>
              </a:rPr>
              <a:t>25</a:t>
            </a:fld>
            <a:endParaRPr lang="sv-SE" sz="1050" dirty="0">
              <a:solidFill>
                <a:srgbClr val="3C3C3C"/>
              </a:solidFill>
            </a:endParaRPr>
          </a:p>
        </p:txBody>
      </p:sp>
      <p:sp>
        <p:nvSpPr>
          <p:cNvPr id="4" name="Platshållare för sidfot 3"/>
          <p:cNvSpPr>
            <a:spLocks noGrp="1"/>
          </p:cNvSpPr>
          <p:nvPr>
            <p:ph type="ftr" sz="quarter" idx="5"/>
          </p:nvPr>
        </p:nvSpPr>
        <p:spPr/>
        <p:txBody>
          <a:bodyPr/>
          <a:lstStyle/>
          <a:p>
            <a:r>
              <a:rPr lang="sv-SE" sz="1050" dirty="0">
                <a:solidFill>
                  <a:srgbClr val="3C3C3C"/>
                </a:solidFill>
              </a:rPr>
              <a:t>Del 4 - Bakgrund och antaganden</a:t>
            </a:r>
          </a:p>
        </p:txBody>
      </p:sp>
      <p:cxnSp>
        <p:nvCxnSpPr>
          <p:cNvPr id="5" name="Rak koppling 4">
            <a:extLst>
              <a:ext uri="{FF2B5EF4-FFF2-40B4-BE49-F238E27FC236}">
                <a16:creationId xmlns:a16="http://schemas.microsoft.com/office/drawing/2014/main" id="{30FB5A6C-F584-4280-8AD4-BC00A771CEF4}"/>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3">
            <a:extLs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08000" y="360000"/>
            <a:ext cx="2025000" cy="410625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FOLKMÄNGDENS ÅLDERSSTRUKTUR</a:t>
            </a:r>
          </a:p>
          <a:p>
            <a:pPr>
              <a:lnSpc>
                <a:spcPct val="150000"/>
              </a:lnSpc>
            </a:pPr>
            <a:br>
              <a:rPr lang="sv-SE" sz="900" b="1" dirty="0">
                <a:solidFill>
                  <a:schemeClr val="tx1">
                    <a:lumMod val="75000"/>
                  </a:schemeClr>
                </a:solidFill>
                <a:latin typeface="HelveticaNeueLT W1G 55 Roman" panose="020B0604020202020204" pitchFamily="34" charset="0"/>
              </a:rPr>
            </a:br>
            <a:r>
              <a:rPr lang="sv-SE" sz="900" i="1" dirty="0">
                <a:solidFill>
                  <a:schemeClr val="tx1">
                    <a:lumMod val="75000"/>
                  </a:schemeClr>
                </a:solidFill>
                <a:latin typeface="HelveticaNeueLT W1G 55 Roman" panose="020B0604020202020204" pitchFamily="34" charset="0"/>
              </a:rPr>
              <a:t>Antal personer i varje ålder per 1000 invånare </a:t>
            </a:r>
            <a:r>
              <a:rPr lang="sv-SE" sz="900" i="1">
                <a:solidFill>
                  <a:schemeClr val="tx1">
                    <a:lumMod val="75000"/>
                  </a:schemeClr>
                </a:solidFill>
                <a:latin typeface="HelveticaNeueLT W1G 55 Roman" panose="020B0604020202020204" pitchFamily="34" charset="0"/>
              </a:rPr>
              <a:t>år 2023. </a:t>
            </a:r>
            <a:r>
              <a:rPr lang="sv-SE" sz="900" i="1" dirty="0">
                <a:solidFill>
                  <a:schemeClr val="tx1">
                    <a:lumMod val="75000"/>
                  </a:schemeClr>
                </a:solidFill>
                <a:latin typeface="HelveticaNeueLT W1G 55 Roman" panose="020B0604020202020204" pitchFamily="34" charset="0"/>
              </a:rPr>
              <a:t>Jämförelse med riket.</a:t>
            </a: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a:solidFill>
                  <a:schemeClr val="tx1">
                    <a:lumMod val="75000"/>
                  </a:schemeClr>
                </a:solidFill>
                <a:latin typeface="HelveticaNeueLT W1G 55 Roman" panose="020B0604020202020204" pitchFamily="34" charset="0"/>
              </a:rPr>
              <a:t>I diagrammet visas befolknings-strukturen i kommunen och i riket. Den anger hur stor andel varje åldersgrupp utgör av hela folkmängden, uttryckt i promille. Som exempel kan nämnas att åldern 30 år är den enskilt största åldersgruppen i kommunen och utgör 16 promille av hela folkmängden år 2023. I de delar som kommunens åldersstruktur avviker från rikets så innebär detta att kommunen har relativt fler eller färre invånare i den åldern än vad som finns i riket.</a:t>
            </a:r>
            <a:endParaRPr lang="sv-SE" sz="900" dirty="0">
              <a:solidFill>
                <a:schemeClr val="tx1">
                  <a:lumMod val="75000"/>
                </a:schemeClr>
              </a:solidFill>
              <a:latin typeface="HelveticaNeueLT W1G 55 Roman" panose="020B0604020202020204" pitchFamily="34" charset="0"/>
            </a:endParaRPr>
          </a:p>
        </p:txBody>
      </p:sp>
      <p:grpSp>
        <p:nvGrpSpPr>
          <p:cNvPr id="7" name="xx" descr="Stapel- och linjediagram som visar antal personer i varje ålder per 1000 invånare, i ettårsklasser, i kommunen (staplar) och i riket (linje) det sista historiska året." title="Befolkningsstruktur i Trollhättans kommun år 2023">
            <a:extLst>
              <a:ext uri="{FF2B5EF4-FFF2-40B4-BE49-F238E27FC236}">
                <a16:creationId xmlns:a16="http://schemas.microsoft.com/office/drawing/2014/main" id="{EF582508-1838-92EE-7543-5B3B812EC031}"/>
              </a:ext>
            </a:extLst>
          </p:cNvPr>
          <p:cNvGrpSpPr/>
          <p:nvPr/>
        </p:nvGrpSpPr>
        <p:grpSpPr>
          <a:xfrm>
            <a:off x="2768600" y="381000"/>
            <a:ext cx="5219700" cy="4267200"/>
            <a:chOff x="0" y="0"/>
            <a:chExt cx="5219700" cy="3986829"/>
          </a:xfrm>
        </p:grpSpPr>
        <p:graphicFrame>
          <p:nvGraphicFramePr>
            <p:cNvPr id="8" name="Diagram 7" descr="Stapel- och linjediagram som visar antal personer i varje ålder per 1000 invånare, i ettårsklasser, i kommunen (staplar) och i riket (linje) det sista historiska året." title="Befolkningsstruktur i Trollhättans kommun år 2023">
              <a:extLst>
                <a:ext uri="{FF2B5EF4-FFF2-40B4-BE49-F238E27FC236}">
                  <a16:creationId xmlns:a16="http://schemas.microsoft.com/office/drawing/2014/main" id="{D05A77B6-A2BE-6C4A-F1C3-4923D2765D57}"/>
                </a:ext>
              </a:extLst>
            </p:cNvPr>
            <p:cNvGraphicFramePr/>
            <p:nvPr/>
          </p:nvGraphicFramePr>
          <p:xfrm>
            <a:off x="0" y="290400"/>
            <a:ext cx="5219700" cy="3696429"/>
          </p:xfrm>
          <a:graphic>
            <a:graphicData uri="http://schemas.openxmlformats.org/drawingml/2006/chart">
              <c:chart xmlns:c="http://schemas.openxmlformats.org/drawingml/2006/chart" xmlns:r="http://schemas.openxmlformats.org/officeDocument/2006/relationships" r:id="rId4"/>
            </a:graphicData>
          </a:graphic>
        </p:graphicFrame>
        <p:sp>
          <p:nvSpPr>
            <p:cNvPr id="9" name="Rektangel 8">
              <a:extLst>
                <a:ext uri="{FF2B5EF4-FFF2-40B4-BE49-F238E27FC236}">
                  <a16:creationId xmlns:a16="http://schemas.microsoft.com/office/drawing/2014/main" id="{B466B065-6832-0893-CF8A-7EAD19A47A97}"/>
                </a:ext>
              </a:extLst>
            </p:cNvPr>
            <p:cNvSpPr/>
            <p:nvPr/>
          </p:nvSpPr>
          <p:spPr>
            <a:xfrm>
              <a:off x="505700" y="0"/>
              <a:ext cx="4318000" cy="419100"/>
            </a:xfrm>
            <a:prstGeom prst="rect">
              <a:avLst/>
            </a:prstGeom>
            <a:noFill/>
            <a:ln w="19050" cap="flat" cmpd="sng" algn="ctr">
              <a:noFill/>
              <a:prstDash val="solid"/>
              <a:miter lim="800000"/>
            </a:ln>
            <a:effectLst/>
            <a:extLst>
              <a:ext uri="{909E8E84-426E-40DD-AFC4-6F175D3DCCD1}">
                <a14:hiddenFill xmlns:a14="http://schemas.microsoft.com/office/drawing/2010/main">
                  <a:solidFill>
                    <a:srgbClr val="FFFFFF"/>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sz="1100" b="0" i="0">
                  <a:solidFill>
                    <a:srgbClr xmlns:mc="http://schemas.openxmlformats.org/markup-compatibility/2006" xmlns:a14="http://schemas.microsoft.com/office/drawing/2010/main" val="477081" mc:Ignorable="a14" a14:legacySpreadsheetColorIndex="18"/>
                  </a:solidFill>
                  <a:latin typeface="Franklin Gothic Medium" panose="020B0603020102020204" pitchFamily="34" charset="0"/>
                </a:rPr>
                <a:t>BEFOLKNINGSSTRUKTUR I TROLLHÄTTANS KOMMUN ÅR 2023</a:t>
              </a:r>
            </a:p>
          </p:txBody>
        </p:sp>
      </p:grpSp>
    </p:spTree>
    <p:extLst>
      <p:ext uri="{BB962C8B-B14F-4D97-AF65-F5344CB8AC3E}">
        <p14:creationId xmlns:p14="http://schemas.microsoft.com/office/powerpoint/2010/main" val="27274623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hidden="1">
            <a:extLst>
              <a:ext uri="{FF2B5EF4-FFF2-40B4-BE49-F238E27FC236}">
                <a16:creationId xmlns:a16="http://schemas.microsoft.com/office/drawing/2014/main" id="{01C84F66-020C-47DE-92A3-5AC97D3F39C9}"/>
              </a:ext>
            </a:extLst>
          </p:cNvPr>
          <p:cNvSpPr>
            <a:spLocks noGrp="1"/>
          </p:cNvSpPr>
          <p:nvPr>
            <p:ph type="title"/>
          </p:nvPr>
        </p:nvSpPr>
        <p:spPr/>
        <p:txBody>
          <a:bodyPr/>
          <a:lstStyle/>
          <a:p>
            <a:pPr>
              <a:lnSpc>
                <a:spcPct val="150000"/>
              </a:lnSpc>
            </a:pPr>
            <a:r>
              <a:rPr lang="sv-SE" sz="800" b="1" dirty="0">
                <a:solidFill>
                  <a:schemeClr val="tx1">
                    <a:lumMod val="75000"/>
                  </a:schemeClr>
                </a:solidFill>
              </a:rPr>
              <a:t>ANTAL MÄN OCH KVINNOR</a:t>
            </a:r>
          </a:p>
        </p:txBody>
      </p:sp>
      <p:sp>
        <p:nvSpPr>
          <p:cNvPr id="3" name="Platshållare för bildnummer 2"/>
          <p:cNvSpPr>
            <a:spLocks noGrp="1"/>
          </p:cNvSpPr>
          <p:nvPr>
            <p:ph type="sldNum" sz="quarter" idx="7"/>
          </p:nvPr>
        </p:nvSpPr>
        <p:spPr/>
        <p:txBody>
          <a:bodyPr/>
          <a:lstStyle/>
          <a:p>
            <a:fld id="{B6F15528-21DE-4FAA-801E-634DDDAF4B2B}" type="slidenum">
              <a:rPr lang="sv-SE" sz="1050" smtClean="0">
                <a:solidFill>
                  <a:srgbClr val="3C3C3C"/>
                </a:solidFill>
              </a:rPr>
              <a:t>26</a:t>
            </a:fld>
            <a:endParaRPr lang="sv-SE" sz="1050" dirty="0">
              <a:solidFill>
                <a:srgbClr val="3C3C3C"/>
              </a:solidFill>
            </a:endParaRPr>
          </a:p>
        </p:txBody>
      </p:sp>
      <p:sp>
        <p:nvSpPr>
          <p:cNvPr id="4" name="Platshållare för sidfot 3"/>
          <p:cNvSpPr>
            <a:spLocks noGrp="1"/>
          </p:cNvSpPr>
          <p:nvPr>
            <p:ph type="ftr" sz="quarter" idx="5"/>
          </p:nvPr>
        </p:nvSpPr>
        <p:spPr/>
        <p:txBody>
          <a:bodyPr/>
          <a:lstStyle/>
          <a:p>
            <a:r>
              <a:rPr lang="sv-SE" sz="1050" dirty="0">
                <a:solidFill>
                  <a:srgbClr val="3C3C3C"/>
                </a:solidFill>
              </a:rPr>
              <a:t>Del 4 - Bakgrund och antaganden</a:t>
            </a:r>
          </a:p>
        </p:txBody>
      </p:sp>
      <p:cxnSp>
        <p:nvCxnSpPr>
          <p:cNvPr id="5" name="Rak koppling 4">
            <a:extLst>
              <a:ext uri="{FF2B5EF4-FFF2-40B4-BE49-F238E27FC236}">
                <a16:creationId xmlns:a16="http://schemas.microsoft.com/office/drawing/2014/main" id="{69D8EE45-DCD9-4E22-AC1A-5D5EFDBF73C9}"/>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3">
            <a:extLs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08000" y="360000"/>
            <a:ext cx="2025000" cy="410625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ANTAL MÄN OCH KVINNOR</a:t>
            </a:r>
          </a:p>
          <a:p>
            <a:pPr>
              <a:lnSpc>
                <a:spcPct val="150000"/>
              </a:lnSpc>
            </a:pPr>
            <a:br>
              <a:rPr lang="sv-SE" sz="900" b="1" dirty="0">
                <a:solidFill>
                  <a:schemeClr val="tx1">
                    <a:lumMod val="75000"/>
                  </a:schemeClr>
                </a:solidFill>
                <a:latin typeface="HelveticaNeueLT W1G 55 Roman" panose="020B0604020202020204" pitchFamily="34" charset="0"/>
              </a:rPr>
            </a:br>
            <a:r>
              <a:rPr lang="sv-SE" sz="900" i="1" dirty="0">
                <a:solidFill>
                  <a:schemeClr val="tx1">
                    <a:lumMod val="75000"/>
                  </a:schemeClr>
                </a:solidFill>
                <a:latin typeface="HelveticaNeueLT W1G 55 Roman" panose="020B0604020202020204" pitchFamily="34" charset="0"/>
              </a:rPr>
              <a:t>Antalet män och kvinnor i olika åldrar under </a:t>
            </a:r>
            <a:r>
              <a:rPr lang="sv-SE" sz="900" i="1">
                <a:solidFill>
                  <a:schemeClr val="tx1">
                    <a:lumMod val="75000"/>
                  </a:schemeClr>
                </a:solidFill>
                <a:latin typeface="HelveticaNeueLT W1G 55 Roman" panose="020B0604020202020204" pitchFamily="34" charset="0"/>
              </a:rPr>
              <a:t>år 2023</a:t>
            </a:r>
            <a:endParaRPr lang="sv-SE" sz="900" i="1"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dirty="0">
                <a:solidFill>
                  <a:schemeClr val="tx1">
                    <a:lumMod val="75000"/>
                  </a:schemeClr>
                </a:solidFill>
                <a:latin typeface="HelveticaNeueLT W1G 55 Roman" panose="020B0604020202020204" pitchFamily="34" charset="0"/>
              </a:rPr>
              <a:t>Antalet män och kvinnor i samma ålder har ofta ett starkt samband förutom för åldrarna 70 år eller äldre där kvinnorna oftast är fler. Det finns  kommuner som har andra skevheter i könsfördelningen.</a:t>
            </a:r>
          </a:p>
          <a:p>
            <a:pPr>
              <a:lnSpc>
                <a:spcPct val="150000"/>
              </a:lnSpc>
            </a:pPr>
            <a:r>
              <a:rPr lang="sv-SE" sz="900" dirty="0">
                <a:solidFill>
                  <a:schemeClr val="tx1">
                    <a:lumMod val="75000"/>
                  </a:schemeClr>
                </a:solidFill>
                <a:latin typeface="HelveticaNeueLT W1G 55 Roman" panose="020B0604020202020204" pitchFamily="34" charset="0"/>
              </a:rPr>
              <a:t>I Uppsala kommun är antalet kvinnor i åldrarna 20-25 år betydligt fler än antalet män. Och i Pajala kommun finns det fler män än kvinnor i nästan samtliga åldrar.</a:t>
            </a:r>
          </a:p>
          <a:p>
            <a:pPr>
              <a:lnSpc>
                <a:spcPct val="150000"/>
              </a:lnSpc>
            </a:pPr>
            <a:endParaRPr lang="sv-SE" sz="900" dirty="0">
              <a:solidFill>
                <a:schemeClr val="tx1">
                  <a:lumMod val="75000"/>
                </a:schemeClr>
              </a:solidFill>
              <a:latin typeface="HelveticaNeueLT W1G 55 Roman" panose="020B0604020202020204" pitchFamily="34" charset="0"/>
            </a:endParaRPr>
          </a:p>
        </p:txBody>
      </p:sp>
      <p:grpSp>
        <p:nvGrpSpPr>
          <p:cNvPr id="7" name="xx" descr="Stapel- och linjediagram som visar antal män (staplar) respektive antal kvinnor (linje) i varje ålder i ettårsklasser i kommunen det sista historiska året." title="Antal män och kvinnor efter ålder i Trollhättans kommun år 2023">
            <a:extLst>
              <a:ext uri="{FF2B5EF4-FFF2-40B4-BE49-F238E27FC236}">
                <a16:creationId xmlns:a16="http://schemas.microsoft.com/office/drawing/2014/main" id="{DC39B3F2-1C2C-DE68-18FE-5A7FC5F8A7C9}"/>
              </a:ext>
            </a:extLst>
          </p:cNvPr>
          <p:cNvGrpSpPr/>
          <p:nvPr/>
        </p:nvGrpSpPr>
        <p:grpSpPr>
          <a:xfrm>
            <a:off x="2768600" y="381000"/>
            <a:ext cx="5219700" cy="4267200"/>
            <a:chOff x="0" y="0"/>
            <a:chExt cx="5219700" cy="4047000"/>
          </a:xfrm>
        </p:grpSpPr>
        <p:graphicFrame>
          <p:nvGraphicFramePr>
            <p:cNvPr id="8" name="Diagram 7" descr="Stapel- och linjediagram som visar antal män (staplar) respektive antal kvinnor (linje) i varje ålder i ettårsklasser i kommunen det sista historiska året." title="Antal män och kvinnor efter ålder i Trollhättans kommun år 2023">
              <a:extLst>
                <a:ext uri="{FF2B5EF4-FFF2-40B4-BE49-F238E27FC236}">
                  <a16:creationId xmlns:a16="http://schemas.microsoft.com/office/drawing/2014/main" id="{2BB9E999-B186-C983-6DD4-336CEECBFB41}"/>
                </a:ext>
              </a:extLst>
            </p:cNvPr>
            <p:cNvGraphicFramePr/>
            <p:nvPr/>
          </p:nvGraphicFramePr>
          <p:xfrm>
            <a:off x="0" y="350571"/>
            <a:ext cx="5219700" cy="3696429"/>
          </p:xfrm>
          <a:graphic>
            <a:graphicData uri="http://schemas.openxmlformats.org/drawingml/2006/chart">
              <c:chart xmlns:c="http://schemas.openxmlformats.org/drawingml/2006/chart" xmlns:r="http://schemas.openxmlformats.org/officeDocument/2006/relationships" r:id="rId4"/>
            </a:graphicData>
          </a:graphic>
        </p:graphicFrame>
        <p:sp>
          <p:nvSpPr>
            <p:cNvPr id="9" name="Rektangel 8">
              <a:extLst>
                <a:ext uri="{FF2B5EF4-FFF2-40B4-BE49-F238E27FC236}">
                  <a16:creationId xmlns:a16="http://schemas.microsoft.com/office/drawing/2014/main" id="{E07DBF10-FAC5-3BDF-0510-B0F4D7648862}"/>
                </a:ext>
              </a:extLst>
            </p:cNvPr>
            <p:cNvSpPr/>
            <p:nvPr/>
          </p:nvSpPr>
          <p:spPr>
            <a:xfrm>
              <a:off x="505700" y="0"/>
              <a:ext cx="4318000" cy="419100"/>
            </a:xfrm>
            <a:prstGeom prst="rect">
              <a:avLst/>
            </a:prstGeom>
            <a:noFill/>
            <a:ln w="19050" cap="flat" cmpd="sng" algn="ctr">
              <a:noFill/>
              <a:prstDash val="solid"/>
              <a:miter lim="800000"/>
            </a:ln>
            <a:effectLst/>
            <a:extLst>
              <a:ext uri="{909E8E84-426E-40DD-AFC4-6F175D3DCCD1}">
                <a14:hiddenFill xmlns:a14="http://schemas.microsoft.com/office/drawing/2010/main">
                  <a:solidFill>
                    <a:srgbClr val="FFFFFF"/>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sz="1100" b="0" i="0">
                  <a:solidFill>
                    <a:srgbClr xmlns:mc="http://schemas.openxmlformats.org/markup-compatibility/2006" xmlns:a14="http://schemas.microsoft.com/office/drawing/2010/main" val="477081" mc:Ignorable="a14" a14:legacySpreadsheetColorIndex="18"/>
                  </a:solidFill>
                  <a:latin typeface="Franklin Gothic Medium" panose="020B0603020102020204" pitchFamily="34" charset="0"/>
                </a:rPr>
                <a:t>ANTAL MÄN OCH KVINNOR EFTER ÅLDER
I TROLLHÄTTANS KOMMUN ÅR 2023</a:t>
              </a:r>
            </a:p>
          </p:txBody>
        </p:sp>
      </p:grpSp>
    </p:spTree>
    <p:extLst>
      <p:ext uri="{BB962C8B-B14F-4D97-AF65-F5344CB8AC3E}">
        <p14:creationId xmlns:p14="http://schemas.microsoft.com/office/powerpoint/2010/main" val="24584418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ubrik 2" hidden="1">
            <a:extLst>
              <a:ext uri="{FF2B5EF4-FFF2-40B4-BE49-F238E27FC236}">
                <a16:creationId xmlns:a16="http://schemas.microsoft.com/office/drawing/2014/main" id="{E33A80C1-BB97-4B97-8CC2-BFBBCF09502D}"/>
              </a:ext>
            </a:extLst>
          </p:cNvPr>
          <p:cNvSpPr>
            <a:spLocks noGrp="1"/>
          </p:cNvSpPr>
          <p:nvPr>
            <p:ph type="title"/>
          </p:nvPr>
        </p:nvSpPr>
        <p:spPr/>
        <p:txBody>
          <a:bodyPr/>
          <a:lstStyle/>
          <a:p>
            <a:pPr>
              <a:lnSpc>
                <a:spcPct val="150000"/>
              </a:lnSpc>
            </a:pPr>
            <a:r>
              <a:rPr lang="sv-SE" sz="800" b="1" dirty="0">
                <a:solidFill>
                  <a:schemeClr val="tx1">
                    <a:lumMod val="75000"/>
                  </a:schemeClr>
                </a:solidFill>
              </a:rPr>
              <a:t>KVINNORS FRUKTSAMHET I OLIKA ÅLDRAR </a:t>
            </a:r>
          </a:p>
        </p:txBody>
      </p:sp>
      <p:sp>
        <p:nvSpPr>
          <p:cNvPr id="2" name="Platshållare för bildnummer 1"/>
          <p:cNvSpPr>
            <a:spLocks noGrp="1"/>
          </p:cNvSpPr>
          <p:nvPr>
            <p:ph type="sldNum" sz="quarter" idx="7"/>
          </p:nvPr>
        </p:nvSpPr>
        <p:spPr/>
        <p:txBody>
          <a:bodyPr/>
          <a:lstStyle/>
          <a:p>
            <a:fld id="{B6F15528-21DE-4FAA-801E-634DDDAF4B2B}" type="slidenum">
              <a:rPr lang="sv-SE" sz="1050" smtClean="0">
                <a:solidFill>
                  <a:srgbClr val="3C3C3C"/>
                </a:solidFill>
              </a:rPr>
              <a:t>27</a:t>
            </a:fld>
            <a:endParaRPr lang="sv-SE" sz="1050" dirty="0">
              <a:solidFill>
                <a:srgbClr val="3C3C3C"/>
              </a:solidFill>
            </a:endParaRPr>
          </a:p>
        </p:txBody>
      </p:sp>
      <p:sp>
        <p:nvSpPr>
          <p:cNvPr id="4" name="Platshållare för sidfot 3"/>
          <p:cNvSpPr>
            <a:spLocks noGrp="1"/>
          </p:cNvSpPr>
          <p:nvPr>
            <p:ph type="ftr" sz="quarter" idx="5"/>
          </p:nvPr>
        </p:nvSpPr>
        <p:spPr/>
        <p:txBody>
          <a:bodyPr/>
          <a:lstStyle/>
          <a:p>
            <a:r>
              <a:rPr lang="sv-SE" sz="1050" dirty="0">
                <a:solidFill>
                  <a:srgbClr val="3C3C3C"/>
                </a:solidFill>
              </a:rPr>
              <a:t>Del 4 - Bakgrund och antaganden</a:t>
            </a:r>
          </a:p>
        </p:txBody>
      </p:sp>
      <p:cxnSp>
        <p:nvCxnSpPr>
          <p:cNvPr id="5" name="Rak koppling 4">
            <a:extLst>
              <a:ext uri="{FF2B5EF4-FFF2-40B4-BE49-F238E27FC236}">
                <a16:creationId xmlns:a16="http://schemas.microsoft.com/office/drawing/2014/main" id="{BAE6E2E5-9B2F-42CB-8950-10CEA53BA275}"/>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3">
            <a:extLs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08000" y="360000"/>
            <a:ext cx="2025000" cy="410625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KVINNORS FRUKTSAMHET I OLIKA ÅLDRAR </a:t>
            </a:r>
          </a:p>
          <a:p>
            <a:endParaRPr lang="sv-SE" sz="900" i="1" dirty="0">
              <a:solidFill>
                <a:schemeClr val="tx1">
                  <a:lumMod val="75000"/>
                </a:schemeClr>
              </a:solidFill>
              <a:latin typeface="HelveticaNeueLT W1G 55 Roman" panose="020B0604020202020204" pitchFamily="34" charset="0"/>
            </a:endParaRPr>
          </a:p>
          <a:p>
            <a:pPr>
              <a:lnSpc>
                <a:spcPct val="150000"/>
              </a:lnSpc>
            </a:pPr>
            <a:r>
              <a:rPr lang="sv-SE" sz="900" i="1" dirty="0">
                <a:solidFill>
                  <a:schemeClr val="tx1">
                    <a:lumMod val="75000"/>
                  </a:schemeClr>
                </a:solidFill>
                <a:latin typeface="HelveticaNeueLT W1G 55 Roman" panose="020B0604020202020204" pitchFamily="34" charset="0"/>
              </a:rPr>
              <a:t>Antalet födda barn per kvinna efter moderns ålder. </a:t>
            </a:r>
            <a:r>
              <a:rPr lang="sv-SE" sz="900" i="1">
                <a:solidFill>
                  <a:schemeClr val="tx1">
                    <a:lumMod val="75000"/>
                  </a:schemeClr>
                </a:solidFill>
                <a:latin typeface="HelveticaNeueLT W1G 55 Roman" panose="020B0604020202020204" pitchFamily="34" charset="0"/>
              </a:rPr>
              <a:t>Genomsnitt 2021-2023. </a:t>
            </a:r>
            <a:r>
              <a:rPr lang="sv-SE" sz="900" i="1" dirty="0">
                <a:solidFill>
                  <a:schemeClr val="tx1">
                    <a:lumMod val="75000"/>
                  </a:schemeClr>
                </a:solidFill>
                <a:latin typeface="HelveticaNeueLT W1G 55 Roman" panose="020B0604020202020204" pitchFamily="34" charset="0"/>
              </a:rPr>
              <a:t>Jämförelse med riket.</a:t>
            </a: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a:solidFill>
                  <a:schemeClr val="tx1">
                    <a:lumMod val="75000"/>
                  </a:schemeClr>
                </a:solidFill>
                <a:latin typeface="HelveticaNeueLT W1G 55 Roman" panose="020B0604020202020204" pitchFamily="34" charset="0"/>
              </a:rPr>
              <a:t>Antalet barn som föds beror dels på antalet kvinnor i fertil ålder, dels på kvinnors benägenhet att bli föräldrar. Benägenheten att föda barn beräknas som antal födda barn efter moderns ålder dividerat med antalet kvinnor i en viss ålder.Diagrammet visar att fruktsamheten är som högst hos 32-åriga kvinnor i Trollhättans kommun, motsvarande i snitt 0,12 barn. Med hjälp av fruktsamheten per ålder och antalet kvinnor i fertil ålder beräknas hur många barn som förväntas födas.</a:t>
            </a:r>
            <a:endParaRPr lang="sv-SE" sz="900"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p:txBody>
      </p:sp>
      <p:grpSp>
        <p:nvGrpSpPr>
          <p:cNvPr id="7" name="xx" descr="Stapel- och linjediagram som visar antalet födda barn per kvinna efter moderns ålder i kommunen (stapel) och i riket (linje), genomsnitt över de tre senaste åren." title="Fruktsamhet efter ålder i Trollhättans kommun">
            <a:extLst>
              <a:ext uri="{FF2B5EF4-FFF2-40B4-BE49-F238E27FC236}">
                <a16:creationId xmlns:a16="http://schemas.microsoft.com/office/drawing/2014/main" id="{48E6F28D-67B4-B2E4-A530-B533E9167BC3}"/>
              </a:ext>
            </a:extLst>
          </p:cNvPr>
          <p:cNvGrpSpPr/>
          <p:nvPr/>
        </p:nvGrpSpPr>
        <p:grpSpPr>
          <a:xfrm>
            <a:off x="2768600" y="381000"/>
            <a:ext cx="5219700" cy="4267200"/>
            <a:chOff x="0" y="0"/>
            <a:chExt cx="5219700" cy="3986829"/>
          </a:xfrm>
        </p:grpSpPr>
        <p:graphicFrame>
          <p:nvGraphicFramePr>
            <p:cNvPr id="8" name="Diagram 7" descr="Stapel- och linjediagram som visar antalet födda barn per kvinna efter moderns ålder i kommunen (stapel) och i riket (linje), genomsnitt över de tre senaste åren." title="Fruktsamhet efter ålder i Trollhättans kommun">
              <a:extLst>
                <a:ext uri="{FF2B5EF4-FFF2-40B4-BE49-F238E27FC236}">
                  <a16:creationId xmlns:a16="http://schemas.microsoft.com/office/drawing/2014/main" id="{39D339B0-765A-E403-EAE9-EB27B2A909D1}"/>
                </a:ext>
              </a:extLst>
            </p:cNvPr>
            <p:cNvGraphicFramePr/>
            <p:nvPr/>
          </p:nvGraphicFramePr>
          <p:xfrm>
            <a:off x="0" y="290400"/>
            <a:ext cx="5219700" cy="3696429"/>
          </p:xfrm>
          <a:graphic>
            <a:graphicData uri="http://schemas.openxmlformats.org/drawingml/2006/chart">
              <c:chart xmlns:c="http://schemas.openxmlformats.org/drawingml/2006/chart" xmlns:r="http://schemas.openxmlformats.org/officeDocument/2006/relationships" r:id="rId4"/>
            </a:graphicData>
          </a:graphic>
        </p:graphicFrame>
        <p:sp>
          <p:nvSpPr>
            <p:cNvPr id="9" name="Rektangel 8">
              <a:extLst>
                <a:ext uri="{FF2B5EF4-FFF2-40B4-BE49-F238E27FC236}">
                  <a16:creationId xmlns:a16="http://schemas.microsoft.com/office/drawing/2014/main" id="{8D0EAFFD-FCC9-017C-4402-F5FA5FB5642D}"/>
                </a:ext>
              </a:extLst>
            </p:cNvPr>
            <p:cNvSpPr/>
            <p:nvPr/>
          </p:nvSpPr>
          <p:spPr>
            <a:xfrm>
              <a:off x="579000" y="0"/>
              <a:ext cx="4318000" cy="419100"/>
            </a:xfrm>
            <a:prstGeom prst="rect">
              <a:avLst/>
            </a:prstGeom>
            <a:noFill/>
            <a:ln w="19050" cap="flat" cmpd="sng" algn="ctr">
              <a:noFill/>
              <a:prstDash val="solid"/>
              <a:miter lim="800000"/>
            </a:ln>
            <a:effectLst/>
            <a:extLst>
              <a:ext uri="{909E8E84-426E-40DD-AFC4-6F175D3DCCD1}">
                <a14:hiddenFill xmlns:a14="http://schemas.microsoft.com/office/drawing/2010/main">
                  <a:solidFill>
                    <a:srgbClr val="FFFFFF"/>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sz="1100" b="0" i="0">
                  <a:solidFill>
                    <a:srgbClr xmlns:mc="http://schemas.openxmlformats.org/markup-compatibility/2006" xmlns:a14="http://schemas.microsoft.com/office/drawing/2010/main" val="477081" mc:Ignorable="a14" a14:legacySpreadsheetColorIndex="18"/>
                  </a:solidFill>
                  <a:latin typeface="Franklin Gothic Medium" panose="020B0603020102020204" pitchFamily="34" charset="0"/>
                </a:rPr>
                <a:t>FRUKTSAMHET EFTER ÅLDER I TROLLHÄTTANS KOMMUN</a:t>
              </a:r>
            </a:p>
          </p:txBody>
        </p:sp>
      </p:grpSp>
    </p:spTree>
    <p:extLst>
      <p:ext uri="{BB962C8B-B14F-4D97-AF65-F5344CB8AC3E}">
        <p14:creationId xmlns:p14="http://schemas.microsoft.com/office/powerpoint/2010/main" val="20885909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ubrik 2" hidden="1">
            <a:extLst>
              <a:ext uri="{FF2B5EF4-FFF2-40B4-BE49-F238E27FC236}">
                <a16:creationId xmlns:a16="http://schemas.microsoft.com/office/drawing/2014/main" id="{3AEDF714-028B-4871-BA4D-C14D346D97BA}"/>
              </a:ext>
            </a:extLst>
          </p:cNvPr>
          <p:cNvSpPr>
            <a:spLocks noGrp="1"/>
          </p:cNvSpPr>
          <p:nvPr>
            <p:ph type="title"/>
          </p:nvPr>
        </p:nvSpPr>
        <p:spPr/>
        <p:txBody>
          <a:bodyPr>
            <a:normAutofit/>
          </a:bodyPr>
          <a:lstStyle/>
          <a:p>
            <a:pPr>
              <a:lnSpc>
                <a:spcPct val="150000"/>
              </a:lnSpc>
            </a:pPr>
            <a:r>
              <a:rPr lang="sv-SE" sz="800" b="1" dirty="0">
                <a:solidFill>
                  <a:schemeClr val="tx1">
                    <a:lumMod val="75000"/>
                  </a:schemeClr>
                </a:solidFill>
              </a:rPr>
              <a:t>FRUKTSAMHETENS UTVECKLING ÖVER TID</a:t>
            </a:r>
          </a:p>
        </p:txBody>
      </p:sp>
      <p:sp>
        <p:nvSpPr>
          <p:cNvPr id="2" name="Platshållare för bildnummer 1"/>
          <p:cNvSpPr>
            <a:spLocks noGrp="1"/>
          </p:cNvSpPr>
          <p:nvPr>
            <p:ph type="sldNum" sz="quarter" idx="7"/>
          </p:nvPr>
        </p:nvSpPr>
        <p:spPr/>
        <p:txBody>
          <a:bodyPr/>
          <a:lstStyle/>
          <a:p>
            <a:fld id="{B6F15528-21DE-4FAA-801E-634DDDAF4B2B}" type="slidenum">
              <a:rPr lang="sv-SE" sz="1050" smtClean="0">
                <a:solidFill>
                  <a:srgbClr val="3C3C3C"/>
                </a:solidFill>
              </a:rPr>
              <a:t>28</a:t>
            </a:fld>
            <a:endParaRPr lang="sv-SE" sz="1050" dirty="0">
              <a:solidFill>
                <a:srgbClr val="3C3C3C"/>
              </a:solidFill>
            </a:endParaRPr>
          </a:p>
        </p:txBody>
      </p:sp>
      <p:sp>
        <p:nvSpPr>
          <p:cNvPr id="4" name="Platshållare för sidfot 3"/>
          <p:cNvSpPr>
            <a:spLocks noGrp="1"/>
          </p:cNvSpPr>
          <p:nvPr>
            <p:ph type="ftr" sz="quarter" idx="5"/>
          </p:nvPr>
        </p:nvSpPr>
        <p:spPr/>
        <p:txBody>
          <a:bodyPr/>
          <a:lstStyle/>
          <a:p>
            <a:r>
              <a:rPr lang="sv-SE" sz="1050" dirty="0">
                <a:solidFill>
                  <a:srgbClr val="3C3C3C"/>
                </a:solidFill>
              </a:rPr>
              <a:t>Del 4 - Bakgrund och antaganden</a:t>
            </a:r>
          </a:p>
        </p:txBody>
      </p:sp>
      <p:cxnSp>
        <p:nvCxnSpPr>
          <p:cNvPr id="5" name="Rak koppling 4">
            <a:extLst>
              <a:ext uri="{FF2B5EF4-FFF2-40B4-BE49-F238E27FC236}">
                <a16:creationId xmlns:a16="http://schemas.microsoft.com/office/drawing/2014/main" id="{ED1C5921-EAE1-43A7-9482-6F2E5981EA57}"/>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3">
            <a:extLs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08000" y="360000"/>
            <a:ext cx="2025000" cy="410625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FRUKTSAMHETENS </a:t>
            </a:r>
            <a:br>
              <a:rPr lang="sv-SE" sz="1050" b="1" dirty="0">
                <a:solidFill>
                  <a:schemeClr val="tx1">
                    <a:lumMod val="75000"/>
                  </a:schemeClr>
                </a:solidFill>
                <a:latin typeface="HelveticaNeueLT W1G 55 Roman" panose="020B0604020202020204" pitchFamily="34" charset="0"/>
              </a:rPr>
            </a:br>
            <a:r>
              <a:rPr lang="sv-SE" sz="1050" b="1" dirty="0">
                <a:solidFill>
                  <a:schemeClr val="tx1">
                    <a:lumMod val="75000"/>
                  </a:schemeClr>
                </a:solidFill>
                <a:latin typeface="HelveticaNeueLT W1G 55 Roman" panose="020B0604020202020204" pitchFamily="34" charset="0"/>
              </a:rPr>
              <a:t>UTVECKLING ÖVER TID</a:t>
            </a:r>
          </a:p>
          <a:p>
            <a:pPr>
              <a:lnSpc>
                <a:spcPct val="150000"/>
              </a:lnSpc>
            </a:pPr>
            <a:br>
              <a:rPr lang="sv-SE" sz="900" b="1" dirty="0">
                <a:solidFill>
                  <a:schemeClr val="tx1">
                    <a:lumMod val="75000"/>
                  </a:schemeClr>
                </a:solidFill>
                <a:latin typeface="HelveticaNeueLT W1G 55 Roman" panose="020B0604020202020204" pitchFamily="34" charset="0"/>
              </a:rPr>
            </a:br>
            <a:r>
              <a:rPr lang="sv-SE" sz="900" i="1" dirty="0">
                <a:solidFill>
                  <a:schemeClr val="tx1">
                    <a:lumMod val="75000"/>
                  </a:schemeClr>
                </a:solidFill>
                <a:latin typeface="HelveticaNeueLT W1G 55 Roman" panose="020B0604020202020204" pitchFamily="34" charset="0"/>
              </a:rPr>
              <a:t>Utveckling av den summerade </a:t>
            </a:r>
            <a:r>
              <a:rPr lang="sv-SE" sz="900" i="1">
                <a:solidFill>
                  <a:schemeClr val="tx1">
                    <a:lumMod val="75000"/>
                  </a:schemeClr>
                </a:solidFill>
                <a:latin typeface="HelveticaNeueLT W1G 55 Roman" panose="020B0604020202020204" pitchFamily="34" charset="0"/>
              </a:rPr>
              <a:t>fruktsamheten 1980-2023 </a:t>
            </a:r>
            <a:r>
              <a:rPr lang="sv-SE" sz="900" i="1" dirty="0">
                <a:solidFill>
                  <a:schemeClr val="tx1">
                    <a:lumMod val="75000"/>
                  </a:schemeClr>
                </a:solidFill>
                <a:latin typeface="HelveticaNeueLT W1G 55 Roman" panose="020B0604020202020204" pitchFamily="34" charset="0"/>
              </a:rPr>
              <a:t>samt prognostiserad </a:t>
            </a:r>
            <a:r>
              <a:rPr lang="sv-SE" sz="900" i="1">
                <a:solidFill>
                  <a:schemeClr val="tx1">
                    <a:lumMod val="75000"/>
                  </a:schemeClr>
                </a:solidFill>
                <a:latin typeface="HelveticaNeueLT W1G 55 Roman" panose="020B0604020202020204" pitchFamily="34" charset="0"/>
              </a:rPr>
              <a:t>fruktsamhet 2024-2033.</a:t>
            </a:r>
            <a:endParaRPr lang="sv-SE" sz="900" i="1"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a:solidFill>
                  <a:schemeClr val="tx1">
                    <a:lumMod val="75000"/>
                  </a:schemeClr>
                </a:solidFill>
                <a:latin typeface="HelveticaNeueLT W1G 55 Roman" panose="020B0604020202020204" pitchFamily="34" charset="0"/>
              </a:rPr>
              <a:t>För att få en total bild av fruktsamheten kan man beräkna summerad frukt-samhet vilket är summan av fruktsamheten i olika åldrar (dvs summan av värdena på staplarna i diagrammet ovan). Måttet summerad fruktsamhet visar på hur många barn en kvinna skulle föda om hon under sin livstid föder barn såsom kvinnor idag gör.</a:t>
            </a:r>
            <a:endParaRPr lang="sv-SE" sz="900"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p:txBody>
      </p:sp>
      <p:grpSp>
        <p:nvGrpSpPr>
          <p:cNvPr id="7" name="xx" descr="Linjediagram som visar den faktiska och prognostiserade summerade fruktsamheten per år sedan 1980 och under prognosperioden." title="Summerad fruktsamhet i Trollhättans kommun 1980 till 2033">
            <a:extLst>
              <a:ext uri="{FF2B5EF4-FFF2-40B4-BE49-F238E27FC236}">
                <a16:creationId xmlns:a16="http://schemas.microsoft.com/office/drawing/2014/main" id="{1CD12090-BC2F-E679-3CE3-D51776A119A3}"/>
              </a:ext>
            </a:extLst>
          </p:cNvPr>
          <p:cNvGrpSpPr/>
          <p:nvPr/>
        </p:nvGrpSpPr>
        <p:grpSpPr>
          <a:xfrm>
            <a:off x="2768600" y="381000"/>
            <a:ext cx="5219700" cy="4267200"/>
            <a:chOff x="0" y="0"/>
            <a:chExt cx="5219700" cy="4047000"/>
          </a:xfrm>
        </p:grpSpPr>
        <p:graphicFrame>
          <p:nvGraphicFramePr>
            <p:cNvPr id="8" name="Diagram 7" descr="Linjediagram som visar den faktiska och prognostiserade summerade fruktsamheten per år sedan 1980 och under prognosperioden." title="Summerad fruktsamhet i Trollhättans kommun 1980 till 2033">
              <a:extLst>
                <a:ext uri="{FF2B5EF4-FFF2-40B4-BE49-F238E27FC236}">
                  <a16:creationId xmlns:a16="http://schemas.microsoft.com/office/drawing/2014/main" id="{92240D06-DE88-3A0B-D0EC-A3E2E1C6552B}"/>
                </a:ext>
              </a:extLst>
            </p:cNvPr>
            <p:cNvGraphicFramePr/>
            <p:nvPr/>
          </p:nvGraphicFramePr>
          <p:xfrm>
            <a:off x="0" y="350571"/>
            <a:ext cx="5219700" cy="3696429"/>
          </p:xfrm>
          <a:graphic>
            <a:graphicData uri="http://schemas.openxmlformats.org/drawingml/2006/chart">
              <c:chart xmlns:c="http://schemas.openxmlformats.org/drawingml/2006/chart" xmlns:r="http://schemas.openxmlformats.org/officeDocument/2006/relationships" r:id="rId4"/>
            </a:graphicData>
          </a:graphic>
        </p:graphicFrame>
        <p:sp>
          <p:nvSpPr>
            <p:cNvPr id="9" name="Rektangel 8">
              <a:extLst>
                <a:ext uri="{FF2B5EF4-FFF2-40B4-BE49-F238E27FC236}">
                  <a16:creationId xmlns:a16="http://schemas.microsoft.com/office/drawing/2014/main" id="{C44614AB-0A4F-5B66-9632-192A23E546D0}"/>
                </a:ext>
              </a:extLst>
            </p:cNvPr>
            <p:cNvSpPr/>
            <p:nvPr/>
          </p:nvSpPr>
          <p:spPr>
            <a:xfrm>
              <a:off x="579000" y="0"/>
              <a:ext cx="4318000" cy="419100"/>
            </a:xfrm>
            <a:prstGeom prst="rect">
              <a:avLst/>
            </a:prstGeom>
            <a:noFill/>
            <a:ln w="19050" cap="flat" cmpd="sng" algn="ctr">
              <a:noFill/>
              <a:prstDash val="solid"/>
              <a:miter lim="800000"/>
            </a:ln>
            <a:effectLst/>
            <a:extLst>
              <a:ext uri="{909E8E84-426E-40DD-AFC4-6F175D3DCCD1}">
                <a14:hiddenFill xmlns:a14="http://schemas.microsoft.com/office/drawing/2010/main">
                  <a:solidFill>
                    <a:srgbClr val="FFFFFF"/>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sz="1100" b="0" i="0">
                  <a:solidFill>
                    <a:srgbClr xmlns:mc="http://schemas.openxmlformats.org/markup-compatibility/2006" xmlns:a14="http://schemas.microsoft.com/office/drawing/2010/main" val="477081" mc:Ignorable="a14" a14:legacySpreadsheetColorIndex="18"/>
                  </a:solidFill>
                  <a:latin typeface="Franklin Gothic Medium" panose="020B0603020102020204" pitchFamily="34" charset="0"/>
                </a:rPr>
                <a:t>SUMMERAD FRUKTSAMHET I TROLLHÄTTANS KOMMUN 1980-2033</a:t>
              </a:r>
            </a:p>
          </p:txBody>
        </p:sp>
      </p:grpSp>
    </p:spTree>
    <p:extLst>
      <p:ext uri="{BB962C8B-B14F-4D97-AF65-F5344CB8AC3E}">
        <p14:creationId xmlns:p14="http://schemas.microsoft.com/office/powerpoint/2010/main" val="25659155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ubrik 2" hidden="1">
            <a:extLst>
              <a:ext uri="{FF2B5EF4-FFF2-40B4-BE49-F238E27FC236}">
                <a16:creationId xmlns:a16="http://schemas.microsoft.com/office/drawing/2014/main" id="{0C5B70AC-54EE-4F59-998E-BFD175E02F3C}"/>
              </a:ext>
            </a:extLst>
          </p:cNvPr>
          <p:cNvSpPr>
            <a:spLocks noGrp="1"/>
          </p:cNvSpPr>
          <p:nvPr>
            <p:ph type="title"/>
          </p:nvPr>
        </p:nvSpPr>
        <p:spPr/>
        <p:txBody>
          <a:bodyPr/>
          <a:lstStyle/>
          <a:p>
            <a:pPr>
              <a:lnSpc>
                <a:spcPct val="150000"/>
              </a:lnSpc>
            </a:pPr>
            <a:r>
              <a:rPr lang="sv-SE" sz="800" b="1" dirty="0">
                <a:solidFill>
                  <a:schemeClr val="tx1">
                    <a:lumMod val="75000"/>
                  </a:schemeClr>
                </a:solidFill>
              </a:rPr>
              <a:t>IN- OCH UTFLYTTNING</a:t>
            </a:r>
          </a:p>
        </p:txBody>
      </p:sp>
      <p:sp>
        <p:nvSpPr>
          <p:cNvPr id="2" name="Platshållare för bildnummer 1"/>
          <p:cNvSpPr>
            <a:spLocks noGrp="1"/>
          </p:cNvSpPr>
          <p:nvPr>
            <p:ph type="sldNum" sz="quarter" idx="7"/>
          </p:nvPr>
        </p:nvSpPr>
        <p:spPr/>
        <p:txBody>
          <a:bodyPr/>
          <a:lstStyle/>
          <a:p>
            <a:fld id="{B6F15528-21DE-4FAA-801E-634DDDAF4B2B}" type="slidenum">
              <a:rPr lang="sv-SE" sz="1050" smtClean="0">
                <a:solidFill>
                  <a:srgbClr val="3C3C3C"/>
                </a:solidFill>
              </a:rPr>
              <a:t>29</a:t>
            </a:fld>
            <a:endParaRPr lang="sv-SE" sz="1050" dirty="0">
              <a:solidFill>
                <a:srgbClr val="3C3C3C"/>
              </a:solidFill>
            </a:endParaRPr>
          </a:p>
        </p:txBody>
      </p:sp>
      <p:sp>
        <p:nvSpPr>
          <p:cNvPr id="4" name="Platshållare för sidfot 3"/>
          <p:cNvSpPr>
            <a:spLocks noGrp="1"/>
          </p:cNvSpPr>
          <p:nvPr>
            <p:ph type="ftr" sz="quarter" idx="5"/>
          </p:nvPr>
        </p:nvSpPr>
        <p:spPr/>
        <p:txBody>
          <a:bodyPr/>
          <a:lstStyle/>
          <a:p>
            <a:r>
              <a:rPr lang="sv-SE" sz="1050" dirty="0">
                <a:solidFill>
                  <a:srgbClr val="3C3C3C"/>
                </a:solidFill>
              </a:rPr>
              <a:t>Del 4 - Bakgrund och antaganden</a:t>
            </a:r>
          </a:p>
        </p:txBody>
      </p:sp>
      <p:cxnSp>
        <p:nvCxnSpPr>
          <p:cNvPr id="5" name="Rak koppling 4">
            <a:extLst>
              <a:ext uri="{FF2B5EF4-FFF2-40B4-BE49-F238E27FC236}">
                <a16:creationId xmlns:a16="http://schemas.microsoft.com/office/drawing/2014/main" id="{658A965B-C6FB-4BBA-9A41-3DE36BE4DAFC}"/>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3">
            <a:extLs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08000" y="360000"/>
            <a:ext cx="2025000" cy="410625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IN- OCH UTFLYTTNING</a:t>
            </a:r>
          </a:p>
          <a:p>
            <a:pPr>
              <a:lnSpc>
                <a:spcPct val="150000"/>
              </a:lnSpc>
            </a:pPr>
            <a:br>
              <a:rPr lang="sv-SE" sz="900" b="1" dirty="0">
                <a:solidFill>
                  <a:schemeClr val="tx1">
                    <a:lumMod val="75000"/>
                  </a:schemeClr>
                </a:solidFill>
                <a:latin typeface="HelveticaNeueLT W1G 55 Roman" panose="020B0604020202020204" pitchFamily="34" charset="0"/>
              </a:rPr>
            </a:br>
            <a:r>
              <a:rPr lang="sv-SE" sz="900" i="1" dirty="0">
                <a:solidFill>
                  <a:schemeClr val="tx1">
                    <a:lumMod val="75000"/>
                  </a:schemeClr>
                </a:solidFill>
                <a:latin typeface="HelveticaNeueLT W1G 55 Roman" panose="020B0604020202020204" pitchFamily="34" charset="0"/>
              </a:rPr>
              <a:t>Antalet inflyttade och utflyttade invånare efter ålder. Genomsnitt för </a:t>
            </a:r>
            <a:r>
              <a:rPr lang="sv-SE" sz="900" i="1">
                <a:solidFill>
                  <a:schemeClr val="tx1">
                    <a:lumMod val="75000"/>
                  </a:schemeClr>
                </a:solidFill>
                <a:latin typeface="HelveticaNeueLT W1G 55 Roman" panose="020B0604020202020204" pitchFamily="34" charset="0"/>
              </a:rPr>
              <a:t>perioden 2021-2023.</a:t>
            </a:r>
            <a:endParaRPr lang="sv-SE" sz="900" i="1"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dirty="0">
                <a:solidFill>
                  <a:schemeClr val="tx1">
                    <a:lumMod val="75000"/>
                  </a:schemeClr>
                </a:solidFill>
                <a:latin typeface="HelveticaNeueLT W1G 55 Roman" panose="020B0604020202020204" pitchFamily="34" charset="0"/>
              </a:rPr>
              <a:t>Hur många som flyttar till respektive från kommunen i olika åldrar visas i diagrammet till vänster. Även om lika många flyttar in som ut ur kommunen i en viss åldersgrupp så betyder detta inte att kommunens förutsättningar är oförändrade. Det kan finnas en stor skillnad på in- och utflyttarna avseende socioekonomiska faktorer såsom utbildning, inkomst eller arbets-marknadsstatus. Det är därför viktigt att göra kompletterande analyser av flyttströmmarna för att få en så heltäckande bild som möjligt.</a:t>
            </a:r>
          </a:p>
          <a:p>
            <a:pPr>
              <a:lnSpc>
                <a:spcPct val="150000"/>
              </a:lnSpc>
            </a:pPr>
            <a:endParaRPr lang="sv-SE" sz="900" dirty="0">
              <a:solidFill>
                <a:schemeClr val="tx1">
                  <a:lumMod val="75000"/>
                </a:schemeClr>
              </a:solidFill>
              <a:latin typeface="HelveticaNeueLT W1G 55 Roman" panose="020B0604020202020204" pitchFamily="34" charset="0"/>
            </a:endParaRPr>
          </a:p>
        </p:txBody>
      </p:sp>
      <p:grpSp>
        <p:nvGrpSpPr>
          <p:cNvPr id="7" name="xx" descr="Staplel- och linjediagram som visar antalet inflyttade (staplar) och utflyttade (linjer) invånare efter ålder i ettårsklasser, genomsnitt för de tre senaste åren." title="Antal flyttare efter ålder i Trollhättans kommun">
            <a:extLst>
              <a:ext uri="{FF2B5EF4-FFF2-40B4-BE49-F238E27FC236}">
                <a16:creationId xmlns:a16="http://schemas.microsoft.com/office/drawing/2014/main" id="{8CF469F9-387D-6779-9CC6-811AA0A188FA}"/>
              </a:ext>
            </a:extLst>
          </p:cNvPr>
          <p:cNvGrpSpPr/>
          <p:nvPr/>
        </p:nvGrpSpPr>
        <p:grpSpPr>
          <a:xfrm>
            <a:off x="2768600" y="381000"/>
            <a:ext cx="5219700" cy="4267200"/>
            <a:chOff x="0" y="0"/>
            <a:chExt cx="5219700" cy="3986829"/>
          </a:xfrm>
        </p:grpSpPr>
        <p:graphicFrame>
          <p:nvGraphicFramePr>
            <p:cNvPr id="8" name="Diagram 7" descr="Staplel- och linjediagram som visar antalet inflyttade (staplar) och utflyttade (linjer) invånare efter ålder i ettårsklasser, genomsnitt för de tre senaste åren." title="Antal flyttare efter ålder i Trollhättans kommun">
              <a:extLst>
                <a:ext uri="{FF2B5EF4-FFF2-40B4-BE49-F238E27FC236}">
                  <a16:creationId xmlns:a16="http://schemas.microsoft.com/office/drawing/2014/main" id="{9D6E65FB-56B1-271B-4935-34C86D4288C5}"/>
                </a:ext>
              </a:extLst>
            </p:cNvPr>
            <p:cNvGraphicFramePr/>
            <p:nvPr/>
          </p:nvGraphicFramePr>
          <p:xfrm>
            <a:off x="0" y="290400"/>
            <a:ext cx="5219700" cy="3696429"/>
          </p:xfrm>
          <a:graphic>
            <a:graphicData uri="http://schemas.openxmlformats.org/drawingml/2006/chart">
              <c:chart xmlns:c="http://schemas.openxmlformats.org/drawingml/2006/chart" xmlns:r="http://schemas.openxmlformats.org/officeDocument/2006/relationships" r:id="rId4"/>
            </a:graphicData>
          </a:graphic>
        </p:graphicFrame>
        <p:sp>
          <p:nvSpPr>
            <p:cNvPr id="9" name="Rektangel 8">
              <a:extLst>
                <a:ext uri="{FF2B5EF4-FFF2-40B4-BE49-F238E27FC236}">
                  <a16:creationId xmlns:a16="http://schemas.microsoft.com/office/drawing/2014/main" id="{A2250593-E72A-D6F6-1FAF-478D0C6C32E8}"/>
                </a:ext>
              </a:extLst>
            </p:cNvPr>
            <p:cNvSpPr/>
            <p:nvPr/>
          </p:nvSpPr>
          <p:spPr>
            <a:xfrm>
              <a:off x="505700" y="0"/>
              <a:ext cx="4318000" cy="419100"/>
            </a:xfrm>
            <a:prstGeom prst="rect">
              <a:avLst/>
            </a:prstGeom>
            <a:noFill/>
            <a:ln w="19050" cap="flat" cmpd="sng" algn="ctr">
              <a:noFill/>
              <a:prstDash val="solid"/>
              <a:miter lim="800000"/>
            </a:ln>
            <a:effectLst/>
            <a:extLst>
              <a:ext uri="{909E8E84-426E-40DD-AFC4-6F175D3DCCD1}">
                <a14:hiddenFill xmlns:a14="http://schemas.microsoft.com/office/drawing/2010/main">
                  <a:solidFill>
                    <a:srgbClr val="FFFFFF"/>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sz="1100" b="0" i="0">
                  <a:solidFill>
                    <a:srgbClr xmlns:mc="http://schemas.openxmlformats.org/markup-compatibility/2006" xmlns:a14="http://schemas.microsoft.com/office/drawing/2010/main" val="477081" mc:Ignorable="a14" a14:legacySpreadsheetColorIndex="18"/>
                  </a:solidFill>
                  <a:latin typeface="Franklin Gothic Medium" panose="020B0603020102020204" pitchFamily="34" charset="0"/>
                </a:rPr>
                <a:t>ANTAL FLYTTARE EFTER ÅLDER I TROLLHÄTTANS KOMMUN</a:t>
              </a:r>
            </a:p>
          </p:txBody>
        </p:sp>
      </p:grpSp>
    </p:spTree>
    <p:extLst>
      <p:ext uri="{BB962C8B-B14F-4D97-AF65-F5344CB8AC3E}">
        <p14:creationId xmlns:p14="http://schemas.microsoft.com/office/powerpoint/2010/main" val="2517893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p:cNvSpPr>
            <a:spLocks noGrp="1"/>
          </p:cNvSpPr>
          <p:nvPr>
            <p:ph type="sldNum" sz="quarter" idx="7"/>
          </p:nvPr>
        </p:nvSpPr>
        <p:spPr/>
        <p:txBody>
          <a:bodyPr/>
          <a:lstStyle/>
          <a:p>
            <a:fld id="{B6F15528-21DE-4FAA-801E-634DDDAF4B2B}" type="slidenum">
              <a:rPr lang="sv-SE" sz="1050" smtClean="0">
                <a:solidFill>
                  <a:schemeClr val="tx1">
                    <a:lumMod val="75000"/>
                  </a:schemeClr>
                </a:solidFill>
              </a:rPr>
              <a:pPr/>
              <a:t>3</a:t>
            </a:fld>
            <a:endParaRPr lang="sv-SE" sz="1050" dirty="0">
              <a:solidFill>
                <a:schemeClr val="tx1">
                  <a:lumMod val="75000"/>
                </a:schemeClr>
              </a:solidFill>
            </a:endParaRPr>
          </a:p>
        </p:txBody>
      </p:sp>
      <p:pic>
        <p:nvPicPr>
          <p:cNvPr id="6" name="Picture 3">
            <a:extLs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7" name="Rubrik 6">
            <a:extLst>
              <a:ext uri="{FF2B5EF4-FFF2-40B4-BE49-F238E27FC236}">
                <a16:creationId xmlns:a16="http://schemas.microsoft.com/office/drawing/2014/main" id="{AD75AD0B-46E9-4F41-B64B-5C8D4E97CD28}"/>
              </a:ext>
            </a:extLst>
          </p:cNvPr>
          <p:cNvSpPr>
            <a:spLocks noGrp="1"/>
          </p:cNvSpPr>
          <p:nvPr>
            <p:ph type="title" idx="4294967295"/>
          </p:nvPr>
        </p:nvSpPr>
        <p:spPr>
          <a:xfrm>
            <a:off x="1586277" y="1361099"/>
            <a:ext cx="5971446" cy="2096475"/>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457148" rtl="0" eaLnBrk="1" fontAlgn="auto" latinLnBrk="0" hangingPunct="1">
              <a:lnSpc>
                <a:spcPct val="150000"/>
              </a:lnSpc>
              <a:spcBef>
                <a:spcPts val="0"/>
              </a:spcBef>
              <a:spcAft>
                <a:spcPts val="0"/>
              </a:spcAft>
              <a:buClrTx/>
              <a:buSzTx/>
              <a:buFontTx/>
              <a:buNone/>
              <a:tabLst/>
              <a:defRPr/>
            </a:pPr>
            <a:r>
              <a:rPr kumimoji="0" lang="sv-SE" sz="2700" b="0"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rPr>
              <a:t>Del 1 </a:t>
            </a:r>
            <a:br>
              <a:rPr kumimoji="0" lang="sv-SE" sz="2700" b="0"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rPr>
            </a:br>
            <a:r>
              <a:rPr kumimoji="0" lang="sv-SE" sz="2700" b="0"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rPr>
              <a:t>INLEDNING OCH </a:t>
            </a:r>
            <a:br>
              <a:rPr kumimoji="0" lang="sv-SE" sz="2700" b="0"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rPr>
            </a:br>
            <a:r>
              <a:rPr kumimoji="0" lang="sv-SE" sz="2700" b="0"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rPr>
              <a:t>SAMMANFATTNING</a:t>
            </a:r>
            <a:endParaRPr kumimoji="0" lang="sv-SE" sz="900" b="0"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endParaRPr>
          </a:p>
        </p:txBody>
      </p:sp>
    </p:spTree>
    <p:extLst>
      <p:ext uri="{BB962C8B-B14F-4D97-AF65-F5344CB8AC3E}">
        <p14:creationId xmlns:p14="http://schemas.microsoft.com/office/powerpoint/2010/main" val="34124473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ubrik 2" hidden="1">
            <a:extLst>
              <a:ext uri="{FF2B5EF4-FFF2-40B4-BE49-F238E27FC236}">
                <a16:creationId xmlns:a16="http://schemas.microsoft.com/office/drawing/2014/main" id="{22F3DF10-8D6E-4B3C-B766-A3A97732BBF8}"/>
              </a:ext>
            </a:extLst>
          </p:cNvPr>
          <p:cNvSpPr>
            <a:spLocks noGrp="1"/>
          </p:cNvSpPr>
          <p:nvPr>
            <p:ph type="title"/>
          </p:nvPr>
        </p:nvSpPr>
        <p:spPr/>
        <p:txBody>
          <a:bodyPr/>
          <a:lstStyle/>
          <a:p>
            <a:pPr>
              <a:lnSpc>
                <a:spcPct val="150000"/>
              </a:lnSpc>
            </a:pPr>
            <a:r>
              <a:rPr lang="sv-SE" sz="800" b="1" dirty="0">
                <a:solidFill>
                  <a:schemeClr val="tx1">
                    <a:lumMod val="75000"/>
                  </a:schemeClr>
                </a:solidFill>
              </a:rPr>
              <a:t>FLYTTARNA OCH ÅLDERSSTRUKTUREN</a:t>
            </a:r>
          </a:p>
        </p:txBody>
      </p:sp>
      <p:sp>
        <p:nvSpPr>
          <p:cNvPr id="2" name="Platshållare för bildnummer 1"/>
          <p:cNvSpPr>
            <a:spLocks noGrp="1"/>
          </p:cNvSpPr>
          <p:nvPr>
            <p:ph type="sldNum" sz="quarter" idx="7"/>
          </p:nvPr>
        </p:nvSpPr>
        <p:spPr/>
        <p:txBody>
          <a:bodyPr/>
          <a:lstStyle/>
          <a:p>
            <a:fld id="{B6F15528-21DE-4FAA-801E-634DDDAF4B2B}" type="slidenum">
              <a:rPr lang="sv-SE" sz="1050" smtClean="0">
                <a:solidFill>
                  <a:srgbClr val="3C3C3C"/>
                </a:solidFill>
              </a:rPr>
              <a:t>30</a:t>
            </a:fld>
            <a:endParaRPr lang="sv-SE" sz="1050" dirty="0">
              <a:solidFill>
                <a:srgbClr val="3C3C3C"/>
              </a:solidFill>
            </a:endParaRPr>
          </a:p>
        </p:txBody>
      </p:sp>
      <p:sp>
        <p:nvSpPr>
          <p:cNvPr id="4" name="Platshållare för sidfot 3"/>
          <p:cNvSpPr>
            <a:spLocks noGrp="1"/>
          </p:cNvSpPr>
          <p:nvPr>
            <p:ph type="ftr" sz="quarter" idx="5"/>
          </p:nvPr>
        </p:nvSpPr>
        <p:spPr/>
        <p:txBody>
          <a:bodyPr/>
          <a:lstStyle/>
          <a:p>
            <a:r>
              <a:rPr lang="sv-SE" sz="1050" dirty="0">
                <a:solidFill>
                  <a:srgbClr val="3C3C3C"/>
                </a:solidFill>
              </a:rPr>
              <a:t>Del 4 - Bakgrund och antaganden</a:t>
            </a:r>
          </a:p>
        </p:txBody>
      </p:sp>
      <p:cxnSp>
        <p:nvCxnSpPr>
          <p:cNvPr id="5" name="Rak koppling 4">
            <a:extLst>
              <a:ext uri="{FF2B5EF4-FFF2-40B4-BE49-F238E27FC236}">
                <a16:creationId xmlns:a16="http://schemas.microsoft.com/office/drawing/2014/main" id="{C687BB2D-333B-4323-8706-649AEEF169E0}"/>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3">
            <a:extLs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08000" y="359999"/>
            <a:ext cx="2025000" cy="4232749"/>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FLYTTARNA OCH ÅLDERSSTRUKTUREN</a:t>
            </a:r>
          </a:p>
          <a:p>
            <a:pPr>
              <a:lnSpc>
                <a:spcPct val="150000"/>
              </a:lnSpc>
            </a:pPr>
            <a:br>
              <a:rPr lang="sv-SE" sz="900" b="1" dirty="0">
                <a:solidFill>
                  <a:schemeClr val="tx1">
                    <a:lumMod val="75000"/>
                  </a:schemeClr>
                </a:solidFill>
                <a:latin typeface="HelveticaNeueLT W1G 55 Roman" panose="020B0604020202020204" pitchFamily="34" charset="0"/>
              </a:rPr>
            </a:br>
            <a:r>
              <a:rPr lang="sv-SE" sz="900" i="1" dirty="0">
                <a:solidFill>
                  <a:schemeClr val="tx1">
                    <a:lumMod val="75000"/>
                  </a:schemeClr>
                </a:solidFill>
                <a:latin typeface="HelveticaNeueLT W1G 55 Roman" panose="020B0604020202020204" pitchFamily="34" charset="0"/>
              </a:rPr>
              <a:t>Skillnad i antalet in- och utflyttade invånare i olika åldrar. Genomsnitt för </a:t>
            </a:r>
            <a:r>
              <a:rPr lang="sv-SE" sz="900" i="1">
                <a:solidFill>
                  <a:schemeClr val="tx1">
                    <a:lumMod val="75000"/>
                  </a:schemeClr>
                </a:solidFill>
                <a:latin typeface="HelveticaNeueLT W1G 55 Roman" panose="020B0604020202020204" pitchFamily="34" charset="0"/>
              </a:rPr>
              <a:t>perioden 2021-2023.</a:t>
            </a:r>
            <a:endParaRPr lang="sv-SE" sz="900" i="1"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dirty="0">
                <a:solidFill>
                  <a:schemeClr val="tx1">
                    <a:lumMod val="75000"/>
                  </a:schemeClr>
                </a:solidFill>
                <a:latin typeface="HelveticaNeueLT W1G 55 Roman" panose="020B0604020202020204" pitchFamily="34" charset="0"/>
              </a:rPr>
              <a:t>Diagrammet visar effekten av in- och utflyttningen på åldersstrukturen. Staplarna visar flyttnettot, dvs. vilka åldersgrupper som ökar respektive minskar på grund av flyttningar. Nettot har beräknats som skillnaden mellan antalet inflyttade och utflyttade i diagrammet ovan. Ett negativt värde betyder att fler flyttar från kommunen än till kommunen i den åldern. För att få en mer representativ bild av flyttningarna har ett genomsnitt för de tre senaste åren beräknats.</a:t>
            </a:r>
          </a:p>
          <a:p>
            <a:pPr>
              <a:lnSpc>
                <a:spcPct val="150000"/>
              </a:lnSpc>
            </a:pPr>
            <a:endParaRPr lang="sv-SE" sz="900" dirty="0">
              <a:solidFill>
                <a:schemeClr val="tx1">
                  <a:lumMod val="75000"/>
                </a:schemeClr>
              </a:solidFill>
              <a:latin typeface="HelveticaNeueLT W1G 55 Roman" panose="020B0604020202020204" pitchFamily="34" charset="0"/>
            </a:endParaRPr>
          </a:p>
        </p:txBody>
      </p:sp>
      <p:grpSp>
        <p:nvGrpSpPr>
          <p:cNvPr id="7" name="xx" descr="Stapeldiagram som visar flyttnetto per ålder i ettårsklasser, genomsnitt för de tre senaste åren." title="Flyttnetto efter ålder i Trollhättans kommun">
            <a:extLst>
              <a:ext uri="{FF2B5EF4-FFF2-40B4-BE49-F238E27FC236}">
                <a16:creationId xmlns:a16="http://schemas.microsoft.com/office/drawing/2014/main" id="{7C432FA7-47A9-A95F-D93D-FDB937F1867A}"/>
              </a:ext>
            </a:extLst>
          </p:cNvPr>
          <p:cNvGrpSpPr/>
          <p:nvPr/>
        </p:nvGrpSpPr>
        <p:grpSpPr>
          <a:xfrm>
            <a:off x="2768600" y="381000"/>
            <a:ext cx="5219700" cy="4267200"/>
            <a:chOff x="0" y="0"/>
            <a:chExt cx="5219700" cy="4047000"/>
          </a:xfrm>
        </p:grpSpPr>
        <p:graphicFrame>
          <p:nvGraphicFramePr>
            <p:cNvPr id="8" name="Diagram 7" descr="Stapeldiagram som visar flyttnetto per ålder i ettårsklasser, genomsnitt för de tre senaste åren." title="Flyttnetto efter ålder i Trollhättans kommun">
              <a:extLst>
                <a:ext uri="{FF2B5EF4-FFF2-40B4-BE49-F238E27FC236}">
                  <a16:creationId xmlns:a16="http://schemas.microsoft.com/office/drawing/2014/main" id="{5A651096-DDC4-C0D1-1D50-500453EA06B5}"/>
                </a:ext>
              </a:extLst>
            </p:cNvPr>
            <p:cNvGraphicFramePr/>
            <p:nvPr/>
          </p:nvGraphicFramePr>
          <p:xfrm>
            <a:off x="0" y="350571"/>
            <a:ext cx="5219700" cy="3696429"/>
          </p:xfrm>
          <a:graphic>
            <a:graphicData uri="http://schemas.openxmlformats.org/drawingml/2006/chart">
              <c:chart xmlns:c="http://schemas.openxmlformats.org/drawingml/2006/chart" xmlns:r="http://schemas.openxmlformats.org/officeDocument/2006/relationships" r:id="rId4"/>
            </a:graphicData>
          </a:graphic>
        </p:graphicFrame>
        <p:sp>
          <p:nvSpPr>
            <p:cNvPr id="9" name="Rektangel 8">
              <a:extLst>
                <a:ext uri="{FF2B5EF4-FFF2-40B4-BE49-F238E27FC236}">
                  <a16:creationId xmlns:a16="http://schemas.microsoft.com/office/drawing/2014/main" id="{7FCC0FB3-B8D1-E24F-F782-DE4B5648D681}"/>
                </a:ext>
              </a:extLst>
            </p:cNvPr>
            <p:cNvSpPr/>
            <p:nvPr/>
          </p:nvSpPr>
          <p:spPr>
            <a:xfrm>
              <a:off x="505700" y="0"/>
              <a:ext cx="4318000" cy="419100"/>
            </a:xfrm>
            <a:prstGeom prst="rect">
              <a:avLst/>
            </a:prstGeom>
            <a:noFill/>
            <a:ln w="19050" cap="flat" cmpd="sng" algn="ctr">
              <a:noFill/>
              <a:prstDash val="solid"/>
              <a:miter lim="800000"/>
            </a:ln>
            <a:effectLst/>
            <a:extLst>
              <a:ext uri="{909E8E84-426E-40DD-AFC4-6F175D3DCCD1}">
                <a14:hiddenFill xmlns:a14="http://schemas.microsoft.com/office/drawing/2010/main">
                  <a:solidFill>
                    <a:srgbClr val="FFFFFF"/>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sz="1100" b="0" i="0">
                  <a:solidFill>
                    <a:srgbClr xmlns:mc="http://schemas.openxmlformats.org/markup-compatibility/2006" xmlns:a14="http://schemas.microsoft.com/office/drawing/2010/main" val="477081" mc:Ignorable="a14" a14:legacySpreadsheetColorIndex="18"/>
                  </a:solidFill>
                  <a:latin typeface="Franklin Gothic Medium" panose="020B0603020102020204" pitchFamily="34" charset="0"/>
                </a:rPr>
                <a:t>FLYTTNETTO EFTER ÅLDER I TROLLHÄTTANS KOMMUN</a:t>
              </a:r>
            </a:p>
          </p:txBody>
        </p:sp>
      </p:grpSp>
    </p:spTree>
    <p:extLst>
      <p:ext uri="{BB962C8B-B14F-4D97-AF65-F5344CB8AC3E}">
        <p14:creationId xmlns:p14="http://schemas.microsoft.com/office/powerpoint/2010/main" val="9355520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ubrik 2" hidden="1">
            <a:extLst>
              <a:ext uri="{FF2B5EF4-FFF2-40B4-BE49-F238E27FC236}">
                <a16:creationId xmlns:a16="http://schemas.microsoft.com/office/drawing/2014/main" id="{5A3E72D8-A0B3-4A5E-8C35-69E2F6FC6D12}"/>
              </a:ext>
            </a:extLst>
          </p:cNvPr>
          <p:cNvSpPr>
            <a:spLocks noGrp="1"/>
          </p:cNvSpPr>
          <p:nvPr>
            <p:ph type="title"/>
          </p:nvPr>
        </p:nvSpPr>
        <p:spPr/>
        <p:txBody>
          <a:bodyPr/>
          <a:lstStyle/>
          <a:p>
            <a:pPr>
              <a:lnSpc>
                <a:spcPct val="150000"/>
              </a:lnSpc>
            </a:pPr>
            <a:r>
              <a:rPr lang="sv-SE" sz="800" b="1" dirty="0">
                <a:solidFill>
                  <a:schemeClr val="tx1">
                    <a:lumMod val="75000"/>
                  </a:schemeClr>
                </a:solidFill>
              </a:rPr>
              <a:t>INVÅNARNAS BENÄGENHET ATT FLYTTA</a:t>
            </a:r>
          </a:p>
        </p:txBody>
      </p:sp>
      <p:sp>
        <p:nvSpPr>
          <p:cNvPr id="2" name="Platshållare för bildnummer 1"/>
          <p:cNvSpPr>
            <a:spLocks noGrp="1"/>
          </p:cNvSpPr>
          <p:nvPr>
            <p:ph type="sldNum" sz="quarter" idx="7"/>
          </p:nvPr>
        </p:nvSpPr>
        <p:spPr/>
        <p:txBody>
          <a:bodyPr/>
          <a:lstStyle/>
          <a:p>
            <a:fld id="{B6F15528-21DE-4FAA-801E-634DDDAF4B2B}" type="slidenum">
              <a:rPr lang="sv-SE" sz="1050" smtClean="0">
                <a:solidFill>
                  <a:srgbClr val="3C3C3C"/>
                </a:solidFill>
              </a:rPr>
              <a:t>31</a:t>
            </a:fld>
            <a:endParaRPr lang="sv-SE" sz="1050" dirty="0">
              <a:solidFill>
                <a:srgbClr val="3C3C3C"/>
              </a:solidFill>
            </a:endParaRPr>
          </a:p>
        </p:txBody>
      </p:sp>
      <p:sp>
        <p:nvSpPr>
          <p:cNvPr id="4" name="Platshållare för sidfot 3"/>
          <p:cNvSpPr>
            <a:spLocks noGrp="1"/>
          </p:cNvSpPr>
          <p:nvPr>
            <p:ph type="ftr" sz="quarter" idx="5"/>
          </p:nvPr>
        </p:nvSpPr>
        <p:spPr/>
        <p:txBody>
          <a:bodyPr/>
          <a:lstStyle/>
          <a:p>
            <a:r>
              <a:rPr lang="sv-SE" sz="1050" dirty="0">
                <a:solidFill>
                  <a:srgbClr val="3C3C3C"/>
                </a:solidFill>
              </a:rPr>
              <a:t>Del 4 - Bakgrund och antaganden</a:t>
            </a:r>
          </a:p>
        </p:txBody>
      </p:sp>
      <p:cxnSp>
        <p:nvCxnSpPr>
          <p:cNvPr id="5" name="Rak koppling 4">
            <a:extLst>
              <a:ext uri="{FF2B5EF4-FFF2-40B4-BE49-F238E27FC236}">
                <a16:creationId xmlns:a16="http://schemas.microsoft.com/office/drawing/2014/main" id="{8FC33AEB-0D75-40DF-8162-547BC13886AA}"/>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3">
            <a:extLs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08000" y="360000"/>
            <a:ext cx="2025000" cy="410625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INVÅNARNAS BENÄGENHET ATT FLYTTA</a:t>
            </a:r>
          </a:p>
          <a:p>
            <a:pPr>
              <a:lnSpc>
                <a:spcPct val="150000"/>
              </a:lnSpc>
            </a:pPr>
            <a:br>
              <a:rPr lang="sv-SE" sz="900" b="1" dirty="0">
                <a:solidFill>
                  <a:schemeClr val="tx1">
                    <a:lumMod val="75000"/>
                  </a:schemeClr>
                </a:solidFill>
                <a:latin typeface="HelveticaNeueLT W1G 55 Roman" panose="020B0604020202020204" pitchFamily="34" charset="0"/>
              </a:rPr>
            </a:br>
            <a:r>
              <a:rPr lang="sv-SE" sz="900" i="1" dirty="0">
                <a:solidFill>
                  <a:schemeClr val="tx1">
                    <a:lumMod val="75000"/>
                  </a:schemeClr>
                </a:solidFill>
                <a:latin typeface="HelveticaNeueLT W1G 55 Roman" panose="020B0604020202020204" pitchFamily="34" charset="0"/>
              </a:rPr>
              <a:t>Andelen invånare i olika åldrar som flyttar från kommunen. Genomsnitt för </a:t>
            </a:r>
            <a:r>
              <a:rPr lang="sv-SE" sz="900" i="1">
                <a:solidFill>
                  <a:schemeClr val="tx1">
                    <a:lumMod val="75000"/>
                  </a:schemeClr>
                </a:solidFill>
                <a:latin typeface="HelveticaNeueLT W1G 55 Roman" panose="020B0604020202020204" pitchFamily="34" charset="0"/>
              </a:rPr>
              <a:t>perioden 2021-2023. </a:t>
            </a:r>
            <a:r>
              <a:rPr lang="sv-SE" sz="900" i="1" dirty="0">
                <a:solidFill>
                  <a:schemeClr val="tx1">
                    <a:lumMod val="75000"/>
                  </a:schemeClr>
                </a:solidFill>
                <a:latin typeface="HelveticaNeueLT W1G 55 Roman" panose="020B0604020202020204" pitchFamily="34" charset="0"/>
              </a:rPr>
              <a:t>Jämförelse med riket.</a:t>
            </a:r>
          </a:p>
          <a:p>
            <a:pPr>
              <a:lnSpc>
                <a:spcPct val="150000"/>
              </a:lnSpc>
            </a:pPr>
            <a:endParaRPr lang="sv-SE" sz="900" i="1" dirty="0">
              <a:solidFill>
                <a:schemeClr val="tx1">
                  <a:lumMod val="75000"/>
                </a:schemeClr>
              </a:solidFill>
              <a:latin typeface="HelveticaNeueLT W1G 55 Roman" panose="020B0604020202020204" pitchFamily="34" charset="0"/>
            </a:endParaRPr>
          </a:p>
          <a:p>
            <a:pPr>
              <a:lnSpc>
                <a:spcPct val="150000"/>
              </a:lnSpc>
            </a:pPr>
            <a:r>
              <a:rPr lang="sv-SE" sz="900">
                <a:solidFill>
                  <a:schemeClr val="tx1">
                    <a:lumMod val="75000"/>
                  </a:schemeClr>
                </a:solidFill>
                <a:latin typeface="HelveticaNeueLT W1G 55 Roman" panose="020B0604020202020204" pitchFamily="34" charset="0"/>
              </a:rPr>
              <a:t>Flyttbenägenheten visar på sannolikheten att en person i en viss ålder flyttar från kommunen. I kommunen har 24-åringarna den högsta flyttbenägenheten med 0,19. Detta innebär att 19 procent av alla 24-åringar under ett givet år flyttar från kommunen.</a:t>
            </a:r>
            <a:endParaRPr lang="sv-SE" sz="900"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p:txBody>
      </p:sp>
      <p:grpSp>
        <p:nvGrpSpPr>
          <p:cNvPr id="7" name="xx" descr="Stapel- och linjediagram som visar andelen invånare per ålder i ettårsklasser som flyttar från kommunen (staplar) respektive från riket (linje), genomsnitt för de tre senaste åren." title="Benägenhet att flytta från Trollhättans kommun">
            <a:extLst>
              <a:ext uri="{FF2B5EF4-FFF2-40B4-BE49-F238E27FC236}">
                <a16:creationId xmlns:a16="http://schemas.microsoft.com/office/drawing/2014/main" id="{A42F20D6-2823-E37B-B74D-C28080336E74}"/>
              </a:ext>
            </a:extLst>
          </p:cNvPr>
          <p:cNvGrpSpPr/>
          <p:nvPr/>
        </p:nvGrpSpPr>
        <p:grpSpPr>
          <a:xfrm>
            <a:off x="2768600" y="381000"/>
            <a:ext cx="5219700" cy="4267200"/>
            <a:chOff x="0" y="0"/>
            <a:chExt cx="5219700" cy="3986829"/>
          </a:xfrm>
        </p:grpSpPr>
        <p:graphicFrame>
          <p:nvGraphicFramePr>
            <p:cNvPr id="8" name="Diagram 7" descr="Stapel- och linjediagram som visar andelen invånare per ålder i ettårsklasser som flyttar från kommunen (staplar) respektive från riket (linje), genomsnitt för de tre senaste åren." title="Benägenhet att flytta från Trollhättans kommun">
              <a:extLst>
                <a:ext uri="{FF2B5EF4-FFF2-40B4-BE49-F238E27FC236}">
                  <a16:creationId xmlns:a16="http://schemas.microsoft.com/office/drawing/2014/main" id="{6CBCB05B-DC0C-0912-932B-2C9F29E060E4}"/>
                </a:ext>
              </a:extLst>
            </p:cNvPr>
            <p:cNvGraphicFramePr/>
            <p:nvPr/>
          </p:nvGraphicFramePr>
          <p:xfrm>
            <a:off x="0" y="290400"/>
            <a:ext cx="5219700" cy="3696429"/>
          </p:xfrm>
          <a:graphic>
            <a:graphicData uri="http://schemas.openxmlformats.org/drawingml/2006/chart">
              <c:chart xmlns:c="http://schemas.openxmlformats.org/drawingml/2006/chart" xmlns:r="http://schemas.openxmlformats.org/officeDocument/2006/relationships" r:id="rId4"/>
            </a:graphicData>
          </a:graphic>
        </p:graphicFrame>
        <p:sp>
          <p:nvSpPr>
            <p:cNvPr id="9" name="Rektangel 8">
              <a:extLst>
                <a:ext uri="{FF2B5EF4-FFF2-40B4-BE49-F238E27FC236}">
                  <a16:creationId xmlns:a16="http://schemas.microsoft.com/office/drawing/2014/main" id="{2C88714F-B9BA-3CCC-0AE5-AB77CA50DC47}"/>
                </a:ext>
              </a:extLst>
            </p:cNvPr>
            <p:cNvSpPr/>
            <p:nvPr/>
          </p:nvSpPr>
          <p:spPr>
            <a:xfrm>
              <a:off x="579000" y="0"/>
              <a:ext cx="4318000" cy="419100"/>
            </a:xfrm>
            <a:prstGeom prst="rect">
              <a:avLst/>
            </a:prstGeom>
            <a:noFill/>
            <a:ln w="19050" cap="flat" cmpd="sng" algn="ctr">
              <a:noFill/>
              <a:prstDash val="solid"/>
              <a:miter lim="800000"/>
            </a:ln>
            <a:effectLst/>
            <a:extLst>
              <a:ext uri="{909E8E84-426E-40DD-AFC4-6F175D3DCCD1}">
                <a14:hiddenFill xmlns:a14="http://schemas.microsoft.com/office/drawing/2010/main">
                  <a:solidFill>
                    <a:srgbClr val="FFFFFF"/>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sz="1100" b="0" i="0">
                  <a:solidFill>
                    <a:srgbClr xmlns:mc="http://schemas.openxmlformats.org/markup-compatibility/2006" xmlns:a14="http://schemas.microsoft.com/office/drawing/2010/main" val="477081" mc:Ignorable="a14" a14:legacySpreadsheetColorIndex="18"/>
                  </a:solidFill>
                  <a:latin typeface="Franklin Gothic Medium" panose="020B0603020102020204" pitchFamily="34" charset="0"/>
                </a:rPr>
                <a:t>BENÄGENHET ATT FLYTTA FRÅN TROLLHÄTTANS KOMMUN</a:t>
              </a:r>
            </a:p>
          </p:txBody>
        </p:sp>
      </p:grpSp>
    </p:spTree>
    <p:extLst>
      <p:ext uri="{BB962C8B-B14F-4D97-AF65-F5344CB8AC3E}">
        <p14:creationId xmlns:p14="http://schemas.microsoft.com/office/powerpoint/2010/main" val="15690775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hidden="1">
            <a:extLst>
              <a:ext uri="{FF2B5EF4-FFF2-40B4-BE49-F238E27FC236}">
                <a16:creationId xmlns:a16="http://schemas.microsoft.com/office/drawing/2014/main" id="{963A2AD1-6D0E-410D-9D09-C0AE2C11FD32}"/>
              </a:ext>
            </a:extLst>
          </p:cNvPr>
          <p:cNvSpPr>
            <a:spLocks noGrp="1"/>
          </p:cNvSpPr>
          <p:nvPr>
            <p:ph type="title"/>
          </p:nvPr>
        </p:nvSpPr>
        <p:spPr/>
        <p:txBody>
          <a:bodyPr>
            <a:normAutofit/>
          </a:bodyPr>
          <a:lstStyle/>
          <a:p>
            <a:pPr>
              <a:lnSpc>
                <a:spcPct val="150000"/>
              </a:lnSpc>
            </a:pPr>
            <a:r>
              <a:rPr lang="sv-SE" sz="800" b="1" dirty="0">
                <a:solidFill>
                  <a:schemeClr val="tx1">
                    <a:lumMod val="75000"/>
                  </a:schemeClr>
                </a:solidFill>
              </a:rPr>
              <a:t>KVINNORS BENÄGENHET ATT FLYTTA</a:t>
            </a:r>
          </a:p>
        </p:txBody>
      </p:sp>
      <p:sp>
        <p:nvSpPr>
          <p:cNvPr id="3" name="Platshållare för bildnummer 2"/>
          <p:cNvSpPr>
            <a:spLocks noGrp="1"/>
          </p:cNvSpPr>
          <p:nvPr>
            <p:ph type="sldNum" sz="quarter" idx="7"/>
          </p:nvPr>
        </p:nvSpPr>
        <p:spPr/>
        <p:txBody>
          <a:bodyPr/>
          <a:lstStyle/>
          <a:p>
            <a:fld id="{B6F15528-21DE-4FAA-801E-634DDDAF4B2B}" type="slidenum">
              <a:rPr lang="sv-SE" sz="1050" smtClean="0">
                <a:solidFill>
                  <a:srgbClr val="3C3C3C"/>
                </a:solidFill>
              </a:rPr>
              <a:t>32</a:t>
            </a:fld>
            <a:endParaRPr lang="sv-SE" sz="1050" dirty="0">
              <a:solidFill>
                <a:srgbClr val="3C3C3C"/>
              </a:solidFill>
            </a:endParaRPr>
          </a:p>
        </p:txBody>
      </p:sp>
      <p:sp>
        <p:nvSpPr>
          <p:cNvPr id="6" name="Platshållare för sidfot 5"/>
          <p:cNvSpPr>
            <a:spLocks noGrp="1"/>
          </p:cNvSpPr>
          <p:nvPr>
            <p:ph type="ftr" sz="quarter" idx="5"/>
          </p:nvPr>
        </p:nvSpPr>
        <p:spPr/>
        <p:txBody>
          <a:bodyPr/>
          <a:lstStyle/>
          <a:p>
            <a:r>
              <a:rPr lang="sv-SE" sz="1050" dirty="0">
                <a:solidFill>
                  <a:srgbClr val="3C3C3C"/>
                </a:solidFill>
              </a:rPr>
              <a:t>Del 4 - Bakgrund och antaganden</a:t>
            </a:r>
          </a:p>
        </p:txBody>
      </p:sp>
      <p:cxnSp>
        <p:nvCxnSpPr>
          <p:cNvPr id="7" name="Rak koppling 6">
            <a:extLst>
              <a:ext uri="{FF2B5EF4-FFF2-40B4-BE49-F238E27FC236}">
                <a16:creationId xmlns:a16="http://schemas.microsoft.com/office/drawing/2014/main" id="{672F3D2F-EAC8-493B-8E07-28E38991B524}"/>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5" name="Picture 3">
            <a:extLs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08000" y="360000"/>
            <a:ext cx="2025000" cy="410625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KVINNORS BENÄGENHET </a:t>
            </a:r>
            <a:br>
              <a:rPr lang="sv-SE" sz="1050" b="1" dirty="0">
                <a:solidFill>
                  <a:schemeClr val="tx1">
                    <a:lumMod val="75000"/>
                  </a:schemeClr>
                </a:solidFill>
                <a:latin typeface="HelveticaNeueLT W1G 55 Roman" panose="020B0604020202020204" pitchFamily="34" charset="0"/>
              </a:rPr>
            </a:br>
            <a:r>
              <a:rPr lang="sv-SE" sz="1050" b="1" dirty="0">
                <a:solidFill>
                  <a:schemeClr val="tx1">
                    <a:lumMod val="75000"/>
                  </a:schemeClr>
                </a:solidFill>
                <a:latin typeface="HelveticaNeueLT W1G 55 Roman" panose="020B0604020202020204" pitchFamily="34" charset="0"/>
              </a:rPr>
              <a:t>ATT FLYTTA</a:t>
            </a:r>
          </a:p>
          <a:p>
            <a:pPr>
              <a:lnSpc>
                <a:spcPct val="150000"/>
              </a:lnSpc>
            </a:pPr>
            <a:br>
              <a:rPr lang="sv-SE" sz="900" b="1" dirty="0">
                <a:solidFill>
                  <a:schemeClr val="tx1">
                    <a:lumMod val="75000"/>
                  </a:schemeClr>
                </a:solidFill>
                <a:latin typeface="HelveticaNeueLT W1G 55 Roman" panose="020B0604020202020204" pitchFamily="34" charset="0"/>
              </a:rPr>
            </a:br>
            <a:r>
              <a:rPr lang="sv-SE" sz="900" i="1" dirty="0">
                <a:solidFill>
                  <a:schemeClr val="tx1">
                    <a:lumMod val="75000"/>
                  </a:schemeClr>
                </a:solidFill>
                <a:latin typeface="HelveticaNeueLT W1G 55 Roman" panose="020B0604020202020204" pitchFamily="34" charset="0"/>
              </a:rPr>
              <a:t>Andelen kvinnor i olika åldrar som flyttar från kommunen. Genomsnitt för </a:t>
            </a:r>
            <a:r>
              <a:rPr lang="sv-SE" sz="900" i="1">
                <a:solidFill>
                  <a:schemeClr val="tx1">
                    <a:lumMod val="75000"/>
                  </a:schemeClr>
                </a:solidFill>
                <a:latin typeface="HelveticaNeueLT W1G 55 Roman" panose="020B0604020202020204" pitchFamily="34" charset="0"/>
              </a:rPr>
              <a:t>perioden 2021-2023. </a:t>
            </a:r>
            <a:r>
              <a:rPr lang="sv-SE" sz="900" i="1" dirty="0">
                <a:solidFill>
                  <a:schemeClr val="tx1">
                    <a:lumMod val="75000"/>
                  </a:schemeClr>
                </a:solidFill>
                <a:latin typeface="HelveticaNeueLT W1G 55 Roman" panose="020B0604020202020204" pitchFamily="34" charset="0"/>
              </a:rPr>
              <a:t>Jämförelse med riket.</a:t>
            </a:r>
          </a:p>
          <a:p>
            <a:pPr>
              <a:lnSpc>
                <a:spcPct val="150000"/>
              </a:lnSpc>
            </a:pPr>
            <a:endParaRPr lang="sv-SE" sz="900" i="1" dirty="0">
              <a:solidFill>
                <a:schemeClr val="tx1">
                  <a:lumMod val="75000"/>
                </a:schemeClr>
              </a:solidFill>
              <a:latin typeface="HelveticaNeueLT W1G 55 Roman" panose="020B0604020202020204" pitchFamily="34" charset="0"/>
            </a:endParaRPr>
          </a:p>
          <a:p>
            <a:pPr>
              <a:lnSpc>
                <a:spcPct val="150000"/>
              </a:lnSpc>
            </a:pPr>
            <a:r>
              <a:rPr lang="sv-SE" sz="900">
                <a:solidFill>
                  <a:schemeClr val="tx1">
                    <a:lumMod val="75000"/>
                  </a:schemeClr>
                </a:solidFill>
                <a:latin typeface="HelveticaNeueLT W1G 55 Roman" panose="020B0604020202020204" pitchFamily="34" charset="0"/>
              </a:rPr>
              <a:t>På riksnivå är yngre kvinnor betydligt mer flyttbenägna än männen. De söker sig tidigare än män till orter som erbjuder studie-och arbetsmöjligheter. Vid 30-års ålder blir de dock mindre flyttbenägna än männen. I vissa kommuner flyttar mer än hälften av de unga kvinnorna i vissa åldrar.
I Trollhättans kommun har de 23-åriga kvinnorna den största flyttbenägenheten med 0,21.</a:t>
            </a:r>
            <a:endParaRPr lang="sv-SE" sz="900"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p:txBody>
      </p:sp>
      <p:grpSp>
        <p:nvGrpSpPr>
          <p:cNvPr id="4" name="xx" descr="Stapel- och linjediagram som visar andelen kvinnor per ålder i ettårsklasser som flyttar från kommunen (staplar) respektive från riket (linje), genomsnitt för de tre senaste åren." title="Kvinnors benägehet att flytta från Trollhättans kommun">
            <a:extLst>
              <a:ext uri="{FF2B5EF4-FFF2-40B4-BE49-F238E27FC236}">
                <a16:creationId xmlns:a16="http://schemas.microsoft.com/office/drawing/2014/main" id="{35699EAC-A58C-2515-8977-B142430675F1}"/>
              </a:ext>
            </a:extLst>
          </p:cNvPr>
          <p:cNvGrpSpPr/>
          <p:nvPr/>
        </p:nvGrpSpPr>
        <p:grpSpPr>
          <a:xfrm>
            <a:off x="2768600" y="381000"/>
            <a:ext cx="5219700" cy="4267200"/>
            <a:chOff x="0" y="0"/>
            <a:chExt cx="5219700" cy="3986829"/>
          </a:xfrm>
        </p:grpSpPr>
        <p:graphicFrame>
          <p:nvGraphicFramePr>
            <p:cNvPr id="8" name="Diagram 7" descr="Stapel- och linjediagram som visar andelen kvinnor per ålder i ettårsklasser som flyttar från kommunen (staplar) respektive från riket (linje), genomsnitt för de tre senaste åren." title="Kvinnors benägehet att flytta från Trollhättans kommun">
              <a:extLst>
                <a:ext uri="{FF2B5EF4-FFF2-40B4-BE49-F238E27FC236}">
                  <a16:creationId xmlns:a16="http://schemas.microsoft.com/office/drawing/2014/main" id="{4518EF09-BD3D-3197-1CB9-DC2DE16F88B6}"/>
                </a:ext>
              </a:extLst>
            </p:cNvPr>
            <p:cNvGraphicFramePr/>
            <p:nvPr/>
          </p:nvGraphicFramePr>
          <p:xfrm>
            <a:off x="0" y="290400"/>
            <a:ext cx="5219700" cy="3696429"/>
          </p:xfrm>
          <a:graphic>
            <a:graphicData uri="http://schemas.openxmlformats.org/drawingml/2006/chart">
              <c:chart xmlns:c="http://schemas.openxmlformats.org/drawingml/2006/chart" xmlns:r="http://schemas.openxmlformats.org/officeDocument/2006/relationships" r:id="rId4"/>
            </a:graphicData>
          </a:graphic>
        </p:graphicFrame>
        <p:sp>
          <p:nvSpPr>
            <p:cNvPr id="9" name="Rektangel 8">
              <a:extLst>
                <a:ext uri="{FF2B5EF4-FFF2-40B4-BE49-F238E27FC236}">
                  <a16:creationId xmlns:a16="http://schemas.microsoft.com/office/drawing/2014/main" id="{65950C6E-EEA2-2031-C7D2-141F1DF513B2}"/>
                </a:ext>
              </a:extLst>
            </p:cNvPr>
            <p:cNvSpPr/>
            <p:nvPr/>
          </p:nvSpPr>
          <p:spPr>
            <a:xfrm>
              <a:off x="505700" y="0"/>
              <a:ext cx="4318000" cy="419100"/>
            </a:xfrm>
            <a:prstGeom prst="rect">
              <a:avLst/>
            </a:prstGeom>
            <a:noFill/>
            <a:ln w="19050" cap="flat" cmpd="sng" algn="ctr">
              <a:noFill/>
              <a:prstDash val="solid"/>
              <a:miter lim="800000"/>
            </a:ln>
            <a:effectLst/>
            <a:extLst>
              <a:ext uri="{909E8E84-426E-40DD-AFC4-6F175D3DCCD1}">
                <a14:hiddenFill xmlns:a14="http://schemas.microsoft.com/office/drawing/2010/main">
                  <a:solidFill>
                    <a:srgbClr val="FFFFFF"/>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sz="1100" b="0" i="0">
                  <a:solidFill>
                    <a:srgbClr xmlns:mc="http://schemas.openxmlformats.org/markup-compatibility/2006" xmlns:a14="http://schemas.microsoft.com/office/drawing/2010/main" val="477081" mc:Ignorable="a14" a14:legacySpreadsheetColorIndex="18"/>
                  </a:solidFill>
                  <a:latin typeface="Franklin Gothic Medium" panose="020B0603020102020204" pitchFamily="34" charset="0"/>
                </a:rPr>
                <a:t>KVINNORS BENÄGENHET ATT FLYTTA FRÅN TROLLHÄTTANS KOMMUN</a:t>
              </a:r>
            </a:p>
          </p:txBody>
        </p:sp>
      </p:grpSp>
    </p:spTree>
    <p:extLst>
      <p:ext uri="{BB962C8B-B14F-4D97-AF65-F5344CB8AC3E}">
        <p14:creationId xmlns:p14="http://schemas.microsoft.com/office/powerpoint/2010/main" val="1568708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hidden="1">
            <a:extLst>
              <a:ext uri="{FF2B5EF4-FFF2-40B4-BE49-F238E27FC236}">
                <a16:creationId xmlns:a16="http://schemas.microsoft.com/office/drawing/2014/main" id="{1C941F5A-08D4-42E1-A5E6-9BA7A6087E10}"/>
              </a:ext>
            </a:extLst>
          </p:cNvPr>
          <p:cNvSpPr>
            <a:spLocks noGrp="1"/>
          </p:cNvSpPr>
          <p:nvPr>
            <p:ph type="title"/>
          </p:nvPr>
        </p:nvSpPr>
        <p:spPr/>
        <p:txBody>
          <a:bodyPr>
            <a:normAutofit/>
          </a:bodyPr>
          <a:lstStyle/>
          <a:p>
            <a:pPr>
              <a:lnSpc>
                <a:spcPct val="150000"/>
              </a:lnSpc>
            </a:pPr>
            <a:r>
              <a:rPr lang="sv-SE" sz="800" b="1" dirty="0">
                <a:solidFill>
                  <a:schemeClr val="tx1">
                    <a:lumMod val="75000"/>
                  </a:schemeClr>
                </a:solidFill>
              </a:rPr>
              <a:t>MÄNS BENÄGENHET ATT FLYTTA</a:t>
            </a:r>
          </a:p>
        </p:txBody>
      </p:sp>
      <p:sp>
        <p:nvSpPr>
          <p:cNvPr id="3" name="Platshållare för bildnummer 2"/>
          <p:cNvSpPr>
            <a:spLocks noGrp="1"/>
          </p:cNvSpPr>
          <p:nvPr>
            <p:ph type="sldNum" sz="quarter" idx="7"/>
          </p:nvPr>
        </p:nvSpPr>
        <p:spPr/>
        <p:txBody>
          <a:bodyPr/>
          <a:lstStyle/>
          <a:p>
            <a:fld id="{B6F15528-21DE-4FAA-801E-634DDDAF4B2B}" type="slidenum">
              <a:rPr lang="sv-SE" sz="1050" smtClean="0">
                <a:solidFill>
                  <a:srgbClr val="3C3C3C"/>
                </a:solidFill>
              </a:rPr>
              <a:t>33</a:t>
            </a:fld>
            <a:endParaRPr lang="sv-SE" sz="1050" dirty="0">
              <a:solidFill>
                <a:srgbClr val="3C3C3C"/>
              </a:solidFill>
            </a:endParaRPr>
          </a:p>
        </p:txBody>
      </p:sp>
      <p:sp>
        <p:nvSpPr>
          <p:cNvPr id="6" name="Platshållare för sidfot 5"/>
          <p:cNvSpPr>
            <a:spLocks noGrp="1"/>
          </p:cNvSpPr>
          <p:nvPr>
            <p:ph type="ftr" sz="quarter" idx="5"/>
          </p:nvPr>
        </p:nvSpPr>
        <p:spPr/>
        <p:txBody>
          <a:bodyPr/>
          <a:lstStyle/>
          <a:p>
            <a:r>
              <a:rPr lang="sv-SE" sz="1050" dirty="0">
                <a:solidFill>
                  <a:srgbClr val="3C3C3C"/>
                </a:solidFill>
              </a:rPr>
              <a:t>Del 4 - Bakgrund och antaganden</a:t>
            </a:r>
          </a:p>
        </p:txBody>
      </p:sp>
      <p:cxnSp>
        <p:nvCxnSpPr>
          <p:cNvPr id="7" name="Rak koppling 6">
            <a:extLst>
              <a:ext uri="{FF2B5EF4-FFF2-40B4-BE49-F238E27FC236}">
                <a16:creationId xmlns:a16="http://schemas.microsoft.com/office/drawing/2014/main" id="{C9272C41-A6ED-41C1-B23C-497D52323870}"/>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5" name="Picture 3">
            <a:extLs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08000" y="360000"/>
            <a:ext cx="2025000" cy="410625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MÄNS BENÄGENHET </a:t>
            </a:r>
            <a:br>
              <a:rPr lang="sv-SE" sz="1050" b="1" dirty="0">
                <a:solidFill>
                  <a:schemeClr val="tx1">
                    <a:lumMod val="75000"/>
                  </a:schemeClr>
                </a:solidFill>
                <a:latin typeface="HelveticaNeueLT W1G 55 Roman" panose="020B0604020202020204" pitchFamily="34" charset="0"/>
              </a:rPr>
            </a:br>
            <a:r>
              <a:rPr lang="sv-SE" sz="1050" b="1" dirty="0">
                <a:solidFill>
                  <a:schemeClr val="tx1">
                    <a:lumMod val="75000"/>
                  </a:schemeClr>
                </a:solidFill>
                <a:latin typeface="HelveticaNeueLT W1G 55 Roman" panose="020B0604020202020204" pitchFamily="34" charset="0"/>
              </a:rPr>
              <a:t>ATT FLYTTA</a:t>
            </a:r>
          </a:p>
          <a:p>
            <a:pPr>
              <a:lnSpc>
                <a:spcPct val="150000"/>
              </a:lnSpc>
            </a:pPr>
            <a:br>
              <a:rPr lang="sv-SE" sz="900" b="1" dirty="0">
                <a:solidFill>
                  <a:schemeClr val="tx1">
                    <a:lumMod val="75000"/>
                  </a:schemeClr>
                </a:solidFill>
                <a:latin typeface="HelveticaNeueLT W1G 55 Roman" panose="020B0604020202020204" pitchFamily="34" charset="0"/>
              </a:rPr>
            </a:br>
            <a:r>
              <a:rPr lang="sv-SE" sz="900" i="1" dirty="0">
                <a:solidFill>
                  <a:schemeClr val="tx1">
                    <a:lumMod val="75000"/>
                  </a:schemeClr>
                </a:solidFill>
                <a:latin typeface="HelveticaNeueLT W1G 55 Roman" panose="020B0604020202020204" pitchFamily="34" charset="0"/>
              </a:rPr>
              <a:t>Andelen män i olika åldrar som flyttar från kommunen. Genomsnitt för </a:t>
            </a:r>
            <a:r>
              <a:rPr lang="sv-SE" sz="900" i="1">
                <a:solidFill>
                  <a:schemeClr val="tx1">
                    <a:lumMod val="75000"/>
                  </a:schemeClr>
                </a:solidFill>
                <a:latin typeface="HelveticaNeueLT W1G 55 Roman" panose="020B0604020202020204" pitchFamily="34" charset="0"/>
              </a:rPr>
              <a:t>perioden 2021-2023. </a:t>
            </a:r>
            <a:r>
              <a:rPr lang="sv-SE" sz="900" i="1" dirty="0">
                <a:solidFill>
                  <a:schemeClr val="tx1">
                    <a:lumMod val="75000"/>
                  </a:schemeClr>
                </a:solidFill>
                <a:latin typeface="HelveticaNeueLT W1G 55 Roman" panose="020B0604020202020204" pitchFamily="34" charset="0"/>
              </a:rPr>
              <a:t>Jämförelse med riket.</a:t>
            </a:r>
          </a:p>
          <a:p>
            <a:pPr>
              <a:lnSpc>
                <a:spcPct val="150000"/>
              </a:lnSpc>
            </a:pPr>
            <a:endParaRPr lang="sv-SE" sz="900" i="1" dirty="0">
              <a:solidFill>
                <a:schemeClr val="tx1">
                  <a:lumMod val="75000"/>
                </a:schemeClr>
              </a:solidFill>
              <a:latin typeface="HelveticaNeueLT W1G 55 Roman" panose="020B0604020202020204" pitchFamily="34" charset="0"/>
            </a:endParaRPr>
          </a:p>
          <a:p>
            <a:pPr>
              <a:lnSpc>
                <a:spcPct val="150000"/>
              </a:lnSpc>
            </a:pPr>
            <a:r>
              <a:rPr lang="sv-SE" sz="900">
                <a:solidFill>
                  <a:schemeClr val="tx1">
                    <a:lumMod val="75000"/>
                  </a:schemeClr>
                </a:solidFill>
                <a:latin typeface="HelveticaNeueLT W1G 55 Roman" panose="020B0604020202020204" pitchFamily="34" charset="0"/>
              </a:rPr>
              <a:t>På riksnivå har både män och kvinnor en mycket hög flyttbenägenhet mellan 20 och 30 år. Men till skillnad mot kvinnorna, som har en tydlig topp mellan 20 och 25 år, så är männens flyttbenägenhet mer jämn. Män äldre än 30 år har även en något högre flyttbenägenhet än kvinnor i samma ålder. Bland männen i Trollhättans kommun är 24-åringarna mest flyttbenägna med 0,19.</a:t>
            </a:r>
            <a:endParaRPr lang="sv-SE" sz="900"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p:txBody>
      </p:sp>
      <p:grpSp>
        <p:nvGrpSpPr>
          <p:cNvPr id="4" name="xx" descr="Stapel- och linjediagram som visar andelen män per ålder i ettårsklasser som flyttar från kommunen (staplar) respektive från riket (linje), genomsnitt för de tre senaste åren." title="Mäns benägenhet att flytta från Trollhättans kommun">
            <a:extLst>
              <a:ext uri="{FF2B5EF4-FFF2-40B4-BE49-F238E27FC236}">
                <a16:creationId xmlns:a16="http://schemas.microsoft.com/office/drawing/2014/main" id="{DF212336-4DF5-8F5D-A1A7-83BEFBDE227C}"/>
              </a:ext>
            </a:extLst>
          </p:cNvPr>
          <p:cNvGrpSpPr/>
          <p:nvPr/>
        </p:nvGrpSpPr>
        <p:grpSpPr>
          <a:xfrm>
            <a:off x="2768600" y="381000"/>
            <a:ext cx="5219700" cy="4267200"/>
            <a:chOff x="0" y="0"/>
            <a:chExt cx="5219700" cy="4047000"/>
          </a:xfrm>
        </p:grpSpPr>
        <p:graphicFrame>
          <p:nvGraphicFramePr>
            <p:cNvPr id="8" name="Diagram 7" descr="Stapel- och linjediagram som visar andelen män per ålder i ettårsklasser som flyttar från kommunen (staplar) respektive från riket (linje), genomsnitt för de tre senaste åren." title="Mäns benägenhet att flytta från Trollhättans kommun">
              <a:extLst>
                <a:ext uri="{FF2B5EF4-FFF2-40B4-BE49-F238E27FC236}">
                  <a16:creationId xmlns:a16="http://schemas.microsoft.com/office/drawing/2014/main" id="{66D37A16-1710-CC9C-D3EB-95D21BA584D0}"/>
                </a:ext>
              </a:extLst>
            </p:cNvPr>
            <p:cNvGraphicFramePr/>
            <p:nvPr/>
          </p:nvGraphicFramePr>
          <p:xfrm>
            <a:off x="0" y="350571"/>
            <a:ext cx="5219700" cy="3696429"/>
          </p:xfrm>
          <a:graphic>
            <a:graphicData uri="http://schemas.openxmlformats.org/drawingml/2006/chart">
              <c:chart xmlns:c="http://schemas.openxmlformats.org/drawingml/2006/chart" xmlns:r="http://schemas.openxmlformats.org/officeDocument/2006/relationships" r:id="rId4"/>
            </a:graphicData>
          </a:graphic>
        </p:graphicFrame>
        <p:sp>
          <p:nvSpPr>
            <p:cNvPr id="9" name="Rektangel 8">
              <a:extLst>
                <a:ext uri="{FF2B5EF4-FFF2-40B4-BE49-F238E27FC236}">
                  <a16:creationId xmlns:a16="http://schemas.microsoft.com/office/drawing/2014/main" id="{76BE2DF1-E6A3-7609-F82F-F7D32B659640}"/>
                </a:ext>
              </a:extLst>
            </p:cNvPr>
            <p:cNvSpPr/>
            <p:nvPr/>
          </p:nvSpPr>
          <p:spPr>
            <a:xfrm>
              <a:off x="505700" y="0"/>
              <a:ext cx="4318000" cy="419100"/>
            </a:xfrm>
            <a:prstGeom prst="rect">
              <a:avLst/>
            </a:prstGeom>
            <a:noFill/>
            <a:ln w="19050" cap="flat" cmpd="sng" algn="ctr">
              <a:noFill/>
              <a:prstDash val="solid"/>
              <a:miter lim="800000"/>
            </a:ln>
            <a:effectLst/>
            <a:extLst>
              <a:ext uri="{909E8E84-426E-40DD-AFC4-6F175D3DCCD1}">
                <a14:hiddenFill xmlns:a14="http://schemas.microsoft.com/office/drawing/2010/main">
                  <a:solidFill>
                    <a:srgbClr val="FFFFFF"/>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sz="1100" b="0" i="0">
                  <a:solidFill>
                    <a:srgbClr xmlns:mc="http://schemas.openxmlformats.org/markup-compatibility/2006" xmlns:a14="http://schemas.microsoft.com/office/drawing/2010/main" val="477081" mc:Ignorable="a14" a14:legacySpreadsheetColorIndex="18"/>
                  </a:solidFill>
                  <a:latin typeface="Franklin Gothic Medium" panose="020B0603020102020204" pitchFamily="34" charset="0"/>
                </a:rPr>
                <a:t>MÄNS BENÄGENHET ATT FLYTTA FRÅN TROLLHÄTTANS KOMMUN</a:t>
              </a:r>
            </a:p>
          </p:txBody>
        </p:sp>
      </p:grpSp>
    </p:spTree>
    <p:extLst>
      <p:ext uri="{BB962C8B-B14F-4D97-AF65-F5344CB8AC3E}">
        <p14:creationId xmlns:p14="http://schemas.microsoft.com/office/powerpoint/2010/main" val="432286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latshållare för bildnummer 1"/>
          <p:cNvSpPr>
            <a:spLocks noGrp="1"/>
          </p:cNvSpPr>
          <p:nvPr>
            <p:ph type="sldNum" sz="quarter" idx="7"/>
          </p:nvPr>
        </p:nvSpPr>
        <p:spPr/>
        <p:txBody>
          <a:bodyPr/>
          <a:lstStyle/>
          <a:p>
            <a:fld id="{B6F15528-21DE-4FAA-801E-634DDDAF4B2B}" type="slidenum">
              <a:rPr lang="sv-SE" smtClean="0">
                <a:solidFill>
                  <a:srgbClr val="3C3C3C"/>
                </a:solidFill>
              </a:rPr>
              <a:t>34</a:t>
            </a:fld>
            <a:endParaRPr lang="sv-SE" dirty="0">
              <a:solidFill>
                <a:srgbClr val="3C3C3C"/>
              </a:solidFill>
            </a:endParaRPr>
          </a:p>
        </p:txBody>
      </p:sp>
      <p:sp>
        <p:nvSpPr>
          <p:cNvPr id="21" name="Rubrik 20">
            <a:extLst>
              <a:ext uri="{FF2B5EF4-FFF2-40B4-BE49-F238E27FC236}">
                <a16:creationId xmlns:a16="http://schemas.microsoft.com/office/drawing/2014/main" id="{F4B47599-8BC2-453B-B446-CEB9BC3B4E45}"/>
              </a:ext>
            </a:extLst>
          </p:cNvPr>
          <p:cNvSpPr>
            <a:spLocks noGrp="1"/>
          </p:cNvSpPr>
          <p:nvPr>
            <p:ph type="title" idx="4294967295"/>
          </p:nvPr>
        </p:nvSpPr>
        <p:spPr>
          <a:xfrm>
            <a:off x="1600062" y="1351575"/>
            <a:ext cx="5971446" cy="140115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457148" rtl="0" eaLnBrk="1" fontAlgn="auto" latinLnBrk="0" hangingPunct="1">
              <a:lnSpc>
                <a:spcPct val="150000"/>
              </a:lnSpc>
              <a:spcBef>
                <a:spcPts val="0"/>
              </a:spcBef>
              <a:spcAft>
                <a:spcPts val="0"/>
              </a:spcAft>
              <a:buClrTx/>
              <a:buSzTx/>
              <a:buFontTx/>
              <a:buNone/>
              <a:tabLst/>
              <a:defRPr/>
            </a:pPr>
            <a:r>
              <a:rPr kumimoji="0" lang="sv-SE" sz="2700" b="0" i="0" u="none" strike="noStrike" kern="1200" cap="none" spc="0" normalizeH="0" baseline="0" noProof="0" dirty="0">
                <a:ln>
                  <a:noFill/>
                </a:ln>
                <a:solidFill>
                  <a:srgbClr xmlns:mc="http://schemas.openxmlformats.org/markup-compatibility/2006" xmlns:a14="http://schemas.microsoft.com/office/drawing/2010/main" val="000000" mc:Ignorable="a14" a14:legacySpreadsheetColorIndex="23"/>
                </a:solidFill>
                <a:effectLst/>
                <a:uLnTx/>
                <a:uFillTx/>
                <a:latin typeface="HelveticaNeueLT W1G 55 Roman" panose="020B0604020202020204" pitchFamily="34" charset="0"/>
                <a:ea typeface="+mn-ea"/>
                <a:cs typeface="+mn-cs"/>
              </a:rPr>
              <a:t>Del 5 </a:t>
            </a:r>
          </a:p>
          <a:p>
            <a:pPr marL="0" marR="0" lvl="0" indent="0" algn="ctr" defTabSz="457148" rtl="0" eaLnBrk="1" fontAlgn="auto" latinLnBrk="0" hangingPunct="1">
              <a:lnSpc>
                <a:spcPct val="150000"/>
              </a:lnSpc>
              <a:spcBef>
                <a:spcPts val="0"/>
              </a:spcBef>
              <a:spcAft>
                <a:spcPts val="0"/>
              </a:spcAft>
              <a:buClrTx/>
              <a:buSzTx/>
              <a:buFontTx/>
              <a:buNone/>
              <a:tabLst/>
              <a:defRPr/>
            </a:pPr>
            <a:r>
              <a:rPr kumimoji="0" lang="sv-SE" sz="2700" b="0" i="0" u="none" strike="noStrike" kern="1200" cap="none" spc="0" normalizeH="0" baseline="0" noProof="0" dirty="0">
                <a:ln>
                  <a:noFill/>
                </a:ln>
                <a:solidFill>
                  <a:srgbClr xmlns:mc="http://schemas.openxmlformats.org/markup-compatibility/2006" xmlns:a14="http://schemas.microsoft.com/office/drawing/2010/main" val="000000" mc:Ignorable="a14" a14:legacySpreadsheetColorIndex="23"/>
                </a:solidFill>
                <a:effectLst/>
                <a:uLnTx/>
                <a:uFillTx/>
                <a:latin typeface="HelveticaNeueLT W1G 55 Roman" panose="020B0604020202020204" pitchFamily="34" charset="0"/>
                <a:ea typeface="+mn-ea"/>
                <a:cs typeface="+mn-cs"/>
              </a:rPr>
              <a:t>METOD</a:t>
            </a:r>
            <a:endParaRPr kumimoji="0" lang="sv-SE" sz="900" b="0" i="0" u="none" strike="noStrike" kern="1200" cap="none" spc="0" normalizeH="0" baseline="0" noProof="0" dirty="0">
              <a:ln>
                <a:noFill/>
              </a:ln>
              <a:solidFill>
                <a:srgbClr xmlns:mc="http://schemas.openxmlformats.org/markup-compatibility/2006" xmlns:a14="http://schemas.microsoft.com/office/drawing/2010/main" val="000000" mc:Ignorable="a14" a14:legacySpreadsheetColorIndex="23"/>
              </a:solidFill>
              <a:effectLst/>
              <a:uLnTx/>
              <a:uFillTx/>
              <a:latin typeface="HelveticaNeueLT W1G 55 Roman" panose="020B0604020202020204" pitchFamily="34" charset="0"/>
              <a:ea typeface="+mn-ea"/>
              <a:cs typeface="+mn-cs"/>
            </a:endParaRPr>
          </a:p>
        </p:txBody>
      </p:sp>
      <p:pic>
        <p:nvPicPr>
          <p:cNvPr id="3" name="Picture 3">
            <a:extLs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42687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hidden="1">
            <a:extLst>
              <a:ext uri="{FF2B5EF4-FFF2-40B4-BE49-F238E27FC236}">
                <a16:creationId xmlns:a16="http://schemas.microsoft.com/office/drawing/2014/main" id="{CED182A1-AC51-41D2-9E8A-50B52380AED2}"/>
              </a:ext>
            </a:extLst>
          </p:cNvPr>
          <p:cNvSpPr>
            <a:spLocks noGrp="1"/>
          </p:cNvSpPr>
          <p:nvPr>
            <p:ph type="title"/>
          </p:nvPr>
        </p:nvSpPr>
        <p:spPr/>
        <p:txBody>
          <a:bodyPr/>
          <a:lstStyle/>
          <a:p>
            <a:r>
              <a:rPr lang="sv-SE" sz="800" b="1" dirty="0">
                <a:solidFill>
                  <a:schemeClr val="tx1">
                    <a:lumMod val="75000"/>
                  </a:schemeClr>
                </a:solidFill>
              </a:rPr>
              <a:t>METODBESKRIVNING</a:t>
            </a:r>
            <a:endParaRPr lang="sv-SE" dirty="0"/>
          </a:p>
        </p:txBody>
      </p:sp>
      <p:sp>
        <p:nvSpPr>
          <p:cNvPr id="2" name="Platshållare för bildnummer 1"/>
          <p:cNvSpPr>
            <a:spLocks noGrp="1"/>
          </p:cNvSpPr>
          <p:nvPr>
            <p:ph type="sldNum" sz="quarter" idx="7"/>
          </p:nvPr>
        </p:nvSpPr>
        <p:spPr/>
        <p:txBody>
          <a:bodyPr/>
          <a:lstStyle/>
          <a:p>
            <a:fld id="{B6F15528-21DE-4FAA-801E-634DDDAF4B2B}" type="slidenum">
              <a:rPr lang="sv-SE" sz="1050" smtClean="0">
                <a:solidFill>
                  <a:srgbClr val="3C3C3C"/>
                </a:solidFill>
              </a:rPr>
              <a:t>35</a:t>
            </a:fld>
            <a:endParaRPr lang="sv-SE" sz="1050" dirty="0">
              <a:solidFill>
                <a:srgbClr val="3C3C3C"/>
              </a:solidFill>
            </a:endParaRPr>
          </a:p>
        </p:txBody>
      </p:sp>
      <p:sp>
        <p:nvSpPr>
          <p:cNvPr id="4" name="Platshållare för sidfot 3"/>
          <p:cNvSpPr>
            <a:spLocks noGrp="1"/>
          </p:cNvSpPr>
          <p:nvPr>
            <p:ph type="ftr" sz="quarter" idx="5"/>
          </p:nvPr>
        </p:nvSpPr>
        <p:spPr/>
        <p:txBody>
          <a:bodyPr/>
          <a:lstStyle/>
          <a:p>
            <a:r>
              <a:rPr lang="sv-SE" sz="1050" dirty="0">
                <a:solidFill>
                  <a:srgbClr val="3C3C3C"/>
                </a:solidFill>
              </a:rPr>
              <a:t>Del 5 - Metod</a:t>
            </a:r>
          </a:p>
        </p:txBody>
      </p:sp>
      <p:cxnSp>
        <p:nvCxnSpPr>
          <p:cNvPr id="6" name="Rak koppling 5">
            <a:extLst>
              <a:ext uri="{FF2B5EF4-FFF2-40B4-BE49-F238E27FC236}">
                <a16:creationId xmlns:a16="http://schemas.microsoft.com/office/drawing/2014/main" id="{4D7F3173-08D5-48EE-AE8D-F09D08622474}"/>
              </a:ext>
              <a:ext uri="{C183D7F6-B498-43B3-948B-1728B52AA6E4}">
                <adec:decorative xmlns:adec="http://schemas.microsoft.com/office/drawing/2017/decorative" val="1"/>
              </a:ext>
            </a:extLst>
          </p:cNvPr>
          <p:cNvCxnSpPr>
            <a:cxnSpLocks/>
          </p:cNvCxnSpPr>
          <p:nvPr/>
        </p:nvCxnSpPr>
        <p:spPr>
          <a:xfrm flipH="1">
            <a:off x="2160000" y="4657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Rak koppling 11">
            <a:extLst>
              <a:ext uri="{FF2B5EF4-FFF2-40B4-BE49-F238E27FC236}">
                <a16:creationId xmlns:a16="http://schemas.microsoft.com/office/drawing/2014/main" id="{E6C21B32-D139-4AB6-AC01-49DA933BBB0C}"/>
              </a:ext>
              <a:ext uri="{C183D7F6-B498-43B3-948B-1728B52AA6E4}">
                <adec:decorative xmlns:adec="http://schemas.microsoft.com/office/drawing/2017/decorative" val="1"/>
              </a:ext>
            </a:extLst>
          </p:cNvPr>
          <p:cNvCxnSpPr>
            <a:cxnSpLocks/>
          </p:cNvCxnSpPr>
          <p:nvPr/>
        </p:nvCxnSpPr>
        <p:spPr>
          <a:xfrm flipH="1">
            <a:off x="4496967" y="4657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Rak koppling 7">
            <a:extLst>
              <a:ext uri="{FF2B5EF4-FFF2-40B4-BE49-F238E27FC236}">
                <a16:creationId xmlns:a16="http://schemas.microsoft.com/office/drawing/2014/main" id="{74D2F574-E85E-40E0-A9B6-BA09AFEAE5AF}"/>
              </a:ext>
              <a:ext uri="{C183D7F6-B498-43B3-948B-1728B52AA6E4}">
                <adec:decorative xmlns:adec="http://schemas.microsoft.com/office/drawing/2017/decorative" val="1"/>
              </a:ext>
            </a:extLst>
          </p:cNvPr>
          <p:cNvCxnSpPr>
            <a:cxnSpLocks/>
          </p:cNvCxnSpPr>
          <p:nvPr/>
        </p:nvCxnSpPr>
        <p:spPr>
          <a:xfrm flipH="1">
            <a:off x="6724086" y="4657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0" name="Picture 3">
            <a:extLst>
              <a:ext uri="{C183D7F6-B498-43B3-948B-1728B52AA6E4}">
                <adec:decorative xmlns:adec="http://schemas.microsoft.com/office/drawing/2017/decorative" val="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10700" y="465750"/>
            <a:ext cx="2025000" cy="3949496"/>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METODBESKRIVNING</a:t>
            </a:r>
            <a:br>
              <a:rPr lang="sv-SE" sz="900" b="1" dirty="0">
                <a:solidFill>
                  <a:schemeClr val="tx1">
                    <a:lumMod val="75000"/>
                  </a:schemeClr>
                </a:solidFill>
                <a:latin typeface="HelveticaNeueLT W1G 55 Roman" panose="020B0604020202020204" pitchFamily="34" charset="0"/>
              </a:rPr>
            </a:br>
            <a:endParaRPr lang="sv-SE" sz="900" b="1" dirty="0">
              <a:solidFill>
                <a:schemeClr val="tx1">
                  <a:lumMod val="75000"/>
                </a:schemeClr>
              </a:solidFill>
              <a:latin typeface="HelveticaNeueLT W1G 55 Roman" panose="020B0604020202020204" pitchFamily="34" charset="0"/>
            </a:endParaRPr>
          </a:p>
          <a:p>
            <a:pPr>
              <a:lnSpc>
                <a:spcPct val="150000"/>
              </a:lnSpc>
            </a:pPr>
            <a:endParaRPr lang="sv-SE" sz="900" b="1" dirty="0">
              <a:solidFill>
                <a:schemeClr val="tx1">
                  <a:lumMod val="75000"/>
                </a:schemeClr>
              </a:solidFill>
              <a:latin typeface="HelveticaNeueLT W1G 55 Roman" panose="020B0604020202020204" pitchFamily="34" charset="0"/>
            </a:endParaRPr>
          </a:p>
          <a:p>
            <a:pPr>
              <a:lnSpc>
                <a:spcPct val="150000"/>
              </a:lnSpc>
            </a:pPr>
            <a:endParaRPr lang="sv-SE" sz="900" b="1" dirty="0">
              <a:solidFill>
                <a:schemeClr val="tx1">
                  <a:lumMod val="75000"/>
                </a:schemeClr>
              </a:solidFill>
              <a:latin typeface="HelveticaNeueLT W1G 55 Roman" panose="020B0604020202020204" pitchFamily="34" charset="0"/>
            </a:endParaRPr>
          </a:p>
          <a:p>
            <a:pPr>
              <a:lnSpc>
                <a:spcPct val="150000"/>
              </a:lnSpc>
            </a:pPr>
            <a:r>
              <a:rPr lang="sv-SE" sz="900" i="1" dirty="0">
                <a:solidFill>
                  <a:schemeClr val="tx1">
                    <a:lumMod val="75000"/>
                  </a:schemeClr>
                </a:solidFill>
                <a:latin typeface="HelveticaNeueLT W1G 55 Roman" panose="020B0604020202020204" pitchFamily="34" charset="0"/>
              </a:rPr>
              <a:t>Osäkerheten i prognosen ökar i proportion med prognosperiodens längd. Generellt är osäkerheten störst för de åldersgrupper som inte är födda när prognosen görs. Betydande osäkerhet finns även för ålders-grupperna 19-30 år där flytt-benägenheten är stor. Osäkerheten </a:t>
            </a:r>
            <a:br>
              <a:rPr lang="sv-SE" sz="900" i="1" dirty="0">
                <a:solidFill>
                  <a:schemeClr val="tx1">
                    <a:lumMod val="75000"/>
                  </a:schemeClr>
                </a:solidFill>
                <a:latin typeface="HelveticaNeueLT W1G 55 Roman" panose="020B0604020202020204" pitchFamily="34" charset="0"/>
              </a:rPr>
            </a:br>
            <a:r>
              <a:rPr lang="sv-SE" sz="900" i="1" dirty="0">
                <a:solidFill>
                  <a:schemeClr val="tx1">
                    <a:lumMod val="75000"/>
                  </a:schemeClr>
                </a:solidFill>
                <a:latin typeface="HelveticaNeueLT W1G 55 Roman" panose="020B0604020202020204" pitchFamily="34" charset="0"/>
              </a:rPr>
              <a:t>i en befolkningsprognos är förhållandevis mindre för den medelålders och äldre befolkningen vilka brukar vara mindre flyttbenägna.</a:t>
            </a:r>
            <a:endParaRPr lang="sv-SE" sz="900" b="1" i="1" dirty="0">
              <a:solidFill>
                <a:schemeClr val="tx1">
                  <a:lumMod val="75000"/>
                </a:schemeClr>
              </a:solidFill>
              <a:latin typeface="HelveticaNeueLT W1G 55 Roman" panose="020B0604020202020204" pitchFamily="34" charset="0"/>
            </a:endParaRPr>
          </a:p>
        </p:txBody>
      </p:sp>
      <p:sp>
        <p:nvSpPr>
          <p:cNvPr id="13" name="Rektangel 12">
            <a:extLst>
              <a:ext uri="{FF2B5EF4-FFF2-40B4-BE49-F238E27FC236}">
                <a16:creationId xmlns:a16="http://schemas.microsoft.com/office/drawing/2014/main" id="{0D9B73E6-473C-4F5B-A7E2-E19C7F1BFA32}"/>
              </a:ext>
            </a:extLst>
          </p:cNvPr>
          <p:cNvSpPr/>
          <p:nvPr/>
        </p:nvSpPr>
        <p:spPr>
          <a:xfrm>
            <a:off x="2357612" y="465750"/>
            <a:ext cx="2025000" cy="4394638"/>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850" dirty="0">
                <a:solidFill>
                  <a:schemeClr val="tx1">
                    <a:lumMod val="75000"/>
                  </a:schemeClr>
                </a:solidFill>
                <a:latin typeface="HelveticaNeueLT W1G 55 Roman" panose="020B0604020202020204" pitchFamily="34" charset="0"/>
                <a:ea typeface="HeiT" panose="020B0502000000000001" pitchFamily="34" charset="-120"/>
              </a:rPr>
              <a:t>Befolkningen i prognosen skrivs fram ett år i taget med befolkningen 20240731 som utgångspunkt. Vid tolkning av prognosen skall has i åtanke att Skatteverkets register endast omfattar i kommunen folkbokförda personer. De som bor i kommunen men inte är folkbokförda där, t.ex. asylsökande, finns således inte med i prognosen. Antalet födda och döda beräknas för varje prognos år genom att befolkningen i varje åldersklass multipliceras med åldersspecifika fruktsamhetstal respektive dödsrisker.</a:t>
            </a:r>
          </a:p>
          <a:p>
            <a:endParaRPr lang="sv-SE" sz="850" dirty="0">
              <a:solidFill>
                <a:schemeClr val="tx1">
                  <a:lumMod val="75000"/>
                </a:schemeClr>
              </a:solidFill>
              <a:latin typeface="HelveticaNeueLT W1G 55 Roman" panose="020B0604020202020204" pitchFamily="34" charset="0"/>
              <a:ea typeface="HeiT" panose="020B0502000000000001" pitchFamily="34" charset="-120"/>
            </a:endParaRPr>
          </a:p>
          <a:p>
            <a:pPr>
              <a:lnSpc>
                <a:spcPct val="150000"/>
              </a:lnSpc>
            </a:pPr>
            <a:r>
              <a:rPr lang="sv-SE" sz="850" dirty="0">
                <a:solidFill>
                  <a:schemeClr val="tx1">
                    <a:lumMod val="75000"/>
                  </a:schemeClr>
                </a:solidFill>
                <a:latin typeface="HelveticaNeueLT W1G 55 Roman" panose="020B0604020202020204" pitchFamily="34" charset="0"/>
                <a:ea typeface="HeiT" panose="020B0502000000000001" pitchFamily="34" charset="-120"/>
              </a:rPr>
              <a:t>Fruktsamheten för kvinnor i olika åldrar beräknas som kvoten mellan antalet födda barn till mödrar i en viss ålder och medelfolkmängden kvinnor i samma ålder. </a:t>
            </a:r>
          </a:p>
          <a:p>
            <a:pPr>
              <a:lnSpc>
                <a:spcPct val="150000"/>
              </a:lnSpc>
            </a:pPr>
            <a:r>
              <a:rPr lang="sv-SE" sz="850" dirty="0">
                <a:solidFill>
                  <a:schemeClr val="tx1">
                    <a:lumMod val="75000"/>
                  </a:schemeClr>
                </a:solidFill>
                <a:latin typeface="HelveticaNeueLT W1G 55 Roman" panose="020B0604020202020204" pitchFamily="34" charset="0"/>
                <a:ea typeface="HeiT" panose="020B0502000000000001" pitchFamily="34" charset="-120"/>
              </a:rPr>
              <a:t>För att osäkerheten ska bli mindre används befolkningsuppgifter från flera år*. Dessutom görs en utjämning över </a:t>
            </a:r>
            <a:br>
              <a:rPr lang="sv-SE" sz="850" dirty="0">
                <a:solidFill>
                  <a:schemeClr val="tx1">
                    <a:lumMod val="75000"/>
                  </a:schemeClr>
                </a:solidFill>
                <a:latin typeface="HelveticaNeueLT W1G 55 Roman" panose="020B0604020202020204" pitchFamily="34" charset="0"/>
                <a:ea typeface="HeiT" panose="020B0502000000000001" pitchFamily="34" charset="-120"/>
              </a:rPr>
            </a:br>
            <a:endParaRPr lang="sv-SE" sz="850" dirty="0">
              <a:solidFill>
                <a:schemeClr val="tx1">
                  <a:lumMod val="75000"/>
                </a:schemeClr>
              </a:solidFill>
              <a:latin typeface="HelveticaNeueLT W1G 55 Roman" panose="020B0604020202020204" pitchFamily="34" charset="0"/>
            </a:endParaRPr>
          </a:p>
        </p:txBody>
      </p:sp>
      <p:sp>
        <p:nvSpPr>
          <p:cNvPr id="9" name="Rektangel 8">
            <a:extLst>
              <a:ext uri="{FF2B5EF4-FFF2-40B4-BE49-F238E27FC236}">
                <a16:creationId xmlns:a16="http://schemas.microsoft.com/office/drawing/2014/main" id="{37C0E75D-5601-404E-87FE-6F1955C13CAF}"/>
              </a:ext>
            </a:extLst>
          </p:cNvPr>
          <p:cNvSpPr/>
          <p:nvPr/>
        </p:nvSpPr>
        <p:spPr>
          <a:xfrm>
            <a:off x="4633224" y="465750"/>
            <a:ext cx="2025000" cy="412911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850" dirty="0">
                <a:solidFill>
                  <a:schemeClr val="tx1">
                    <a:lumMod val="75000"/>
                  </a:schemeClr>
                </a:solidFill>
                <a:latin typeface="HelveticaNeueLT W1G 55 Roman" panose="020B0604020202020204" pitchFamily="34" charset="0"/>
                <a:ea typeface="HeiT" panose="020B0502000000000001" pitchFamily="34" charset="-120"/>
              </a:rPr>
              <a:t>åldrarna. Det läggs även en viss vikt vid fruktsamhetstalen i riket. Under prognosperioden antas fruktsamheten förändras i enlighet med SCB:s prognostiserade ökning för riket.</a:t>
            </a:r>
          </a:p>
          <a:p>
            <a:pPr algn="l"/>
            <a:endParaRPr lang="sv-SE" sz="850" dirty="0">
              <a:solidFill>
                <a:schemeClr val="tx1">
                  <a:lumMod val="75000"/>
                </a:schemeClr>
              </a:solidFill>
              <a:latin typeface="HelveticaNeueLT W1G 55 Roman" panose="020B0604020202020204" pitchFamily="34" charset="0"/>
              <a:ea typeface="HeiT" panose="020B0502000000000001" pitchFamily="34" charset="-120"/>
            </a:endParaRPr>
          </a:p>
          <a:p>
            <a:pPr algn="l">
              <a:lnSpc>
                <a:spcPct val="150000"/>
              </a:lnSpc>
            </a:pPr>
            <a:r>
              <a:rPr lang="sv-SE" sz="850" dirty="0">
                <a:solidFill>
                  <a:schemeClr val="tx1">
                    <a:lumMod val="75000"/>
                  </a:schemeClr>
                </a:solidFill>
                <a:latin typeface="HelveticaNeueLT W1G 55 Roman" panose="020B0604020202020204" pitchFamily="34" charset="0"/>
              </a:rPr>
              <a:t>Dödsriskerna för varje ålder och per kön skattas på riksdata som kvoten mellan antalet döda i en viss ålder och medelbefolkningen i samma ålder. Därefter sker en justering av mortaliteten så att den sammanfaller med kommunens totala nivå. Data från flera historiska år* används, och dödsriskerna antas minska i proportion till SCB:s prognos för riket.</a:t>
            </a:r>
          </a:p>
          <a:p>
            <a:pPr algn="l"/>
            <a:endParaRPr lang="sv-SE" sz="850" dirty="0">
              <a:solidFill>
                <a:schemeClr val="tx1">
                  <a:lumMod val="75000"/>
                </a:schemeClr>
              </a:solidFill>
              <a:latin typeface="HelveticaNeueLT W1G 55 Roman" panose="020B0604020202020204" pitchFamily="34" charset="0"/>
            </a:endParaRPr>
          </a:p>
          <a:p>
            <a:pPr algn="l">
              <a:lnSpc>
                <a:spcPct val="150000"/>
              </a:lnSpc>
            </a:pPr>
            <a:r>
              <a:rPr lang="sv-SE" sz="850" dirty="0">
                <a:solidFill>
                  <a:schemeClr val="tx1">
                    <a:lumMod val="75000"/>
                  </a:schemeClr>
                </a:solidFill>
                <a:latin typeface="HelveticaNeueLT W1G 55 Roman" panose="020B0604020202020204" pitchFamily="34" charset="0"/>
              </a:rPr>
              <a:t>Antalet inflyttare till kommunen under de kommande åren prognostiseras med hjälp av tidsserieanalys för att plocka upp förekommande trender. De senaste årens utveckling används för att avgöra hur</a:t>
            </a:r>
            <a:br>
              <a:rPr lang="sv-SE" sz="900" dirty="0">
                <a:solidFill>
                  <a:srgbClr xmlns:mc="http://schemas.openxmlformats.org/markup-compatibility/2006" xmlns:a14="http://schemas.microsoft.com/office/drawing/2010/main" val="000000" mc:Ignorable="a14" a14:legacySpreadsheetColorIndex="23"/>
                </a:solidFill>
                <a:latin typeface="HelveticaNeueLT W1G 55 Roman" panose="020B0604020202020204" pitchFamily="34" charset="0"/>
              </a:rPr>
            </a:br>
            <a:br>
              <a:rPr lang="sv-SE" sz="900" dirty="0">
                <a:solidFill>
                  <a:srgbClr xmlns:mc="http://schemas.openxmlformats.org/markup-compatibility/2006" xmlns:a14="http://schemas.microsoft.com/office/drawing/2010/main" val="000000" mc:Ignorable="a14" a14:legacySpreadsheetColorIndex="23"/>
                </a:solidFill>
                <a:latin typeface="HelveticaNeueLT W1G 55 Roman" panose="020B0604020202020204" pitchFamily="34" charset="0"/>
              </a:rPr>
            </a:br>
            <a:endParaRPr lang="sv-SE" sz="900" dirty="0">
              <a:solidFill>
                <a:srgbClr xmlns:mc="http://schemas.openxmlformats.org/markup-compatibility/2006" xmlns:a14="http://schemas.microsoft.com/office/drawing/2010/main" val="000000" mc:Ignorable="a14" a14:legacySpreadsheetColorIndex="23"/>
              </a:solidFill>
              <a:latin typeface="HelveticaNeueLT W1G 55 Roman" panose="020B0604020202020204" pitchFamily="34" charset="0"/>
            </a:endParaRPr>
          </a:p>
        </p:txBody>
      </p:sp>
      <p:sp>
        <p:nvSpPr>
          <p:cNvPr id="11" name="Rektangel 10">
            <a:extLst>
              <a:ext uri="{FF2B5EF4-FFF2-40B4-BE49-F238E27FC236}">
                <a16:creationId xmlns:a16="http://schemas.microsoft.com/office/drawing/2014/main" id="{B1DD1D43-7313-4172-87AE-1DC73E93B7FD}"/>
              </a:ext>
            </a:extLst>
          </p:cNvPr>
          <p:cNvSpPr/>
          <p:nvPr/>
        </p:nvSpPr>
        <p:spPr>
          <a:xfrm>
            <a:off x="6860344" y="465750"/>
            <a:ext cx="2025000" cy="3949496"/>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850" dirty="0">
                <a:solidFill>
                  <a:schemeClr val="tx1">
                    <a:lumMod val="75000"/>
                  </a:schemeClr>
                </a:solidFill>
                <a:latin typeface="HelveticaNeueLT W1G 55 Roman" panose="020B0604020202020204" pitchFamily="34" charset="0"/>
              </a:rPr>
              <a:t>inflyttarna kommer att utvecklas i </a:t>
            </a:r>
            <a:endParaRPr lang="sv-SE" sz="850" dirty="0">
              <a:solidFill>
                <a:schemeClr val="tx1">
                  <a:lumMod val="75000"/>
                </a:schemeClr>
              </a:solidFill>
              <a:latin typeface="HelveticaNeueLT W1G 55 Roman" panose="020B0604020202020204" pitchFamily="34" charset="0"/>
              <a:ea typeface="HeiT" panose="020B0502000000000001" pitchFamily="34" charset="-120"/>
            </a:endParaRPr>
          </a:p>
          <a:p>
            <a:pPr algn="l">
              <a:lnSpc>
                <a:spcPct val="150000"/>
              </a:lnSpc>
            </a:pPr>
            <a:r>
              <a:rPr lang="sv-SE" sz="850" dirty="0">
                <a:solidFill>
                  <a:schemeClr val="tx1">
                    <a:lumMod val="75000"/>
                  </a:schemeClr>
                </a:solidFill>
                <a:latin typeface="HelveticaNeueLT W1G 55 Roman" panose="020B0604020202020204" pitchFamily="34" charset="0"/>
              </a:rPr>
              <a:t>framtiden. Vilka  som flyttar till kommunen i termer av kön och ålder beräknas utifrån inflyttarfördelning för ett antal historiska år*.</a:t>
            </a:r>
          </a:p>
          <a:p>
            <a:pPr algn="l"/>
            <a:endParaRPr lang="sv-SE" sz="850" dirty="0">
              <a:solidFill>
                <a:schemeClr val="tx1">
                  <a:lumMod val="75000"/>
                </a:schemeClr>
              </a:solidFill>
              <a:latin typeface="HelveticaNeueLT W1G 55 Roman" panose="020B0604020202020204" pitchFamily="34" charset="0"/>
              <a:ea typeface="HeiT" panose="020B0502000000000001" pitchFamily="34" charset="-120"/>
            </a:endParaRPr>
          </a:p>
          <a:p>
            <a:pPr algn="l">
              <a:lnSpc>
                <a:spcPct val="150000"/>
              </a:lnSpc>
            </a:pPr>
            <a:r>
              <a:rPr lang="sv-SE" sz="850" dirty="0">
                <a:solidFill>
                  <a:schemeClr val="tx1">
                    <a:lumMod val="75000"/>
                  </a:schemeClr>
                </a:solidFill>
                <a:latin typeface="HelveticaNeueLT W1G 55 Roman" panose="020B0604020202020204" pitchFamily="34" charset="0"/>
              </a:rPr>
              <a:t> Antalet utflyttare beräknas utifrån ett genomsnitt av utflyttningsbenägenhet ett antal historiska år*. Utflyttnings-benägenheten i varje ålder multipliceras med folkmängden i motsvarande ålder vilket ger antalet utflyttare efter ålder och kön.</a:t>
            </a:r>
          </a:p>
          <a:p>
            <a:pPr algn="l"/>
            <a:endParaRPr lang="sv-SE" sz="850" dirty="0">
              <a:solidFill>
                <a:schemeClr val="tx1">
                  <a:lumMod val="75000"/>
                </a:schemeClr>
              </a:solidFill>
              <a:latin typeface="HelveticaNeueLT W1G 55 Roman" panose="020B0604020202020204" pitchFamily="34" charset="0"/>
            </a:endParaRPr>
          </a:p>
          <a:p>
            <a:pPr>
              <a:lnSpc>
                <a:spcPct val="150000"/>
              </a:lnSpc>
            </a:pPr>
            <a:r>
              <a:rPr lang="sv-SE" sz="850" dirty="0">
                <a:solidFill>
                  <a:schemeClr val="tx1">
                    <a:lumMod val="75000"/>
                  </a:schemeClr>
                </a:solidFill>
                <a:latin typeface="HelveticaNeueLT W1G 55 Roman" panose="020B0604020202020204" pitchFamily="34" charset="0"/>
              </a:rPr>
              <a:t>*Hur många historiska år, och vilka, som används för beräkningen varierar mellan risker, fördelningar och kommuner. </a:t>
            </a:r>
          </a:p>
          <a:p>
            <a:pPr algn="l">
              <a:lnSpc>
                <a:spcPct val="150000"/>
              </a:lnSpc>
            </a:pPr>
            <a:r>
              <a:rPr lang="sv-SE" sz="850" dirty="0">
                <a:solidFill>
                  <a:schemeClr val="tx1">
                    <a:lumMod val="75000"/>
                  </a:schemeClr>
                </a:solidFill>
                <a:latin typeface="HelveticaNeueLT W1G 55 Roman" panose="020B0604020202020204" pitchFamily="34" charset="0"/>
              </a:rPr>
              <a:t>Valen föregås av analyser och syftar till att få bästa möjliga träffsäkerhet i prognosen. </a:t>
            </a:r>
            <a:br>
              <a:rPr lang="sv-SE" sz="900" dirty="0">
                <a:solidFill>
                  <a:schemeClr val="tx1">
                    <a:lumMod val="75000"/>
                  </a:schemeClr>
                </a:solidFill>
                <a:latin typeface="HelveticaNeueLT W1G 55 Roman" panose="020B0604020202020204" pitchFamily="34" charset="0"/>
              </a:rPr>
            </a:br>
            <a:br>
              <a:rPr lang="sv-SE" sz="900" dirty="0">
                <a:solidFill>
                  <a:schemeClr val="tx1">
                    <a:lumMod val="75000"/>
                  </a:schemeClr>
                </a:solidFill>
                <a:latin typeface="HelveticaNeueLT W1G 55 Roman" panose="020B0604020202020204" pitchFamily="34" charset="0"/>
              </a:rPr>
            </a:br>
            <a:r>
              <a:rPr lang="sv-SE" sz="900" dirty="0">
                <a:solidFill>
                  <a:srgbClr xmlns:mc="http://schemas.openxmlformats.org/markup-compatibility/2006" xmlns:a14="http://schemas.microsoft.com/office/drawing/2010/main" val="000000" mc:Ignorable="a14" a14:legacySpreadsheetColorIndex="23"/>
                </a:solidFill>
                <a:latin typeface="HelveticaNeueLT W1G 55 Roman" panose="020B0604020202020204" pitchFamily="34" charset="0"/>
              </a:rPr>
              <a:t> </a:t>
            </a:r>
          </a:p>
        </p:txBody>
      </p:sp>
    </p:spTree>
    <p:extLst>
      <p:ext uri="{BB962C8B-B14F-4D97-AF65-F5344CB8AC3E}">
        <p14:creationId xmlns:p14="http://schemas.microsoft.com/office/powerpoint/2010/main" val="22004964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ubrik 2" hidden="1">
            <a:extLst>
              <a:ext uri="{FF2B5EF4-FFF2-40B4-BE49-F238E27FC236}">
                <a16:creationId xmlns:a16="http://schemas.microsoft.com/office/drawing/2014/main" id="{8A62E5B2-EB27-4D23-BA1E-704B049B05C6}"/>
              </a:ext>
            </a:extLst>
          </p:cNvPr>
          <p:cNvSpPr>
            <a:spLocks noGrp="1"/>
          </p:cNvSpPr>
          <p:nvPr>
            <p:ph type="title"/>
          </p:nvPr>
        </p:nvSpPr>
        <p:spPr/>
        <p:txBody>
          <a:bodyPr/>
          <a:lstStyle/>
          <a:p>
            <a:r>
              <a:rPr lang="sv-SE" sz="800" b="1" dirty="0">
                <a:solidFill>
                  <a:schemeClr val="tx1">
                    <a:lumMod val="75000"/>
                  </a:schemeClr>
                </a:solidFill>
              </a:rPr>
              <a:t>METODBESKRIVNING (forts.)</a:t>
            </a:r>
            <a:endParaRPr lang="sv-SE" dirty="0"/>
          </a:p>
        </p:txBody>
      </p:sp>
      <p:sp>
        <p:nvSpPr>
          <p:cNvPr id="2" name="Platshållare för bildnummer 1"/>
          <p:cNvSpPr>
            <a:spLocks noGrp="1"/>
          </p:cNvSpPr>
          <p:nvPr>
            <p:ph type="sldNum" sz="quarter" idx="7"/>
          </p:nvPr>
        </p:nvSpPr>
        <p:spPr/>
        <p:txBody>
          <a:bodyPr/>
          <a:lstStyle/>
          <a:p>
            <a:fld id="{B6F15528-21DE-4FAA-801E-634DDDAF4B2B}" type="slidenum">
              <a:rPr lang="sv-SE" sz="1050" smtClean="0">
                <a:solidFill>
                  <a:srgbClr val="3C3C3C"/>
                </a:solidFill>
              </a:rPr>
              <a:t>36</a:t>
            </a:fld>
            <a:endParaRPr lang="sv-SE" sz="1050" dirty="0">
              <a:solidFill>
                <a:srgbClr val="3C3C3C"/>
              </a:solidFill>
            </a:endParaRPr>
          </a:p>
        </p:txBody>
      </p:sp>
      <p:sp>
        <p:nvSpPr>
          <p:cNvPr id="4" name="Platshållare för sidfot 3"/>
          <p:cNvSpPr>
            <a:spLocks noGrp="1"/>
          </p:cNvSpPr>
          <p:nvPr>
            <p:ph type="ftr" sz="quarter" idx="5"/>
          </p:nvPr>
        </p:nvSpPr>
        <p:spPr/>
        <p:txBody>
          <a:bodyPr/>
          <a:lstStyle/>
          <a:p>
            <a:r>
              <a:rPr lang="sv-SE" sz="1050" dirty="0">
                <a:solidFill>
                  <a:srgbClr val="3C3C3C"/>
                </a:solidFill>
              </a:rPr>
              <a:t>Del 5 - Metod</a:t>
            </a:r>
          </a:p>
        </p:txBody>
      </p:sp>
      <p:cxnSp>
        <p:nvCxnSpPr>
          <p:cNvPr id="6" name="Rak koppling 5">
            <a:extLst>
              <a:ext uri="{FF2B5EF4-FFF2-40B4-BE49-F238E27FC236}">
                <a16:creationId xmlns:a16="http://schemas.microsoft.com/office/drawing/2014/main" id="{4D7F3173-08D5-48EE-AE8D-F09D08622474}"/>
              </a:ext>
              <a:ext uri="{C183D7F6-B498-43B3-948B-1728B52AA6E4}">
                <adec:decorative xmlns:adec="http://schemas.microsoft.com/office/drawing/2017/decorative" val="1"/>
              </a:ext>
            </a:extLst>
          </p:cNvPr>
          <p:cNvCxnSpPr>
            <a:cxnSpLocks/>
          </p:cNvCxnSpPr>
          <p:nvPr/>
        </p:nvCxnSpPr>
        <p:spPr>
          <a:xfrm flipH="1">
            <a:off x="2160000" y="4657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Rak koppling 11">
            <a:extLst>
              <a:ext uri="{FF2B5EF4-FFF2-40B4-BE49-F238E27FC236}">
                <a16:creationId xmlns:a16="http://schemas.microsoft.com/office/drawing/2014/main" id="{E6C21B32-D139-4AB6-AC01-49DA933BBB0C}"/>
              </a:ext>
              <a:ext uri="{C183D7F6-B498-43B3-948B-1728B52AA6E4}">
                <adec:decorative xmlns:adec="http://schemas.microsoft.com/office/drawing/2017/decorative" val="1"/>
              </a:ext>
            </a:extLst>
          </p:cNvPr>
          <p:cNvCxnSpPr>
            <a:cxnSpLocks/>
          </p:cNvCxnSpPr>
          <p:nvPr/>
        </p:nvCxnSpPr>
        <p:spPr>
          <a:xfrm flipH="1">
            <a:off x="4496967" y="4657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Rak koppling 7">
            <a:extLst>
              <a:ext uri="{FF2B5EF4-FFF2-40B4-BE49-F238E27FC236}">
                <a16:creationId xmlns:a16="http://schemas.microsoft.com/office/drawing/2014/main" id="{74D2F574-E85E-40E0-A9B6-BA09AFEAE5AF}"/>
              </a:ext>
              <a:ext uri="{C183D7F6-B498-43B3-948B-1728B52AA6E4}">
                <adec:decorative xmlns:adec="http://schemas.microsoft.com/office/drawing/2017/decorative" val="1"/>
              </a:ext>
            </a:extLst>
          </p:cNvPr>
          <p:cNvCxnSpPr>
            <a:cxnSpLocks/>
          </p:cNvCxnSpPr>
          <p:nvPr/>
        </p:nvCxnSpPr>
        <p:spPr>
          <a:xfrm flipH="1">
            <a:off x="6724086" y="4657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0" name="Picture 3">
            <a:extLst>
              <a:ext uri="{C183D7F6-B498-43B3-948B-1728B52AA6E4}">
                <adec:decorative xmlns:adec="http://schemas.microsoft.com/office/drawing/2017/decorative" val="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10700" y="465750"/>
            <a:ext cx="2025000" cy="3949496"/>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METODBESKRIVNING (forts.)</a:t>
            </a:r>
            <a:br>
              <a:rPr lang="sv-SE" sz="900" b="1" dirty="0">
                <a:solidFill>
                  <a:schemeClr val="tx1">
                    <a:lumMod val="75000"/>
                  </a:schemeClr>
                </a:solidFill>
                <a:latin typeface="HelveticaNeueLT W1G 55 Roman" panose="020B0604020202020204" pitchFamily="34" charset="0"/>
              </a:rPr>
            </a:br>
            <a:endParaRPr lang="sv-SE" sz="900" b="1" dirty="0">
              <a:solidFill>
                <a:schemeClr val="tx1">
                  <a:lumMod val="75000"/>
                </a:schemeClr>
              </a:solidFill>
              <a:latin typeface="HelveticaNeueLT W1G 55 Roman" panose="020B0604020202020204" pitchFamily="34" charset="0"/>
            </a:endParaRPr>
          </a:p>
          <a:p>
            <a:pPr>
              <a:lnSpc>
                <a:spcPct val="150000"/>
              </a:lnSpc>
            </a:pPr>
            <a:endParaRPr lang="sv-SE" sz="900" b="1" dirty="0">
              <a:solidFill>
                <a:schemeClr val="tx1">
                  <a:lumMod val="75000"/>
                </a:schemeClr>
              </a:solidFill>
              <a:latin typeface="HelveticaNeueLT W1G 55 Roman" panose="020B0604020202020204" pitchFamily="34" charset="0"/>
            </a:endParaRPr>
          </a:p>
          <a:p>
            <a:pPr>
              <a:lnSpc>
                <a:spcPct val="150000"/>
              </a:lnSpc>
            </a:pPr>
            <a:endParaRPr lang="sv-SE" sz="900" b="1" dirty="0">
              <a:solidFill>
                <a:schemeClr val="tx1">
                  <a:lumMod val="75000"/>
                </a:schemeClr>
              </a:solidFill>
              <a:latin typeface="HelveticaNeueLT W1G 55 Roman" panose="020B0604020202020204" pitchFamily="34" charset="0"/>
            </a:endParaRPr>
          </a:p>
        </p:txBody>
      </p:sp>
      <p:sp>
        <p:nvSpPr>
          <p:cNvPr id="13" name="Rektangel 12">
            <a:extLst>
              <a:ext uri="{FF2B5EF4-FFF2-40B4-BE49-F238E27FC236}">
                <a16:creationId xmlns:a16="http://schemas.microsoft.com/office/drawing/2014/main" id="{0D9B73E6-473C-4F5B-A7E2-E19C7F1BFA32}"/>
              </a:ext>
            </a:extLst>
          </p:cNvPr>
          <p:cNvSpPr/>
          <p:nvPr/>
        </p:nvSpPr>
        <p:spPr>
          <a:xfrm>
            <a:off x="2357612" y="465750"/>
            <a:ext cx="2025000" cy="4272505"/>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900" dirty="0">
                <a:solidFill>
                  <a:schemeClr val="tx1">
                    <a:lumMod val="75000"/>
                  </a:schemeClr>
                </a:solidFill>
                <a:latin typeface="HelveticaNeueLT W1G 55 Roman" panose="020B0604020202020204" pitchFamily="34" charset="0"/>
              </a:rPr>
              <a:t>Det observerade antalet flyttningar i kommunen innehåller endast en begränsad mängd information. Vill man närmare analysera effekterna av flyttningar måste man även studera vilka som flyttar till respektive från kommunen. Flyttarnas socio-ekonomiska situation och ålder har en stor betydelse för utvecklingen av kommunens ekonomi, näringsliv och befolkningssammansättning. </a:t>
            </a: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dirty="0">
                <a:solidFill>
                  <a:schemeClr val="tx1">
                    <a:lumMod val="75000"/>
                  </a:schemeClr>
                </a:solidFill>
                <a:latin typeface="HelveticaNeueLT W1G 55 Roman" panose="020B0604020202020204" pitchFamily="34" charset="0"/>
              </a:rPr>
              <a:t>Flyttningar är den demografiska komponent som har störst och snabbast påverkan på demografins utveckling över tiden. Det ligger utanför ramen för denna befolkningsprognos att närmare studera flyttmönster och effekterna av flyttningarna. Men genom att studera flyttnettot efter ålder</a:t>
            </a:r>
          </a:p>
        </p:txBody>
      </p:sp>
      <p:sp>
        <p:nvSpPr>
          <p:cNvPr id="9" name="Rektangel 8">
            <a:extLst>
              <a:ext uri="{FF2B5EF4-FFF2-40B4-BE49-F238E27FC236}">
                <a16:creationId xmlns:a16="http://schemas.microsoft.com/office/drawing/2014/main" id="{37C0E75D-5601-404E-87FE-6F1955C13CAF}"/>
              </a:ext>
            </a:extLst>
          </p:cNvPr>
          <p:cNvSpPr/>
          <p:nvPr/>
        </p:nvSpPr>
        <p:spPr>
          <a:xfrm>
            <a:off x="4633224" y="465750"/>
            <a:ext cx="2025000" cy="3949496"/>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900" dirty="0">
                <a:solidFill>
                  <a:schemeClr val="tx1">
                    <a:lumMod val="75000"/>
                  </a:schemeClr>
                </a:solidFill>
                <a:latin typeface="HelveticaNeueLT W1G 55 Roman" panose="020B0604020202020204" pitchFamily="34" charset="0"/>
              </a:rPr>
              <a:t>(se diagram på tidigare sidor) kan man direkt se hur ålderssammansättningen i kommunen ändras på grund av flyttningarna och det går enkelt att få svar på frågor såsom vilka åldersgrupper som ökar respektive minskar och med hur mycket på grund av in- och utflyttningar. Vill man kunna påverka kommunens demografiska och socioekonomiska sammansättning på kort sikt så måste man göra förändringar som påverkar in- och utflyttningsmönstren. </a:t>
            </a: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dirty="0">
                <a:solidFill>
                  <a:schemeClr val="tx1">
                    <a:lumMod val="75000"/>
                  </a:schemeClr>
                </a:solidFill>
                <a:latin typeface="HelveticaNeueLT W1G 55 Roman" panose="020B0604020202020204" pitchFamily="34" charset="0"/>
              </a:rPr>
              <a:t>I många av landets kommuner flyttar de yngre åldersgrupperna 19-25 år från kommunen till arbeten och studier på annan ort. I vissa fall kommer de tillbaka och bosätter sig på födelseorten för att bilda familj och </a:t>
            </a:r>
            <a:br>
              <a:rPr lang="sv-SE" sz="900" dirty="0">
                <a:solidFill>
                  <a:schemeClr val="tx1">
                    <a:lumMod val="75000"/>
                  </a:schemeClr>
                </a:solidFill>
                <a:latin typeface="HelveticaNeueLT W1G 55 Roman" panose="020B0604020202020204" pitchFamily="34" charset="0"/>
              </a:rPr>
            </a:br>
            <a:br>
              <a:rPr lang="sv-SE" sz="900" dirty="0">
                <a:solidFill>
                  <a:schemeClr val="tx1">
                    <a:lumMod val="75000"/>
                  </a:schemeClr>
                </a:solidFill>
                <a:latin typeface="HelveticaNeueLT W1G 55 Roman" panose="020B0604020202020204" pitchFamily="34" charset="0"/>
              </a:rPr>
            </a:br>
            <a:br>
              <a:rPr lang="sv-SE" sz="900" dirty="0">
                <a:solidFill>
                  <a:srgbClr xmlns:mc="http://schemas.openxmlformats.org/markup-compatibility/2006" xmlns:a14="http://schemas.microsoft.com/office/drawing/2010/main" val="000000" mc:Ignorable="a14" a14:legacySpreadsheetColorIndex="23"/>
                </a:solidFill>
                <a:latin typeface="HelveticaNeueLT W1G 55 Roman" panose="020B0604020202020204" pitchFamily="34" charset="0"/>
              </a:rPr>
            </a:br>
            <a:endParaRPr lang="sv-SE" sz="900" dirty="0">
              <a:solidFill>
                <a:srgbClr xmlns:mc="http://schemas.openxmlformats.org/markup-compatibility/2006" xmlns:a14="http://schemas.microsoft.com/office/drawing/2010/main" val="000000" mc:Ignorable="a14" a14:legacySpreadsheetColorIndex="23"/>
              </a:solidFill>
              <a:latin typeface="HelveticaNeueLT W1G 55 Roman" panose="020B0604020202020204" pitchFamily="34" charset="0"/>
            </a:endParaRPr>
          </a:p>
        </p:txBody>
      </p:sp>
      <p:sp>
        <p:nvSpPr>
          <p:cNvPr id="11" name="Rektangel 10">
            <a:extLst>
              <a:ext uri="{FF2B5EF4-FFF2-40B4-BE49-F238E27FC236}">
                <a16:creationId xmlns:a16="http://schemas.microsoft.com/office/drawing/2014/main" id="{B1DD1D43-7313-4172-87AE-1DC73E93B7FD}"/>
              </a:ext>
            </a:extLst>
          </p:cNvPr>
          <p:cNvSpPr/>
          <p:nvPr/>
        </p:nvSpPr>
        <p:spPr>
          <a:xfrm>
            <a:off x="6860344" y="465750"/>
            <a:ext cx="2025000" cy="3949496"/>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lnSpc>
                <a:spcPct val="150000"/>
              </a:lnSpc>
            </a:pPr>
            <a:r>
              <a:rPr lang="sv-SE" sz="900" dirty="0">
                <a:solidFill>
                  <a:schemeClr val="tx1">
                    <a:lumMod val="75000"/>
                  </a:schemeClr>
                </a:solidFill>
                <a:latin typeface="HelveticaNeueLT W1G 55 Roman" panose="020B0604020202020204" pitchFamily="34" charset="0"/>
              </a:rPr>
              <a:t>påbörja ett aktivt yrkesliv. Räknat på riksnivå så är de yngre åldersgrupperna mycket flyttbenägna och var femte 21-åring flyttar över en kommungräns varje år (se tidigare diagram). Yngre kvinnor är mer flyttbenägna än yngre män (se tidigare diagram).</a:t>
            </a:r>
            <a:br>
              <a:rPr lang="sv-SE" sz="900" dirty="0">
                <a:solidFill>
                  <a:srgbClr xmlns:mc="http://schemas.openxmlformats.org/markup-compatibility/2006" xmlns:a14="http://schemas.microsoft.com/office/drawing/2010/main" val="000000" mc:Ignorable="a14" a14:legacySpreadsheetColorIndex="23"/>
                </a:solidFill>
                <a:latin typeface="HelveticaNeueLT W1G 55 Roman" panose="020B0604020202020204" pitchFamily="34" charset="0"/>
              </a:rPr>
            </a:br>
            <a:br>
              <a:rPr lang="sv-SE" sz="900" dirty="0">
                <a:solidFill>
                  <a:srgbClr xmlns:mc="http://schemas.openxmlformats.org/markup-compatibility/2006" xmlns:a14="http://schemas.microsoft.com/office/drawing/2010/main" val="000000" mc:Ignorable="a14" a14:legacySpreadsheetColorIndex="23"/>
                </a:solidFill>
                <a:latin typeface="HelveticaNeueLT W1G 55 Roman" panose="020B0604020202020204" pitchFamily="34" charset="0"/>
              </a:rPr>
            </a:br>
            <a:r>
              <a:rPr lang="sv-SE" sz="900" dirty="0">
                <a:solidFill>
                  <a:srgbClr xmlns:mc="http://schemas.openxmlformats.org/markup-compatibility/2006" xmlns:a14="http://schemas.microsoft.com/office/drawing/2010/main" val="000000" mc:Ignorable="a14" a14:legacySpreadsheetColorIndex="23"/>
                </a:solidFill>
                <a:latin typeface="HelveticaNeueLT W1G 55 Roman" panose="020B0604020202020204" pitchFamily="34" charset="0"/>
              </a:rPr>
              <a:t> </a:t>
            </a:r>
          </a:p>
        </p:txBody>
      </p:sp>
    </p:spTree>
    <p:extLst>
      <p:ext uri="{BB962C8B-B14F-4D97-AF65-F5344CB8AC3E}">
        <p14:creationId xmlns:p14="http://schemas.microsoft.com/office/powerpoint/2010/main" val="3352762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latshållare för bildnummer 1"/>
          <p:cNvSpPr>
            <a:spLocks noGrp="1"/>
          </p:cNvSpPr>
          <p:nvPr>
            <p:ph type="sldNum" sz="quarter" idx="7"/>
          </p:nvPr>
        </p:nvSpPr>
        <p:spPr/>
        <p:txBody>
          <a:bodyPr/>
          <a:lstStyle/>
          <a:p>
            <a:fld id="{B6F15528-21DE-4FAA-801E-634DDDAF4B2B}" type="slidenum">
              <a:rPr lang="sv-SE" sz="1050" smtClean="0">
                <a:solidFill>
                  <a:srgbClr val="3C3C3C"/>
                </a:solidFill>
              </a:rPr>
              <a:t>37</a:t>
            </a:fld>
            <a:endParaRPr lang="sv-SE" sz="1050" dirty="0">
              <a:solidFill>
                <a:srgbClr val="3C3C3C"/>
              </a:solidFill>
            </a:endParaRPr>
          </a:p>
        </p:txBody>
      </p:sp>
      <p:sp>
        <p:nvSpPr>
          <p:cNvPr id="21" name="Rubrik 20">
            <a:extLst>
              <a:ext uri="{FF2B5EF4-FFF2-40B4-BE49-F238E27FC236}">
                <a16:creationId xmlns:a16="http://schemas.microsoft.com/office/drawing/2014/main" id="{F4B47599-8BC2-453B-B446-CEB9BC3B4E45}"/>
              </a:ext>
            </a:extLst>
          </p:cNvPr>
          <p:cNvSpPr>
            <a:spLocks noGrp="1"/>
          </p:cNvSpPr>
          <p:nvPr>
            <p:ph type="title" idx="4294967295"/>
          </p:nvPr>
        </p:nvSpPr>
        <p:spPr>
          <a:xfrm>
            <a:off x="1600062" y="2085000"/>
            <a:ext cx="5971446" cy="1677375"/>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457148" rtl="0" eaLnBrk="1" fontAlgn="auto" latinLnBrk="0" hangingPunct="1">
              <a:lnSpc>
                <a:spcPct val="150000"/>
              </a:lnSpc>
              <a:spcBef>
                <a:spcPts val="0"/>
              </a:spcBef>
              <a:spcAft>
                <a:spcPts val="0"/>
              </a:spcAft>
              <a:buClrTx/>
              <a:buSzTx/>
              <a:buFontTx/>
              <a:buNone/>
              <a:tabLst/>
              <a:defRPr/>
            </a:pPr>
            <a:r>
              <a:rPr kumimoji="0" lang="sv-SE" sz="2700" b="0"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rPr>
              <a:t> TABELLBILAGA</a:t>
            </a:r>
            <a:endParaRPr kumimoji="0" lang="sv-SE" sz="900" b="0"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endParaRPr>
          </a:p>
        </p:txBody>
      </p:sp>
      <p:pic>
        <p:nvPicPr>
          <p:cNvPr id="3" name="Picture 3">
            <a:extLs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83899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ubrik 2" hidden="1">
            <a:extLst>
              <a:ext uri="{FF2B5EF4-FFF2-40B4-BE49-F238E27FC236}">
                <a16:creationId xmlns:a16="http://schemas.microsoft.com/office/drawing/2014/main" id="{F68FA7C6-1F6A-4F0D-B067-0BD0E1AEACD2}"/>
              </a:ext>
            </a:extLst>
          </p:cNvPr>
          <p:cNvSpPr>
            <a:spLocks noGrp="1"/>
          </p:cNvSpPr>
          <p:nvPr>
            <p:ph type="title"/>
          </p:nvPr>
        </p:nvSpPr>
        <p:spPr/>
        <p:txBody>
          <a:bodyPr/>
          <a:lstStyle/>
          <a:p>
            <a:r>
              <a:rPr lang="sv-SE" sz="800" b="1" dirty="0">
                <a:solidFill>
                  <a:schemeClr val="tx1">
                    <a:lumMod val="75000"/>
                  </a:schemeClr>
                </a:solidFill>
              </a:rPr>
              <a:t>FOLKMÄNGD EFTER ÅLDERSKLASS</a:t>
            </a:r>
            <a:endParaRPr lang="sv-SE" dirty="0"/>
          </a:p>
        </p:txBody>
      </p:sp>
      <p:sp>
        <p:nvSpPr>
          <p:cNvPr id="2" name="Platshållare för bildnummer 1"/>
          <p:cNvSpPr>
            <a:spLocks noGrp="1"/>
          </p:cNvSpPr>
          <p:nvPr>
            <p:ph type="sldNum" sz="quarter" idx="7"/>
          </p:nvPr>
        </p:nvSpPr>
        <p:spPr/>
        <p:txBody>
          <a:bodyPr/>
          <a:lstStyle/>
          <a:p>
            <a:fld id="{B6F15528-21DE-4FAA-801E-634DDDAF4B2B}" type="slidenum">
              <a:rPr lang="sv-SE" sz="1050" smtClean="0">
                <a:solidFill>
                  <a:srgbClr val="3C3C3C"/>
                </a:solidFill>
              </a:rPr>
              <a:t>38</a:t>
            </a:fld>
            <a:endParaRPr lang="sv-SE" sz="1050" dirty="0">
              <a:solidFill>
                <a:srgbClr val="3C3C3C"/>
              </a:solidFill>
            </a:endParaRPr>
          </a:p>
        </p:txBody>
      </p:sp>
      <p:sp>
        <p:nvSpPr>
          <p:cNvPr id="6" name="Platshållare för sidfot 5"/>
          <p:cNvSpPr>
            <a:spLocks noGrp="1"/>
          </p:cNvSpPr>
          <p:nvPr>
            <p:ph type="ftr" sz="quarter" idx="5"/>
          </p:nvPr>
        </p:nvSpPr>
        <p:spPr/>
        <p:txBody>
          <a:bodyPr/>
          <a:lstStyle/>
          <a:p>
            <a:r>
              <a:rPr lang="sv-SE" sz="1050" dirty="0">
                <a:solidFill>
                  <a:srgbClr val="3C3C3C"/>
                </a:solidFill>
              </a:rPr>
              <a:t>Tabellbilaga</a:t>
            </a:r>
          </a:p>
        </p:txBody>
      </p:sp>
      <p:cxnSp>
        <p:nvCxnSpPr>
          <p:cNvPr id="5" name="Rak koppling 4">
            <a:extLst>
              <a:ext uri="{FF2B5EF4-FFF2-40B4-BE49-F238E27FC236}">
                <a16:creationId xmlns:a16="http://schemas.microsoft.com/office/drawing/2014/main" id="{967CEFF3-7B47-4A42-BC0F-2490B6127532}"/>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3">
            <a:extLst>
              <a:ext uri="{C183D7F6-B498-43B3-948B-1728B52AA6E4}">
                <adec:decorative xmlns:adec="http://schemas.microsoft.com/office/drawing/2017/decorative" val="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08000" y="360000"/>
            <a:ext cx="2025000" cy="3949496"/>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FOLKMÄNGD EFTER ÅLDERSKLASS</a:t>
            </a:r>
            <a:br>
              <a:rPr lang="sv-SE" sz="900" b="1" dirty="0">
                <a:solidFill>
                  <a:schemeClr val="tx1">
                    <a:lumMod val="75000"/>
                  </a:schemeClr>
                </a:solidFill>
                <a:latin typeface="HelveticaNeueLT W1G 55 Roman" panose="020B0604020202020204" pitchFamily="34" charset="0"/>
              </a:rPr>
            </a:br>
            <a:br>
              <a:rPr lang="sv-SE" sz="900" b="1" dirty="0">
                <a:solidFill>
                  <a:schemeClr val="tx1">
                    <a:lumMod val="75000"/>
                  </a:schemeClr>
                </a:solidFill>
                <a:latin typeface="HelveticaNeueLT W1G 55 Roman" panose="020B0604020202020204" pitchFamily="34" charset="0"/>
              </a:rPr>
            </a:br>
            <a:endParaRPr lang="sv-SE" sz="900"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dirty="0">
                <a:solidFill>
                  <a:schemeClr val="tx1">
                    <a:lumMod val="75000"/>
                  </a:schemeClr>
                </a:solidFill>
                <a:latin typeface="HelveticaNeueLT W1G 55 Roman" panose="020B0604020202020204" pitchFamily="34" charset="0"/>
              </a:rPr>
              <a:t>I tabellen visas folkmängden per olika åldersklasser samt totalt för </a:t>
            </a:r>
            <a:r>
              <a:rPr lang="sv-SE" sz="900">
                <a:solidFill>
                  <a:schemeClr val="tx1">
                    <a:lumMod val="75000"/>
                  </a:schemeClr>
                </a:solidFill>
                <a:latin typeface="HelveticaNeueLT W1G 55 Roman" panose="020B0604020202020204" pitchFamily="34" charset="0"/>
              </a:rPr>
              <a:t>perioden 2023-2033. </a:t>
            </a:r>
            <a:br>
              <a:rPr lang="sv-SE" sz="900" dirty="0">
                <a:solidFill>
                  <a:schemeClr val="tx1">
                    <a:lumMod val="75000"/>
                  </a:schemeClr>
                </a:solidFill>
                <a:latin typeface="HelveticaNeueLT W1G 55 Roman" panose="020B0604020202020204" pitchFamily="34" charset="0"/>
              </a:rPr>
            </a:br>
            <a:endParaRPr lang="sv-SE" sz="900" dirty="0">
              <a:solidFill>
                <a:schemeClr val="tx1">
                  <a:lumMod val="75000"/>
                </a:schemeClr>
              </a:solidFill>
              <a:latin typeface="HelveticaNeueLT W1G 55 Roman" panose="020B0604020202020204" pitchFamily="34" charset="0"/>
            </a:endParaRPr>
          </a:p>
        </p:txBody>
      </p:sp>
      <p:sp>
        <p:nvSpPr>
          <p:cNvPr id="8" name="textruta 7"/>
          <p:cNvSpPr txBox="1"/>
          <p:nvPr/>
        </p:nvSpPr>
        <p:spPr>
          <a:xfrm>
            <a:off x="2761583" y="1485900"/>
            <a:ext cx="5715000" cy="261610"/>
          </a:xfrm>
          <a:prstGeom prst="rect">
            <a:avLst/>
          </a:prstGeom>
          <a:noFill/>
        </p:spPr>
        <p:txBody>
          <a:bodyPr wrap="square" rtlCol="0">
            <a:spAutoFit/>
          </a:bodyPr>
          <a:lstStyle/>
          <a:p>
            <a:r>
              <a:rPr lang="sv-SE" sz="1100" dirty="0">
                <a:solidFill>
                  <a:srgbClr val="3C3C3C"/>
                </a:solidFill>
              </a:rPr>
              <a:t>Tabell 1: </a:t>
            </a:r>
            <a:r>
              <a:rPr lang="sv-SE" sz="1100">
                <a:solidFill>
                  <a:srgbClr val="3C3C3C"/>
                </a:solidFill>
              </a:rPr>
              <a:t>Folkmängd Trollhättans kommun </a:t>
            </a:r>
            <a:r>
              <a:rPr lang="sv-SE" sz="1100" dirty="0">
                <a:solidFill>
                  <a:srgbClr val="3C3C3C"/>
                </a:solidFill>
              </a:rPr>
              <a:t>efter åldersklass</a:t>
            </a:r>
          </a:p>
        </p:txBody>
      </p:sp>
      <p:graphicFrame>
        <p:nvGraphicFramePr>
          <p:cNvPr id="4" name="Tabell 3">
            <a:extLst>
              <a:ext uri="{FF2B5EF4-FFF2-40B4-BE49-F238E27FC236}">
                <a16:creationId xmlns:a16="http://schemas.microsoft.com/office/drawing/2014/main" id="{388EA055-50E2-BAE6-F6F2-91E117730FA1}"/>
              </a:ext>
            </a:extLst>
          </p:cNvPr>
          <p:cNvGraphicFramePr>
            <a:graphicFrameLocks noGrp="1"/>
          </p:cNvGraphicFramePr>
          <p:nvPr>
            <p:extLst>
              <p:ext uri="{D42A27DB-BD31-4B8C-83A1-F6EECF244321}">
                <p14:modId xmlns:p14="http://schemas.microsoft.com/office/powerpoint/2010/main" val="3616423469"/>
              </p:ext>
            </p:extLst>
          </p:nvPr>
        </p:nvGraphicFramePr>
        <p:xfrm>
          <a:off x="2857500" y="1841500"/>
          <a:ext cx="5715000" cy="2145030"/>
        </p:xfrm>
        <a:graphic>
          <a:graphicData uri="http://schemas.openxmlformats.org/drawingml/2006/table">
            <a:tbl>
              <a:tblPr firstRow="1" firstCol="1" lastRow="1"/>
              <a:tblGrid>
                <a:gridCol w="476250">
                  <a:extLst>
                    <a:ext uri="{9D8B030D-6E8A-4147-A177-3AD203B41FA5}">
                      <a16:colId xmlns:a16="http://schemas.microsoft.com/office/drawing/2014/main" val="270723634"/>
                    </a:ext>
                  </a:extLst>
                </a:gridCol>
                <a:gridCol w="476250">
                  <a:extLst>
                    <a:ext uri="{9D8B030D-6E8A-4147-A177-3AD203B41FA5}">
                      <a16:colId xmlns:a16="http://schemas.microsoft.com/office/drawing/2014/main" val="3184278965"/>
                    </a:ext>
                  </a:extLst>
                </a:gridCol>
                <a:gridCol w="476250">
                  <a:extLst>
                    <a:ext uri="{9D8B030D-6E8A-4147-A177-3AD203B41FA5}">
                      <a16:colId xmlns:a16="http://schemas.microsoft.com/office/drawing/2014/main" val="1575555690"/>
                    </a:ext>
                  </a:extLst>
                </a:gridCol>
                <a:gridCol w="476250">
                  <a:extLst>
                    <a:ext uri="{9D8B030D-6E8A-4147-A177-3AD203B41FA5}">
                      <a16:colId xmlns:a16="http://schemas.microsoft.com/office/drawing/2014/main" val="3402787627"/>
                    </a:ext>
                  </a:extLst>
                </a:gridCol>
                <a:gridCol w="476250">
                  <a:extLst>
                    <a:ext uri="{9D8B030D-6E8A-4147-A177-3AD203B41FA5}">
                      <a16:colId xmlns:a16="http://schemas.microsoft.com/office/drawing/2014/main" val="2082705776"/>
                    </a:ext>
                  </a:extLst>
                </a:gridCol>
                <a:gridCol w="476250">
                  <a:extLst>
                    <a:ext uri="{9D8B030D-6E8A-4147-A177-3AD203B41FA5}">
                      <a16:colId xmlns:a16="http://schemas.microsoft.com/office/drawing/2014/main" val="686206597"/>
                    </a:ext>
                  </a:extLst>
                </a:gridCol>
                <a:gridCol w="476250">
                  <a:extLst>
                    <a:ext uri="{9D8B030D-6E8A-4147-A177-3AD203B41FA5}">
                      <a16:colId xmlns:a16="http://schemas.microsoft.com/office/drawing/2014/main" val="1078302831"/>
                    </a:ext>
                  </a:extLst>
                </a:gridCol>
                <a:gridCol w="476250">
                  <a:extLst>
                    <a:ext uri="{9D8B030D-6E8A-4147-A177-3AD203B41FA5}">
                      <a16:colId xmlns:a16="http://schemas.microsoft.com/office/drawing/2014/main" val="2170244811"/>
                    </a:ext>
                  </a:extLst>
                </a:gridCol>
                <a:gridCol w="476250">
                  <a:extLst>
                    <a:ext uri="{9D8B030D-6E8A-4147-A177-3AD203B41FA5}">
                      <a16:colId xmlns:a16="http://schemas.microsoft.com/office/drawing/2014/main" val="2034749981"/>
                    </a:ext>
                  </a:extLst>
                </a:gridCol>
                <a:gridCol w="476250">
                  <a:extLst>
                    <a:ext uri="{9D8B030D-6E8A-4147-A177-3AD203B41FA5}">
                      <a16:colId xmlns:a16="http://schemas.microsoft.com/office/drawing/2014/main" val="2715859533"/>
                    </a:ext>
                  </a:extLst>
                </a:gridCol>
                <a:gridCol w="476250">
                  <a:extLst>
                    <a:ext uri="{9D8B030D-6E8A-4147-A177-3AD203B41FA5}">
                      <a16:colId xmlns:a16="http://schemas.microsoft.com/office/drawing/2014/main" val="1596050235"/>
                    </a:ext>
                  </a:extLst>
                </a:gridCol>
                <a:gridCol w="476250">
                  <a:extLst>
                    <a:ext uri="{9D8B030D-6E8A-4147-A177-3AD203B41FA5}">
                      <a16:colId xmlns:a16="http://schemas.microsoft.com/office/drawing/2014/main" val="1166336373"/>
                    </a:ext>
                  </a:extLst>
                </a:gridCol>
              </a:tblGrid>
              <a:tr h="215265">
                <a:tc>
                  <a:txBody>
                    <a:bodyPr/>
                    <a:lstStyle/>
                    <a:p>
                      <a:pPr algn="l" fontAlgn="ctr"/>
                      <a:r>
                        <a:rPr lang="sv-SE" sz="800" b="0" i="0" u="none" strike="noStrike">
                          <a:solidFill>
                            <a:srgbClr val="FFFFFF"/>
                          </a:solidFill>
                          <a:effectLst/>
                          <a:latin typeface="Franklin Gothic Medium" panose="020B0603020102020204" pitchFamily="34" charset="0"/>
                        </a:rPr>
                        <a:t>Ålder / År</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2023</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2024</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2025</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2026</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2027</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2028</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2029</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2030</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2031</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2032</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2033</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extLst>
                  <a:ext uri="{0D108BD9-81ED-4DB2-BD59-A6C34878D82A}">
                    <a16:rowId xmlns:a16="http://schemas.microsoft.com/office/drawing/2014/main" val="190344619"/>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 0-5</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3 824</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3 649</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3 616</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3 549</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3 526</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3 500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3 569</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3 663</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3 739</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3 831</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3 915</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040570649"/>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 6-9</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2 822</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2 793</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2 704</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2 600</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2 561</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2 559</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2 554</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2 499</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2 460</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2 409</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2 436</a:t>
                      </a:r>
                    </a:p>
                  </a:txBody>
                  <a:tcPr marL="7620" marR="7620" marT="7620" marB="0" anchor="b">
                    <a:lnL>
                      <a:noFill/>
                    </a:lnL>
                    <a:lnR>
                      <a:noFill/>
                    </a:lnR>
                    <a:lnT>
                      <a:noFill/>
                    </a:lnT>
                    <a:lnB>
                      <a:noFill/>
                    </a:lnB>
                    <a:solidFill>
                      <a:srgbClr val="ECE8DB"/>
                    </a:solidFill>
                  </a:tcPr>
                </a:tc>
                <a:extLst>
                  <a:ext uri="{0D108BD9-81ED-4DB2-BD59-A6C34878D82A}">
                    <a16:rowId xmlns:a16="http://schemas.microsoft.com/office/drawing/2014/main" val="1411044807"/>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 10-12</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2 155</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2 118</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2 083</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2 104</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2 096</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2 105</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1 983</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1 945</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1 920</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1 980</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1 942</a:t>
                      </a:r>
                    </a:p>
                  </a:txBody>
                  <a:tcPr marL="7620" marR="7620" marT="7620" marB="0" anchor="b">
                    <a:lnL>
                      <a:noFill/>
                    </a:lnL>
                    <a:lnR>
                      <a:noFill/>
                    </a:lnR>
                    <a:lnT>
                      <a:noFill/>
                    </a:lnT>
                    <a:lnB>
                      <a:noFill/>
                    </a:lnB>
                    <a:noFill/>
                  </a:tcPr>
                </a:tc>
                <a:extLst>
                  <a:ext uri="{0D108BD9-81ED-4DB2-BD59-A6C34878D82A}">
                    <a16:rowId xmlns:a16="http://schemas.microsoft.com/office/drawing/2014/main" val="2278273267"/>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 13-15</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2 180</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2 177</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2 177</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2 139</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2 124</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2 102</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2 129</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2 124</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2 130</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2 019</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1 984</a:t>
                      </a:r>
                    </a:p>
                  </a:txBody>
                  <a:tcPr marL="7620" marR="7620" marT="7620" marB="0" anchor="b">
                    <a:lnL>
                      <a:noFill/>
                    </a:lnL>
                    <a:lnR>
                      <a:noFill/>
                    </a:lnR>
                    <a:lnT>
                      <a:noFill/>
                    </a:lnT>
                    <a:lnB>
                      <a:noFill/>
                    </a:lnB>
                    <a:solidFill>
                      <a:srgbClr val="ECE8DB"/>
                    </a:solidFill>
                  </a:tcPr>
                </a:tc>
                <a:extLst>
                  <a:ext uri="{0D108BD9-81ED-4DB2-BD59-A6C34878D82A}">
                    <a16:rowId xmlns:a16="http://schemas.microsoft.com/office/drawing/2014/main" val="3416397641"/>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 16-18</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2 225</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2 179</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2 180</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2 190</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2 199</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2 207</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2 180</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2 168</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2 145</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2 170</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2 167</a:t>
                      </a:r>
                    </a:p>
                  </a:txBody>
                  <a:tcPr marL="7620" marR="7620" marT="7620" marB="0" anchor="b">
                    <a:lnL>
                      <a:noFill/>
                    </a:lnL>
                    <a:lnR>
                      <a:noFill/>
                    </a:lnR>
                    <a:lnT>
                      <a:noFill/>
                    </a:lnT>
                    <a:lnB>
                      <a:noFill/>
                    </a:lnB>
                    <a:noFill/>
                  </a:tcPr>
                </a:tc>
                <a:extLst>
                  <a:ext uri="{0D108BD9-81ED-4DB2-BD59-A6C34878D82A}">
                    <a16:rowId xmlns:a16="http://schemas.microsoft.com/office/drawing/2014/main" val="680811835"/>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 19-24</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4 379</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4 355</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4 390</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4 442</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4 547</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4 603</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4 683</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4 708</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4 696</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4 698</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4 706</a:t>
                      </a:r>
                    </a:p>
                  </a:txBody>
                  <a:tcPr marL="7620" marR="7620" marT="7620" marB="0" anchor="b">
                    <a:lnL>
                      <a:noFill/>
                    </a:lnL>
                    <a:lnR>
                      <a:noFill/>
                    </a:lnR>
                    <a:lnT>
                      <a:noFill/>
                    </a:lnT>
                    <a:lnB>
                      <a:noFill/>
                    </a:lnB>
                    <a:solidFill>
                      <a:srgbClr val="ECE8DB"/>
                    </a:solidFill>
                  </a:tcPr>
                </a:tc>
                <a:extLst>
                  <a:ext uri="{0D108BD9-81ED-4DB2-BD59-A6C34878D82A}">
                    <a16:rowId xmlns:a16="http://schemas.microsoft.com/office/drawing/2014/main" val="1442002536"/>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 25-44</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15 579</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15 510</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15 463</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15 547</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15 772</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16 069</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16 330</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16 572</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16 680</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16 841</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16 954</a:t>
                      </a:r>
                    </a:p>
                  </a:txBody>
                  <a:tcPr marL="7620" marR="7620" marT="7620" marB="0" anchor="b">
                    <a:lnL>
                      <a:noFill/>
                    </a:lnL>
                    <a:lnR>
                      <a:noFill/>
                    </a:lnR>
                    <a:lnT>
                      <a:noFill/>
                    </a:lnT>
                    <a:lnB>
                      <a:noFill/>
                    </a:lnB>
                    <a:noFill/>
                  </a:tcPr>
                </a:tc>
                <a:extLst>
                  <a:ext uri="{0D108BD9-81ED-4DB2-BD59-A6C34878D82A}">
                    <a16:rowId xmlns:a16="http://schemas.microsoft.com/office/drawing/2014/main" val="3508786772"/>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 45-64</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14 366</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14 328</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14 337</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14 281</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14 261</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14 182</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14 123</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14 062</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14 036</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14 050</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14 209</a:t>
                      </a:r>
                    </a:p>
                  </a:txBody>
                  <a:tcPr marL="7620" marR="7620" marT="7620" marB="0" anchor="b">
                    <a:lnL>
                      <a:noFill/>
                    </a:lnL>
                    <a:lnR>
                      <a:noFill/>
                    </a:lnR>
                    <a:lnT>
                      <a:noFill/>
                    </a:lnT>
                    <a:lnB>
                      <a:noFill/>
                    </a:lnB>
                    <a:solidFill>
                      <a:srgbClr val="ECE8DB"/>
                    </a:solidFill>
                  </a:tcPr>
                </a:tc>
                <a:extLst>
                  <a:ext uri="{0D108BD9-81ED-4DB2-BD59-A6C34878D82A}">
                    <a16:rowId xmlns:a16="http://schemas.microsoft.com/office/drawing/2014/main" val="3554326855"/>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 65-79</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8 215</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8 187</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8 151</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8 186</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8 225</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8 283</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8 371</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8 524</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8 660</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8 766</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8 795</a:t>
                      </a:r>
                    </a:p>
                  </a:txBody>
                  <a:tcPr marL="7620" marR="7620" marT="7620" marB="0" anchor="b">
                    <a:lnL>
                      <a:noFill/>
                    </a:lnL>
                    <a:lnR>
                      <a:noFill/>
                    </a:lnR>
                    <a:lnT>
                      <a:noFill/>
                    </a:lnT>
                    <a:lnB>
                      <a:noFill/>
                    </a:lnB>
                    <a:noFill/>
                  </a:tcPr>
                </a:tc>
                <a:extLst>
                  <a:ext uri="{0D108BD9-81ED-4DB2-BD59-A6C34878D82A}">
                    <a16:rowId xmlns:a16="http://schemas.microsoft.com/office/drawing/2014/main" val="732437099"/>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 80-100</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3 328</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3 449</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3 584</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3 682</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3 802</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3 910</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4 018</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4 077</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4 149</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4 220</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4 274</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ECE8DB"/>
                    </a:solidFill>
                  </a:tcPr>
                </a:tc>
                <a:extLst>
                  <a:ext uri="{0D108BD9-81ED-4DB2-BD59-A6C34878D82A}">
                    <a16:rowId xmlns:a16="http://schemas.microsoft.com/office/drawing/2014/main" val="2842132946"/>
                  </a:ext>
                </a:extLst>
              </a:tr>
              <a:tr h="215265">
                <a:tc>
                  <a:txBody>
                    <a:bodyPr/>
                    <a:lstStyle/>
                    <a:p>
                      <a:pPr algn="r" fontAlgn="ctr"/>
                      <a:r>
                        <a:rPr lang="sv-SE" sz="800" b="0" i="0" u="none" strike="noStrike">
                          <a:solidFill>
                            <a:srgbClr val="FFFFFF"/>
                          </a:solidFill>
                          <a:effectLst/>
                          <a:latin typeface="Franklin Gothic Medium" panose="020B0603020102020204" pitchFamily="34" charset="0"/>
                        </a:rPr>
                        <a:t>Totalt</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59 073</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58 745</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58 686</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58 719</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59 113</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59 521</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59 940</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60 341</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60 614</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60 985</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dirty="0">
                          <a:solidFill>
                            <a:srgbClr val="FFFFFF"/>
                          </a:solidFill>
                          <a:effectLst/>
                          <a:latin typeface="Franklin Gothic Medium" panose="020B0603020102020204" pitchFamily="34" charset="0"/>
                        </a:rPr>
                        <a:t>61 383</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extLst>
                  <a:ext uri="{0D108BD9-81ED-4DB2-BD59-A6C34878D82A}">
                    <a16:rowId xmlns:a16="http://schemas.microsoft.com/office/drawing/2014/main" val="443721338"/>
                  </a:ext>
                </a:extLst>
              </a:tr>
            </a:tbl>
          </a:graphicData>
        </a:graphic>
      </p:graphicFrame>
    </p:spTree>
    <p:extLst>
      <p:ext uri="{BB962C8B-B14F-4D97-AF65-F5344CB8AC3E}">
        <p14:creationId xmlns:p14="http://schemas.microsoft.com/office/powerpoint/2010/main" val="31311655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ubrik 2" hidden="1">
            <a:extLst>
              <a:ext uri="{FF2B5EF4-FFF2-40B4-BE49-F238E27FC236}">
                <a16:creationId xmlns:a16="http://schemas.microsoft.com/office/drawing/2014/main" id="{B4A92985-C580-4669-9F91-637569B4BED3}"/>
              </a:ext>
            </a:extLst>
          </p:cNvPr>
          <p:cNvSpPr>
            <a:spLocks noGrp="1"/>
          </p:cNvSpPr>
          <p:nvPr>
            <p:ph type="title"/>
          </p:nvPr>
        </p:nvSpPr>
        <p:spPr/>
        <p:txBody>
          <a:bodyPr/>
          <a:lstStyle/>
          <a:p>
            <a:r>
              <a:rPr lang="sv-SE" sz="800" b="1" dirty="0">
                <a:solidFill>
                  <a:schemeClr val="tx1">
                    <a:lumMod val="75000"/>
                  </a:schemeClr>
                </a:solidFill>
              </a:rPr>
              <a:t>FOLKMÄNGD EFTER ÅLDERSKLASS (forts.)</a:t>
            </a:r>
            <a:endParaRPr lang="sv-SE" dirty="0"/>
          </a:p>
        </p:txBody>
      </p:sp>
      <p:sp>
        <p:nvSpPr>
          <p:cNvPr id="2" name="Platshållare för bildnummer 1"/>
          <p:cNvSpPr>
            <a:spLocks noGrp="1"/>
          </p:cNvSpPr>
          <p:nvPr>
            <p:ph type="sldNum" sz="quarter" idx="7"/>
          </p:nvPr>
        </p:nvSpPr>
        <p:spPr/>
        <p:txBody>
          <a:bodyPr/>
          <a:lstStyle/>
          <a:p>
            <a:fld id="{B6F15528-21DE-4FAA-801E-634DDDAF4B2B}" type="slidenum">
              <a:rPr lang="sv-SE" sz="1050" smtClean="0">
                <a:solidFill>
                  <a:srgbClr val="3C3C3C"/>
                </a:solidFill>
              </a:rPr>
              <a:t>39</a:t>
            </a:fld>
            <a:endParaRPr lang="sv-SE" sz="1050" dirty="0">
              <a:solidFill>
                <a:srgbClr val="3C3C3C"/>
              </a:solidFill>
            </a:endParaRPr>
          </a:p>
        </p:txBody>
      </p:sp>
      <p:sp>
        <p:nvSpPr>
          <p:cNvPr id="6" name="Platshållare för sidfot 5"/>
          <p:cNvSpPr>
            <a:spLocks noGrp="1"/>
          </p:cNvSpPr>
          <p:nvPr>
            <p:ph type="ftr" sz="quarter" idx="5"/>
          </p:nvPr>
        </p:nvSpPr>
        <p:spPr/>
        <p:txBody>
          <a:bodyPr/>
          <a:lstStyle/>
          <a:p>
            <a:r>
              <a:rPr lang="sv-SE" sz="1050" dirty="0">
                <a:solidFill>
                  <a:srgbClr val="3C3C3C"/>
                </a:solidFill>
              </a:rPr>
              <a:t>Tabellbilaga</a:t>
            </a:r>
          </a:p>
        </p:txBody>
      </p:sp>
      <p:cxnSp>
        <p:nvCxnSpPr>
          <p:cNvPr id="5" name="Rak koppling 4">
            <a:extLst>
              <a:ext uri="{FF2B5EF4-FFF2-40B4-BE49-F238E27FC236}">
                <a16:creationId xmlns:a16="http://schemas.microsoft.com/office/drawing/2014/main" id="{48DE1A7D-98C0-4A03-985D-D10B8C6B9DF7}"/>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3">
            <a:extLst>
              <a:ext uri="{C183D7F6-B498-43B3-948B-1728B52AA6E4}">
                <adec:decorative xmlns:adec="http://schemas.microsoft.com/office/drawing/2017/decorative" val="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08000" y="360000"/>
            <a:ext cx="2025000" cy="3949496"/>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FOLKMÄNGD EFTER ÅLDERSKLASS </a:t>
            </a:r>
            <a:br>
              <a:rPr lang="sv-SE" sz="900" b="1" dirty="0">
                <a:solidFill>
                  <a:schemeClr val="tx1">
                    <a:lumMod val="75000"/>
                  </a:schemeClr>
                </a:solidFill>
                <a:latin typeface="HelveticaNeueLT W1G 55 Roman" panose="020B0604020202020204" pitchFamily="34" charset="0"/>
              </a:rPr>
            </a:br>
            <a:br>
              <a:rPr lang="sv-SE" sz="900" b="1" dirty="0">
                <a:solidFill>
                  <a:schemeClr val="tx1">
                    <a:lumMod val="75000"/>
                  </a:schemeClr>
                </a:solidFill>
                <a:latin typeface="HelveticaNeueLT W1G 55 Roman" panose="020B0604020202020204" pitchFamily="34" charset="0"/>
              </a:rPr>
            </a:br>
            <a:endParaRPr lang="sv-SE" sz="900"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dirty="0">
                <a:solidFill>
                  <a:schemeClr val="tx1">
                    <a:lumMod val="75000"/>
                  </a:schemeClr>
                </a:solidFill>
                <a:latin typeface="HelveticaNeueLT W1G 55 Roman" panose="020B0604020202020204" pitchFamily="34" charset="0"/>
              </a:rPr>
              <a:t>I tabellen visas folkmängden per olika, i vissa fall överlappande, åldersklasser intressanta för t.ex. det kommunala utjämningssystemet för </a:t>
            </a:r>
            <a:r>
              <a:rPr lang="sv-SE" sz="900">
                <a:solidFill>
                  <a:schemeClr val="tx1">
                    <a:lumMod val="75000"/>
                  </a:schemeClr>
                </a:solidFill>
                <a:latin typeface="HelveticaNeueLT W1G 55 Roman" panose="020B0604020202020204" pitchFamily="34" charset="0"/>
              </a:rPr>
              <a:t>perioden 2023-2033. </a:t>
            </a:r>
            <a:br>
              <a:rPr lang="sv-SE" sz="900" dirty="0">
                <a:solidFill>
                  <a:schemeClr val="tx1">
                    <a:lumMod val="75000"/>
                  </a:schemeClr>
                </a:solidFill>
                <a:latin typeface="HelveticaNeueLT W1G 55 Roman" panose="020B0604020202020204" pitchFamily="34" charset="0"/>
              </a:rPr>
            </a:br>
            <a:endParaRPr lang="sv-SE" sz="900" dirty="0">
              <a:solidFill>
                <a:schemeClr val="tx1">
                  <a:lumMod val="75000"/>
                </a:schemeClr>
              </a:solidFill>
              <a:latin typeface="HelveticaNeueLT W1G 55 Roman" panose="020B0604020202020204" pitchFamily="34" charset="0"/>
            </a:endParaRPr>
          </a:p>
        </p:txBody>
      </p:sp>
      <p:sp>
        <p:nvSpPr>
          <p:cNvPr id="8" name="textruta 7"/>
          <p:cNvSpPr txBox="1"/>
          <p:nvPr/>
        </p:nvSpPr>
        <p:spPr>
          <a:xfrm>
            <a:off x="2761583" y="1143000"/>
            <a:ext cx="5715000" cy="261610"/>
          </a:xfrm>
          <a:prstGeom prst="rect">
            <a:avLst/>
          </a:prstGeom>
          <a:noFill/>
        </p:spPr>
        <p:txBody>
          <a:bodyPr wrap="square" rtlCol="0">
            <a:spAutoFit/>
          </a:bodyPr>
          <a:lstStyle/>
          <a:p>
            <a:r>
              <a:rPr lang="sv-SE" sz="1100" dirty="0">
                <a:solidFill>
                  <a:srgbClr val="3C3C3C"/>
                </a:solidFill>
              </a:rPr>
              <a:t>Tabell 2: </a:t>
            </a:r>
            <a:r>
              <a:rPr lang="sv-SE" sz="1100">
                <a:solidFill>
                  <a:srgbClr val="3C3C3C"/>
                </a:solidFill>
              </a:rPr>
              <a:t>Folkmängd Trollhättans kommun </a:t>
            </a:r>
            <a:r>
              <a:rPr lang="sv-SE" sz="1100" dirty="0">
                <a:solidFill>
                  <a:srgbClr val="3C3C3C"/>
                </a:solidFill>
              </a:rPr>
              <a:t>efter åldersklass</a:t>
            </a:r>
          </a:p>
        </p:txBody>
      </p:sp>
      <p:graphicFrame>
        <p:nvGraphicFramePr>
          <p:cNvPr id="4" name="Tabell 3">
            <a:extLst>
              <a:ext uri="{FF2B5EF4-FFF2-40B4-BE49-F238E27FC236}">
                <a16:creationId xmlns:a16="http://schemas.microsoft.com/office/drawing/2014/main" id="{E9EAC7C3-0EF9-61C1-5F9A-67A0F162586A}"/>
              </a:ext>
            </a:extLst>
          </p:cNvPr>
          <p:cNvGraphicFramePr>
            <a:graphicFrameLocks noGrp="1"/>
          </p:cNvGraphicFramePr>
          <p:nvPr>
            <p:extLst>
              <p:ext uri="{D42A27DB-BD31-4B8C-83A1-F6EECF244321}">
                <p14:modId xmlns:p14="http://schemas.microsoft.com/office/powerpoint/2010/main" val="947106298"/>
              </p:ext>
            </p:extLst>
          </p:nvPr>
        </p:nvGraphicFramePr>
        <p:xfrm>
          <a:off x="2857500" y="1498600"/>
          <a:ext cx="5715000" cy="2787015"/>
        </p:xfrm>
        <a:graphic>
          <a:graphicData uri="http://schemas.openxmlformats.org/drawingml/2006/table">
            <a:tbl>
              <a:tblPr firstRow="1" firstCol="1"/>
              <a:tblGrid>
                <a:gridCol w="476250">
                  <a:extLst>
                    <a:ext uri="{9D8B030D-6E8A-4147-A177-3AD203B41FA5}">
                      <a16:colId xmlns:a16="http://schemas.microsoft.com/office/drawing/2014/main" val="2536780383"/>
                    </a:ext>
                  </a:extLst>
                </a:gridCol>
                <a:gridCol w="476250">
                  <a:extLst>
                    <a:ext uri="{9D8B030D-6E8A-4147-A177-3AD203B41FA5}">
                      <a16:colId xmlns:a16="http://schemas.microsoft.com/office/drawing/2014/main" val="2692468723"/>
                    </a:ext>
                  </a:extLst>
                </a:gridCol>
                <a:gridCol w="476250">
                  <a:extLst>
                    <a:ext uri="{9D8B030D-6E8A-4147-A177-3AD203B41FA5}">
                      <a16:colId xmlns:a16="http://schemas.microsoft.com/office/drawing/2014/main" val="592788131"/>
                    </a:ext>
                  </a:extLst>
                </a:gridCol>
                <a:gridCol w="476250">
                  <a:extLst>
                    <a:ext uri="{9D8B030D-6E8A-4147-A177-3AD203B41FA5}">
                      <a16:colId xmlns:a16="http://schemas.microsoft.com/office/drawing/2014/main" val="3999030370"/>
                    </a:ext>
                  </a:extLst>
                </a:gridCol>
                <a:gridCol w="476250">
                  <a:extLst>
                    <a:ext uri="{9D8B030D-6E8A-4147-A177-3AD203B41FA5}">
                      <a16:colId xmlns:a16="http://schemas.microsoft.com/office/drawing/2014/main" val="3136026083"/>
                    </a:ext>
                  </a:extLst>
                </a:gridCol>
                <a:gridCol w="476250">
                  <a:extLst>
                    <a:ext uri="{9D8B030D-6E8A-4147-A177-3AD203B41FA5}">
                      <a16:colId xmlns:a16="http://schemas.microsoft.com/office/drawing/2014/main" val="707926373"/>
                    </a:ext>
                  </a:extLst>
                </a:gridCol>
                <a:gridCol w="476250">
                  <a:extLst>
                    <a:ext uri="{9D8B030D-6E8A-4147-A177-3AD203B41FA5}">
                      <a16:colId xmlns:a16="http://schemas.microsoft.com/office/drawing/2014/main" val="69196436"/>
                    </a:ext>
                  </a:extLst>
                </a:gridCol>
                <a:gridCol w="476250">
                  <a:extLst>
                    <a:ext uri="{9D8B030D-6E8A-4147-A177-3AD203B41FA5}">
                      <a16:colId xmlns:a16="http://schemas.microsoft.com/office/drawing/2014/main" val="972489165"/>
                    </a:ext>
                  </a:extLst>
                </a:gridCol>
                <a:gridCol w="476250">
                  <a:extLst>
                    <a:ext uri="{9D8B030D-6E8A-4147-A177-3AD203B41FA5}">
                      <a16:colId xmlns:a16="http://schemas.microsoft.com/office/drawing/2014/main" val="2785164203"/>
                    </a:ext>
                  </a:extLst>
                </a:gridCol>
                <a:gridCol w="476250">
                  <a:extLst>
                    <a:ext uri="{9D8B030D-6E8A-4147-A177-3AD203B41FA5}">
                      <a16:colId xmlns:a16="http://schemas.microsoft.com/office/drawing/2014/main" val="2540984304"/>
                    </a:ext>
                  </a:extLst>
                </a:gridCol>
                <a:gridCol w="476250">
                  <a:extLst>
                    <a:ext uri="{9D8B030D-6E8A-4147-A177-3AD203B41FA5}">
                      <a16:colId xmlns:a16="http://schemas.microsoft.com/office/drawing/2014/main" val="1803184007"/>
                    </a:ext>
                  </a:extLst>
                </a:gridCol>
                <a:gridCol w="476250">
                  <a:extLst>
                    <a:ext uri="{9D8B030D-6E8A-4147-A177-3AD203B41FA5}">
                      <a16:colId xmlns:a16="http://schemas.microsoft.com/office/drawing/2014/main" val="3299311588"/>
                    </a:ext>
                  </a:extLst>
                </a:gridCol>
              </a:tblGrid>
              <a:tr h="215265">
                <a:tc>
                  <a:txBody>
                    <a:bodyPr/>
                    <a:lstStyle/>
                    <a:p>
                      <a:pPr algn="l" fontAlgn="ctr"/>
                      <a:r>
                        <a:rPr lang="sv-SE" sz="800" b="0" i="0" u="none" strike="noStrike">
                          <a:solidFill>
                            <a:srgbClr val="FFFFFF"/>
                          </a:solidFill>
                          <a:effectLst/>
                          <a:latin typeface="Franklin Gothic Medium" panose="020B0603020102020204" pitchFamily="34" charset="0"/>
                        </a:rPr>
                        <a:t>Ålder / År</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2023</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2024</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2025</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2026</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2027</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2028</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2029</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2030</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2031</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2032</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2033</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extLst>
                  <a:ext uri="{0D108BD9-81ED-4DB2-BD59-A6C34878D82A}">
                    <a16:rowId xmlns:a16="http://schemas.microsoft.com/office/drawing/2014/main" val="197118057"/>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1-5</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3 265</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3 122</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3 067</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3 000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2 960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2 917</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2 967</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3 042</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3 102</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3 176</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3 253</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99512203"/>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6-12</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4 977</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4 911</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4 787</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4 704</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4 657</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4 664</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4 537</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4 444</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4 379</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4 389</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4 378</a:t>
                      </a:r>
                    </a:p>
                  </a:txBody>
                  <a:tcPr marL="7620" marR="7620" marT="7620" marB="0" anchor="b">
                    <a:lnL>
                      <a:noFill/>
                    </a:lnL>
                    <a:lnR>
                      <a:noFill/>
                    </a:lnR>
                    <a:lnT>
                      <a:noFill/>
                    </a:lnT>
                    <a:lnB>
                      <a:noFill/>
                    </a:lnB>
                    <a:solidFill>
                      <a:srgbClr val="ECE8DB"/>
                    </a:solidFill>
                  </a:tcPr>
                </a:tc>
                <a:extLst>
                  <a:ext uri="{0D108BD9-81ED-4DB2-BD59-A6C34878D82A}">
                    <a16:rowId xmlns:a16="http://schemas.microsoft.com/office/drawing/2014/main" val="1073194388"/>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6</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 700</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 686</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 599</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 643</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 647</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 671</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 597</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 586</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 606</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 611</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 623</a:t>
                      </a:r>
                    </a:p>
                  </a:txBody>
                  <a:tcPr marL="7620" marR="7620" marT="7620" marB="0" anchor="b">
                    <a:lnL>
                      <a:noFill/>
                    </a:lnL>
                    <a:lnR>
                      <a:noFill/>
                    </a:lnR>
                    <a:lnT>
                      <a:noFill/>
                    </a:lnT>
                    <a:lnB>
                      <a:noFill/>
                    </a:lnB>
                    <a:noFill/>
                  </a:tcPr>
                </a:tc>
                <a:extLst>
                  <a:ext uri="{0D108BD9-81ED-4DB2-BD59-A6C34878D82A}">
                    <a16:rowId xmlns:a16="http://schemas.microsoft.com/office/drawing/2014/main" val="2849336733"/>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7-15</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6 457</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6 402</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6 366</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6 200</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6 134</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6 096</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6 069</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5 982</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5 904</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5 798</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5 739</a:t>
                      </a:r>
                    </a:p>
                  </a:txBody>
                  <a:tcPr marL="7620" marR="7620" marT="7620" marB="0" anchor="b">
                    <a:lnL>
                      <a:noFill/>
                    </a:lnL>
                    <a:lnR>
                      <a:noFill/>
                    </a:lnR>
                    <a:lnT>
                      <a:noFill/>
                    </a:lnT>
                    <a:lnB>
                      <a:noFill/>
                    </a:lnB>
                    <a:solidFill>
                      <a:srgbClr val="ECE8DB"/>
                    </a:solidFill>
                  </a:tcPr>
                </a:tc>
                <a:extLst>
                  <a:ext uri="{0D108BD9-81ED-4DB2-BD59-A6C34878D82A}">
                    <a16:rowId xmlns:a16="http://schemas.microsoft.com/office/drawing/2014/main" val="791168944"/>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16-18</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2 225</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2 179</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2 180</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2 190</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2 199</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2 207</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2 180</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2 168</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2 145</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2 170</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2 167</a:t>
                      </a:r>
                    </a:p>
                  </a:txBody>
                  <a:tcPr marL="7620" marR="7620" marT="7620" marB="0" anchor="b">
                    <a:lnL>
                      <a:noFill/>
                    </a:lnL>
                    <a:lnR>
                      <a:noFill/>
                    </a:lnR>
                    <a:lnT>
                      <a:noFill/>
                    </a:lnT>
                    <a:lnB>
                      <a:noFill/>
                    </a:lnB>
                    <a:noFill/>
                  </a:tcPr>
                </a:tc>
                <a:extLst>
                  <a:ext uri="{0D108BD9-81ED-4DB2-BD59-A6C34878D82A}">
                    <a16:rowId xmlns:a16="http://schemas.microsoft.com/office/drawing/2014/main" val="2597814774"/>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65-79</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8 215</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8 187</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8 151</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8 186</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8 225</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8 283</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8 371</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8 524</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8 660</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8 766</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8 795</a:t>
                      </a:r>
                    </a:p>
                  </a:txBody>
                  <a:tcPr marL="7620" marR="7620" marT="7620" marB="0" anchor="b">
                    <a:lnL>
                      <a:noFill/>
                    </a:lnL>
                    <a:lnR>
                      <a:noFill/>
                    </a:lnR>
                    <a:lnT>
                      <a:noFill/>
                    </a:lnT>
                    <a:lnB>
                      <a:noFill/>
                    </a:lnB>
                    <a:solidFill>
                      <a:srgbClr val="ECE8DB"/>
                    </a:solidFill>
                  </a:tcPr>
                </a:tc>
                <a:extLst>
                  <a:ext uri="{0D108BD9-81ED-4DB2-BD59-A6C34878D82A}">
                    <a16:rowId xmlns:a16="http://schemas.microsoft.com/office/drawing/2014/main" val="2287374338"/>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80-89</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2 760</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2 877</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3 016</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3 101</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3 222</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3 305</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3 385</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3 427</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3 478</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3 505</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3 520</a:t>
                      </a:r>
                    </a:p>
                  </a:txBody>
                  <a:tcPr marL="7620" marR="7620" marT="7620" marB="0" anchor="b">
                    <a:lnL>
                      <a:noFill/>
                    </a:lnL>
                    <a:lnR>
                      <a:noFill/>
                    </a:lnR>
                    <a:lnT>
                      <a:noFill/>
                    </a:lnT>
                    <a:lnB>
                      <a:noFill/>
                    </a:lnB>
                    <a:noFill/>
                  </a:tcPr>
                </a:tc>
                <a:extLst>
                  <a:ext uri="{0D108BD9-81ED-4DB2-BD59-A6C34878D82A}">
                    <a16:rowId xmlns:a16="http://schemas.microsoft.com/office/drawing/2014/main" val="3019284996"/>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90+</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 568</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 572</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 568</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 581</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 580</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 605</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 632</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 650</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 670</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 715</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 754</a:t>
                      </a:r>
                    </a:p>
                  </a:txBody>
                  <a:tcPr marL="7620" marR="7620" marT="7620" marB="0" anchor="b">
                    <a:lnL>
                      <a:noFill/>
                    </a:lnL>
                    <a:lnR>
                      <a:noFill/>
                    </a:lnR>
                    <a:lnT>
                      <a:noFill/>
                    </a:lnT>
                    <a:lnB>
                      <a:noFill/>
                    </a:lnB>
                    <a:solidFill>
                      <a:srgbClr val="ECE8DB"/>
                    </a:solidFill>
                  </a:tcPr>
                </a:tc>
                <a:extLst>
                  <a:ext uri="{0D108BD9-81ED-4DB2-BD59-A6C34878D82A}">
                    <a16:rowId xmlns:a16="http://schemas.microsoft.com/office/drawing/2014/main" val="645438088"/>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0</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 559</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 527</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 549</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 548</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 566</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 583</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 602</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 621</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 637</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 655</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 662</a:t>
                      </a:r>
                    </a:p>
                  </a:txBody>
                  <a:tcPr marL="7620" marR="7620" marT="7620" marB="0" anchor="b">
                    <a:lnL>
                      <a:noFill/>
                    </a:lnL>
                    <a:lnR>
                      <a:noFill/>
                    </a:lnR>
                    <a:lnT>
                      <a:noFill/>
                    </a:lnT>
                    <a:lnB>
                      <a:noFill/>
                    </a:lnB>
                    <a:noFill/>
                  </a:tcPr>
                </a:tc>
                <a:extLst>
                  <a:ext uri="{0D108BD9-81ED-4DB2-BD59-A6C34878D82A}">
                    <a16:rowId xmlns:a16="http://schemas.microsoft.com/office/drawing/2014/main" val="2906460182"/>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1-3</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1 965</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1 877</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1 778</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1 689</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1 706</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1 753</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1 792</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1 840</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1 883</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1 930</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1 979</a:t>
                      </a:r>
                    </a:p>
                  </a:txBody>
                  <a:tcPr marL="7620" marR="7620" marT="7620" marB="0" anchor="b">
                    <a:lnL>
                      <a:noFill/>
                    </a:lnL>
                    <a:lnR>
                      <a:noFill/>
                    </a:lnR>
                    <a:lnT>
                      <a:noFill/>
                    </a:lnT>
                    <a:lnB>
                      <a:noFill/>
                    </a:lnB>
                    <a:solidFill>
                      <a:srgbClr val="ECE8DB"/>
                    </a:solidFill>
                  </a:tcPr>
                </a:tc>
                <a:extLst>
                  <a:ext uri="{0D108BD9-81ED-4DB2-BD59-A6C34878D82A}">
                    <a16:rowId xmlns:a16="http://schemas.microsoft.com/office/drawing/2014/main" val="1122684027"/>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4-5</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1 300</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1 244</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1 289</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1 312</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1 254</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1 164</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1 175</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1 203</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1 219</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1 246</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1 274</a:t>
                      </a:r>
                    </a:p>
                  </a:txBody>
                  <a:tcPr marL="7620" marR="7620" marT="7620" marB="0" anchor="b">
                    <a:lnL>
                      <a:noFill/>
                    </a:lnL>
                    <a:lnR>
                      <a:noFill/>
                    </a:lnR>
                    <a:lnT>
                      <a:noFill/>
                    </a:lnT>
                    <a:lnB>
                      <a:noFill/>
                    </a:lnB>
                    <a:noFill/>
                  </a:tcPr>
                </a:tc>
                <a:extLst>
                  <a:ext uri="{0D108BD9-81ED-4DB2-BD59-A6C34878D82A}">
                    <a16:rowId xmlns:a16="http://schemas.microsoft.com/office/drawing/2014/main" val="1604187321"/>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7-9</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2 122</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2 107</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2 105</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1 958</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1 914</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1 889</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1 957</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1 913</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1 854</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1 798</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1 813</a:t>
                      </a:r>
                    </a:p>
                  </a:txBody>
                  <a:tcPr marL="7620" marR="7620" marT="7620" marB="0" anchor="b">
                    <a:lnL>
                      <a:noFill/>
                    </a:lnL>
                    <a:lnR>
                      <a:noFill/>
                    </a:lnR>
                    <a:lnT>
                      <a:noFill/>
                    </a:lnT>
                    <a:lnB>
                      <a:noFill/>
                    </a:lnB>
                    <a:solidFill>
                      <a:srgbClr val="ECE8DB"/>
                    </a:solidFill>
                  </a:tcPr>
                </a:tc>
                <a:extLst>
                  <a:ext uri="{0D108BD9-81ED-4DB2-BD59-A6C34878D82A}">
                    <a16:rowId xmlns:a16="http://schemas.microsoft.com/office/drawing/2014/main" val="46513781"/>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10-15</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4 335</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4 295</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4 261</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4 242</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4 220</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4 207</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4 112</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4 069</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4 050</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3 999</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3 926</a:t>
                      </a:r>
                    </a:p>
                  </a:txBody>
                  <a:tcPr marL="7620" marR="7620" marT="7620" marB="0" anchor="b">
                    <a:lnL>
                      <a:noFill/>
                    </a:lnL>
                    <a:lnR>
                      <a:noFill/>
                    </a:lnR>
                    <a:lnT>
                      <a:noFill/>
                    </a:lnT>
                    <a:lnB>
                      <a:noFill/>
                    </a:lnB>
                    <a:noFill/>
                  </a:tcPr>
                </a:tc>
                <a:extLst>
                  <a:ext uri="{0D108BD9-81ED-4DB2-BD59-A6C34878D82A}">
                    <a16:rowId xmlns:a16="http://schemas.microsoft.com/office/drawing/2014/main" val="3925808789"/>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65-69</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2 847</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2 829</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2 847</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2 941</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3 045</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3 117</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3 249</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3 372</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3 467</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3 520</a:t>
                      </a:r>
                    </a:p>
                  </a:txBody>
                  <a:tcPr marL="7620" marR="7620" marT="7620" marB="0" anchor="b">
                    <a:lnL>
                      <a:noFill/>
                    </a:lnL>
                    <a:lnR>
                      <a:noFill/>
                    </a:lnR>
                    <a:lnT>
                      <a:noFill/>
                    </a:lnT>
                    <a:lnB>
                      <a:noFill/>
                    </a:lnB>
                    <a:solidFill>
                      <a:srgbClr val="ECE8DB"/>
                    </a:solidFill>
                  </a:tcPr>
                </a:tc>
                <a:tc>
                  <a:txBody>
                    <a:bodyPr/>
                    <a:lstStyle/>
                    <a:p>
                      <a:pPr algn="r" fontAlgn="b"/>
                      <a:r>
                        <a:rPr lang="sv-SE" sz="800" b="0" i="0" u="none" strike="noStrike">
                          <a:solidFill>
                            <a:srgbClr val="000000"/>
                          </a:solidFill>
                          <a:effectLst/>
                          <a:latin typeface="Franklin Gothic Book" panose="020B0503020102020204" pitchFamily="34" charset="0"/>
                        </a:rPr>
                        <a:t>3 471</a:t>
                      </a:r>
                    </a:p>
                  </a:txBody>
                  <a:tcPr marL="7620" marR="7620" marT="7620" marB="0" anchor="b">
                    <a:lnL>
                      <a:noFill/>
                    </a:lnL>
                    <a:lnR>
                      <a:noFill/>
                    </a:lnR>
                    <a:lnT>
                      <a:noFill/>
                    </a:lnT>
                    <a:lnB>
                      <a:noFill/>
                    </a:lnB>
                    <a:solidFill>
                      <a:srgbClr val="ECE8DB"/>
                    </a:solidFill>
                  </a:tcPr>
                </a:tc>
                <a:extLst>
                  <a:ext uri="{0D108BD9-81ED-4DB2-BD59-A6C34878D82A}">
                    <a16:rowId xmlns:a16="http://schemas.microsoft.com/office/drawing/2014/main" val="3012284857"/>
                  </a:ext>
                </a:extLst>
              </a:tr>
              <a:tr h="171450">
                <a:tc>
                  <a:txBody>
                    <a:bodyPr/>
                    <a:lstStyle/>
                    <a:p>
                      <a:pPr algn="r" fontAlgn="b"/>
                      <a:r>
                        <a:rPr lang="sv-SE" sz="800" b="0" i="0" u="none" strike="noStrike">
                          <a:solidFill>
                            <a:srgbClr val="000000"/>
                          </a:solidFill>
                          <a:effectLst/>
                          <a:latin typeface="Franklin Gothic Medium" panose="020B0603020102020204" pitchFamily="34" charset="0"/>
                        </a:rPr>
                        <a:t>70-74</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sv-SE" sz="800" b="0" i="0" u="none" strike="noStrike">
                          <a:solidFill>
                            <a:srgbClr val="000000"/>
                          </a:solidFill>
                          <a:effectLst/>
                          <a:latin typeface="Franklin Gothic Book" panose="020B0503020102020204" pitchFamily="34" charset="0"/>
                        </a:rPr>
                        <a:t>2 796</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sv-SE" sz="800" b="0" i="0" u="none" strike="noStrike">
                          <a:solidFill>
                            <a:srgbClr val="000000"/>
                          </a:solidFill>
                          <a:effectLst/>
                          <a:latin typeface="Franklin Gothic Book" panose="020B0503020102020204" pitchFamily="34" charset="0"/>
                        </a:rPr>
                        <a:t>2 772</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sv-SE" sz="800" b="0" i="0" u="none" strike="noStrike">
                          <a:solidFill>
                            <a:srgbClr val="000000"/>
                          </a:solidFill>
                          <a:effectLst/>
                          <a:latin typeface="Franklin Gothic Book" panose="020B0503020102020204" pitchFamily="34" charset="0"/>
                        </a:rPr>
                        <a:t>2 769</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sv-SE" sz="800" b="0" i="0" u="none" strike="noStrike">
                          <a:solidFill>
                            <a:srgbClr val="000000"/>
                          </a:solidFill>
                          <a:effectLst/>
                          <a:latin typeface="Franklin Gothic Book" panose="020B0503020102020204" pitchFamily="34" charset="0"/>
                        </a:rPr>
                        <a:t>2 706</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sv-SE" sz="800" b="0" i="0" u="none" strike="noStrike">
                          <a:solidFill>
                            <a:srgbClr val="000000"/>
                          </a:solidFill>
                          <a:effectLst/>
                          <a:latin typeface="Franklin Gothic Book" panose="020B0503020102020204" pitchFamily="34" charset="0"/>
                        </a:rPr>
                        <a:t>2 654</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sv-SE" sz="800" b="0" i="0" u="none" strike="noStrike">
                          <a:solidFill>
                            <a:srgbClr val="000000"/>
                          </a:solidFill>
                          <a:effectLst/>
                          <a:latin typeface="Franklin Gothic Book" panose="020B0503020102020204" pitchFamily="34" charset="0"/>
                        </a:rPr>
                        <a:t>2 661</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sv-SE" sz="800" b="0" i="0" u="none" strike="noStrike">
                          <a:solidFill>
                            <a:srgbClr val="000000"/>
                          </a:solidFill>
                          <a:effectLst/>
                          <a:latin typeface="Franklin Gothic Book" panose="020B0503020102020204" pitchFamily="34" charset="0"/>
                        </a:rPr>
                        <a:t>2 640</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sv-SE" sz="800" b="0" i="0" u="none" strike="noStrike">
                          <a:solidFill>
                            <a:srgbClr val="000000"/>
                          </a:solidFill>
                          <a:effectLst/>
                          <a:latin typeface="Franklin Gothic Book" panose="020B0503020102020204" pitchFamily="34" charset="0"/>
                        </a:rPr>
                        <a:t>2 664</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sv-SE" sz="800" b="0" i="0" u="none" strike="noStrike">
                          <a:solidFill>
                            <a:srgbClr val="000000"/>
                          </a:solidFill>
                          <a:effectLst/>
                          <a:latin typeface="Franklin Gothic Book" panose="020B0503020102020204" pitchFamily="34" charset="0"/>
                        </a:rPr>
                        <a:t>2 752</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sv-SE" sz="800" b="0" i="0" u="none" strike="noStrike">
                          <a:solidFill>
                            <a:srgbClr val="000000"/>
                          </a:solidFill>
                          <a:effectLst/>
                          <a:latin typeface="Franklin Gothic Book" panose="020B0503020102020204" pitchFamily="34" charset="0"/>
                        </a:rPr>
                        <a:t>2 845</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sv-SE" sz="800" b="0" i="0" u="none" strike="noStrike" dirty="0">
                          <a:solidFill>
                            <a:srgbClr val="000000"/>
                          </a:solidFill>
                          <a:effectLst/>
                          <a:latin typeface="Franklin Gothic Book" panose="020B0503020102020204" pitchFamily="34" charset="0"/>
                        </a:rPr>
                        <a:t>2 913</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5413472"/>
                  </a:ext>
                </a:extLst>
              </a:tr>
            </a:tbl>
          </a:graphicData>
        </a:graphic>
      </p:graphicFrame>
    </p:spTree>
    <p:extLst>
      <p:ext uri="{BB962C8B-B14F-4D97-AF65-F5344CB8AC3E}">
        <p14:creationId xmlns:p14="http://schemas.microsoft.com/office/powerpoint/2010/main" val="3302361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p:cNvSpPr>
            <a:spLocks noGrp="1"/>
          </p:cNvSpPr>
          <p:nvPr>
            <p:ph type="sldNum" sz="quarter" idx="7"/>
          </p:nvPr>
        </p:nvSpPr>
        <p:spPr/>
        <p:txBody>
          <a:bodyPr/>
          <a:lstStyle/>
          <a:p>
            <a:fld id="{B6F15528-21DE-4FAA-801E-634DDDAF4B2B}" type="slidenum">
              <a:rPr lang="sv-SE" sz="1050" smtClean="0">
                <a:solidFill>
                  <a:srgbClr val="3C3C3C"/>
                </a:solidFill>
              </a:rPr>
              <a:pPr/>
              <a:t>4</a:t>
            </a:fld>
            <a:endParaRPr lang="sv-SE" sz="1050" dirty="0">
              <a:solidFill>
                <a:srgbClr val="3C3C3C"/>
              </a:solidFill>
            </a:endParaRPr>
          </a:p>
        </p:txBody>
      </p:sp>
      <p:sp>
        <p:nvSpPr>
          <p:cNvPr id="2" name="Platshållare för sidfot 1"/>
          <p:cNvSpPr>
            <a:spLocks noGrp="1"/>
          </p:cNvSpPr>
          <p:nvPr>
            <p:ph type="ftr" sz="quarter" idx="5"/>
          </p:nvPr>
        </p:nvSpPr>
        <p:spPr/>
        <p:txBody>
          <a:bodyPr/>
          <a:lstStyle/>
          <a:p>
            <a:r>
              <a:rPr lang="sv-SE" sz="1050" dirty="0">
                <a:solidFill>
                  <a:srgbClr val="3C3C3C"/>
                </a:solidFill>
              </a:rPr>
              <a:t>Del 1 - Inledning och sammanfattning</a:t>
            </a:r>
          </a:p>
        </p:txBody>
      </p:sp>
      <p:cxnSp>
        <p:nvCxnSpPr>
          <p:cNvPr id="6" name="Rak koppling 5">
            <a:extLst>
              <a:ext uri="{FF2B5EF4-FFF2-40B4-BE49-F238E27FC236}">
                <a16:creationId xmlns:a16="http://schemas.microsoft.com/office/drawing/2014/main" id="{4D7F3173-08D5-48EE-AE8D-F09D08622474}"/>
              </a:ext>
              <a:ext uri="{C183D7F6-B498-43B3-948B-1728B52AA6E4}">
                <adec:decorative xmlns:adec="http://schemas.microsoft.com/office/drawing/2017/decorative" val="1"/>
              </a:ext>
            </a:extLst>
          </p:cNvPr>
          <p:cNvCxnSpPr>
            <a:cxnSpLocks/>
          </p:cNvCxnSpPr>
          <p:nvPr/>
        </p:nvCxnSpPr>
        <p:spPr>
          <a:xfrm flipH="1">
            <a:off x="2160000" y="4657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Rak koppling 7">
            <a:extLst>
              <a:ext uri="{FF2B5EF4-FFF2-40B4-BE49-F238E27FC236}">
                <a16:creationId xmlns:a16="http://schemas.microsoft.com/office/drawing/2014/main" id="{74D2F574-E85E-40E0-A9B6-BA09AFEAE5AF}"/>
              </a:ext>
              <a:ext uri="{C183D7F6-B498-43B3-948B-1728B52AA6E4}">
                <adec:decorative xmlns:adec="http://schemas.microsoft.com/office/drawing/2017/decorative" val="1"/>
              </a:ext>
            </a:extLst>
          </p:cNvPr>
          <p:cNvCxnSpPr>
            <a:cxnSpLocks/>
          </p:cNvCxnSpPr>
          <p:nvPr/>
        </p:nvCxnSpPr>
        <p:spPr>
          <a:xfrm flipH="1">
            <a:off x="6724086" y="4657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Rak koppling 11">
            <a:extLst>
              <a:ext uri="{FF2B5EF4-FFF2-40B4-BE49-F238E27FC236}">
                <a16:creationId xmlns:a16="http://schemas.microsoft.com/office/drawing/2014/main" id="{E6C21B32-D139-4AB6-AC01-49DA933BBB0C}"/>
              </a:ext>
              <a:ext uri="{C183D7F6-B498-43B3-948B-1728B52AA6E4}">
                <adec:decorative xmlns:adec="http://schemas.microsoft.com/office/drawing/2017/decorative" val="1"/>
              </a:ext>
            </a:extLst>
          </p:cNvPr>
          <p:cNvCxnSpPr>
            <a:cxnSpLocks/>
          </p:cNvCxnSpPr>
          <p:nvPr/>
        </p:nvCxnSpPr>
        <p:spPr>
          <a:xfrm flipH="1">
            <a:off x="4496967" y="4657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4" name="Picture 3">
            <a:extLst>
              <a:ext uri="{C183D7F6-B498-43B3-948B-1728B52AA6E4}">
                <adec:decorative xmlns:adec="http://schemas.microsoft.com/office/drawing/2017/decorative" val="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1">
            <a:extLst>
              <a:ext uri="{FF2B5EF4-FFF2-40B4-BE49-F238E27FC236}">
                <a16:creationId xmlns:a16="http://schemas.microsoft.com/office/drawing/2014/main" id="{F4B47599-8BC2-453B-B446-CEB9BC3B4E45}"/>
              </a:ext>
            </a:extLst>
          </p:cNvPr>
          <p:cNvSpPr>
            <a:spLocks noGrp="1"/>
          </p:cNvSpPr>
          <p:nvPr>
            <p:ph type="title" idx="4294967295"/>
          </p:nvPr>
        </p:nvSpPr>
        <p:spPr>
          <a:xfrm>
            <a:off x="110700" y="465750"/>
            <a:ext cx="2025000" cy="3949496"/>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457148" rtl="0" eaLnBrk="1" fontAlgn="auto" latinLnBrk="0" hangingPunct="1">
              <a:lnSpc>
                <a:spcPct val="150000"/>
              </a:lnSpc>
              <a:spcBef>
                <a:spcPts val="0"/>
              </a:spcBef>
              <a:spcAft>
                <a:spcPts val="0"/>
              </a:spcAft>
              <a:buClrTx/>
              <a:buSzTx/>
              <a:buFontTx/>
              <a:buNone/>
              <a:tabLst/>
              <a:defRPr/>
            </a:pPr>
            <a:r>
              <a:rPr kumimoji="0" lang="sv-SE" sz="1050" b="1" i="0" u="none" strike="noStrike" kern="1200" cap="none" spc="0" normalizeH="0" baseline="0" noProof="0" dirty="0">
                <a:ln>
                  <a:noFill/>
                </a:ln>
                <a:solidFill>
                  <a:srgbClr val="3C3C3C"/>
                </a:solidFill>
                <a:effectLst/>
                <a:uLnTx/>
                <a:uFillTx/>
                <a:latin typeface="HelveticaNeueLT W1G 55 Roman" panose="020B0604020202020204" pitchFamily="34" charset="0"/>
                <a:ea typeface="+mn-ea"/>
                <a:cs typeface="+mn-cs"/>
              </a:rPr>
              <a:t>INLEDNING</a:t>
            </a:r>
            <a:endParaRPr kumimoji="0" lang="sv-SE" sz="900" b="1"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endParaRPr>
          </a:p>
        </p:txBody>
      </p:sp>
      <p:sp>
        <p:nvSpPr>
          <p:cNvPr id="13" name="Rektangel 2">
            <a:extLst>
              <a:ext uri="{FF2B5EF4-FFF2-40B4-BE49-F238E27FC236}">
                <a16:creationId xmlns:a16="http://schemas.microsoft.com/office/drawing/2014/main" id="{0D9B73E6-473C-4F5B-A7E2-E19C7F1BFA32}"/>
              </a:ext>
            </a:extLst>
          </p:cNvPr>
          <p:cNvSpPr/>
          <p:nvPr/>
        </p:nvSpPr>
        <p:spPr>
          <a:xfrm>
            <a:off x="2357612" y="465750"/>
            <a:ext cx="2088000" cy="3949496"/>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900" dirty="0">
                <a:solidFill>
                  <a:schemeClr val="tx1">
                    <a:lumMod val="75000"/>
                  </a:schemeClr>
                </a:solidFill>
                <a:latin typeface="HelveticaNeueLT W1G 55 Roman" panose="020B0604020202020204" pitchFamily="34" charset="0"/>
                <a:ea typeface="HeiT" panose="020B0502000000000001" pitchFamily="34" charset="-120"/>
              </a:rPr>
              <a:t>Enligt SCB:s befolkningsregister uppgick Sveriges folkmängd den 31 december 2023 till 10 551 707 personer. Det motsvarar en ökning på drygt 30 000 personer under året. Det kan jämföras med 2022 då ökningen motsvarade     69 000 personer. 2023 ökade befolkningen alltså betydligt mindre än 2022. </a:t>
            </a:r>
          </a:p>
          <a:p>
            <a:pPr>
              <a:lnSpc>
                <a:spcPct val="150000"/>
              </a:lnSpc>
            </a:pPr>
            <a:endParaRPr lang="sv-SE" sz="900" dirty="0">
              <a:solidFill>
                <a:schemeClr val="tx1">
                  <a:lumMod val="75000"/>
                </a:schemeClr>
              </a:solidFill>
              <a:latin typeface="HelveticaNeueLT W1G 55 Roman" panose="020B0604020202020204" pitchFamily="34" charset="0"/>
              <a:ea typeface="HeiT" panose="020B0502000000000001" pitchFamily="34" charset="-120"/>
            </a:endParaRPr>
          </a:p>
          <a:p>
            <a:pPr>
              <a:lnSpc>
                <a:spcPct val="150000"/>
              </a:lnSpc>
            </a:pPr>
            <a:r>
              <a:rPr lang="sv-SE" sz="900" dirty="0">
                <a:solidFill>
                  <a:schemeClr val="tx1">
                    <a:lumMod val="75000"/>
                  </a:schemeClr>
                </a:solidFill>
                <a:latin typeface="HelveticaNeueLT W1G 55 Roman" panose="020B0604020202020204" pitchFamily="34" charset="0"/>
                <a:ea typeface="HeiT" panose="020B0502000000000001" pitchFamily="34" charset="-120"/>
              </a:rPr>
              <a:t>2023 års befolkningsökning består till 80% av utrikes flyttnetto (skillnaden mellan antalet som flyttar in i och ut ur landet). De återstående 20% är ett födelseöverskott (skillnaden mellan antalet födda och döda).</a:t>
            </a:r>
          </a:p>
          <a:p>
            <a:pPr>
              <a:lnSpc>
                <a:spcPct val="150000"/>
              </a:lnSpc>
            </a:pPr>
            <a:endParaRPr lang="sv-SE" sz="900" dirty="0">
              <a:solidFill>
                <a:schemeClr val="tx1">
                  <a:lumMod val="75000"/>
                </a:schemeClr>
              </a:solidFill>
              <a:latin typeface="HelveticaNeueLT W1G 55 Roman" panose="020B0604020202020204" pitchFamily="34" charset="0"/>
              <a:ea typeface="HeiT" panose="020B0502000000000001" pitchFamily="34" charset="-120"/>
            </a:endParaRPr>
          </a:p>
          <a:p>
            <a:pPr>
              <a:lnSpc>
                <a:spcPct val="150000"/>
              </a:lnSpc>
            </a:pPr>
            <a:r>
              <a:rPr lang="sv-SE" sz="900" dirty="0">
                <a:solidFill>
                  <a:schemeClr val="tx1">
                    <a:lumMod val="75000"/>
                  </a:schemeClr>
                </a:solidFill>
                <a:latin typeface="HelveticaNeueLT W1G 55 Roman" panose="020B0604020202020204" pitchFamily="34" charset="0"/>
                <a:ea typeface="HeiT" panose="020B0502000000000001" pitchFamily="34" charset="-120"/>
              </a:rPr>
              <a:t>Inflyttningen från utlandet har minskat jämfört med föregående år samtidigt som utflyttningen har ökat markant, förmodligen till viss del som en följd av</a:t>
            </a:r>
          </a:p>
        </p:txBody>
      </p:sp>
      <p:sp>
        <p:nvSpPr>
          <p:cNvPr id="9" name="Rektangel 3">
            <a:extLst>
              <a:ext uri="{FF2B5EF4-FFF2-40B4-BE49-F238E27FC236}">
                <a16:creationId xmlns:a16="http://schemas.microsoft.com/office/drawing/2014/main" id="{37C0E75D-5601-404E-87FE-6F1955C13CAF}"/>
              </a:ext>
            </a:extLst>
          </p:cNvPr>
          <p:cNvSpPr/>
          <p:nvPr/>
        </p:nvSpPr>
        <p:spPr>
          <a:xfrm>
            <a:off x="4633224" y="465750"/>
            <a:ext cx="2052000" cy="4334024"/>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spcAft>
                <a:spcPts val="1200"/>
              </a:spcAft>
            </a:pPr>
            <a:r>
              <a:rPr lang="sv-SE" sz="900" dirty="0">
                <a:solidFill>
                  <a:schemeClr val="tx1">
                    <a:lumMod val="75000"/>
                  </a:schemeClr>
                </a:solidFill>
                <a:latin typeface="HelveticaNeueLT W1G 55 Roman" panose="020B0604020202020204" pitchFamily="34" charset="0"/>
              </a:rPr>
              <a:t>Skatteverkets avregistrering i folkbokföringsregistret. Flyttnettot gentemot utlandet har därmed mer än halverats i en jämförelse med förra året. </a:t>
            </a:r>
          </a:p>
          <a:p>
            <a:pPr>
              <a:lnSpc>
                <a:spcPct val="150000"/>
              </a:lnSpc>
              <a:spcAft>
                <a:spcPts val="1200"/>
              </a:spcAft>
            </a:pPr>
            <a:r>
              <a:rPr lang="sv-SE" sz="900" dirty="0">
                <a:solidFill>
                  <a:schemeClr val="tx1">
                    <a:lumMod val="75000"/>
                  </a:schemeClr>
                </a:solidFill>
                <a:latin typeface="HelveticaNeueLT W1G 55 Roman" panose="020B0604020202020204" pitchFamily="34" charset="0"/>
              </a:rPr>
              <a:t>Rörligheten inom landet har minskat väsentligt och ligger nu på samma nivå som före pandemin, då en ökad rörlighet syntes. 2023 saktade bostadsmarknaden ner, förmodligen på grund av det sammantagna ekonomiska läget såsom räntehöjningar och inflation. Den ekonomiska utvecklingen under 2024 och 2025 kan påverka rörligheten framåt. </a:t>
            </a:r>
          </a:p>
          <a:p>
            <a:pPr>
              <a:lnSpc>
                <a:spcPct val="150000"/>
              </a:lnSpc>
              <a:spcAft>
                <a:spcPts val="1200"/>
              </a:spcAft>
            </a:pPr>
            <a:r>
              <a:rPr lang="sv-SE" sz="900" dirty="0">
                <a:solidFill>
                  <a:schemeClr val="tx1">
                    <a:lumMod val="75000"/>
                  </a:schemeClr>
                </a:solidFill>
                <a:latin typeface="HelveticaNeueLT W1G 55 Roman" panose="020B0604020202020204" pitchFamily="34" charset="0"/>
              </a:rPr>
              <a:t>Under pandemiåren förändrades även utrikes flyttströmmar. Inflyttning från utlandet brukar stå för en stor del av befolkningsökningen i Sverige, men denna minskade då. Under 2021 </a:t>
            </a:r>
          </a:p>
        </p:txBody>
      </p:sp>
      <p:sp>
        <p:nvSpPr>
          <p:cNvPr id="11" name="Rektangel 4">
            <a:extLst>
              <a:ext uri="{FF2B5EF4-FFF2-40B4-BE49-F238E27FC236}">
                <a16:creationId xmlns:a16="http://schemas.microsoft.com/office/drawing/2014/main" id="{B1DD1D43-7313-4172-87AE-1DC73E93B7FD}"/>
              </a:ext>
            </a:extLst>
          </p:cNvPr>
          <p:cNvSpPr/>
          <p:nvPr/>
        </p:nvSpPr>
        <p:spPr>
          <a:xfrm>
            <a:off x="6860344" y="465750"/>
            <a:ext cx="2052000" cy="3949496"/>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spcAft>
                <a:spcPts val="1200"/>
              </a:spcAft>
            </a:pPr>
            <a:r>
              <a:rPr lang="sv-SE" sz="900" dirty="0">
                <a:solidFill>
                  <a:schemeClr val="tx1">
                    <a:lumMod val="75000"/>
                  </a:schemeClr>
                </a:solidFill>
                <a:latin typeface="HelveticaNeueLT W1G 55 Roman" panose="020B0604020202020204" pitchFamily="34" charset="0"/>
              </a:rPr>
              <a:t>syntes dock en återhämtning som fortsatte under 2022, även om nivåerna var lägre än före pandemin. Denna återhämtning har avstannat helt under 2023 och flyttnettot har halverats.</a:t>
            </a:r>
          </a:p>
          <a:p>
            <a:pPr>
              <a:lnSpc>
                <a:spcPct val="150000"/>
              </a:lnSpc>
              <a:spcAft>
                <a:spcPts val="1200"/>
              </a:spcAft>
            </a:pPr>
            <a:r>
              <a:rPr lang="sv-SE" sz="900" dirty="0">
                <a:solidFill>
                  <a:schemeClr val="tx1">
                    <a:lumMod val="75000"/>
                  </a:schemeClr>
                </a:solidFill>
                <a:latin typeface="HelveticaNeueLT W1G 55 Roman" panose="020B0604020202020204" pitchFamily="34" charset="0"/>
              </a:rPr>
              <a:t>Huruvida förändringar i </a:t>
            </a:r>
            <a:r>
              <a:rPr lang="sv-SE" sz="900" dirty="0" err="1">
                <a:solidFill>
                  <a:schemeClr val="tx1">
                    <a:lumMod val="75000"/>
                  </a:schemeClr>
                </a:solidFill>
                <a:latin typeface="HelveticaNeueLT W1G 55 Roman" panose="020B0604020202020204" pitchFamily="34" charset="0"/>
              </a:rPr>
              <a:t>flyttmönster</a:t>
            </a:r>
            <a:r>
              <a:rPr lang="sv-SE" sz="900" dirty="0">
                <a:solidFill>
                  <a:schemeClr val="tx1">
                    <a:lumMod val="75000"/>
                  </a:schemeClr>
                </a:solidFill>
                <a:latin typeface="HelveticaNeueLT W1G 55 Roman" panose="020B0604020202020204" pitchFamily="34" charset="0"/>
              </a:rPr>
              <a:t> till följd av pandemin kommer att bestå är i dagsläget osäkert och kan relateras till utvecklingen på arbetsmarknaden. Kommer exempelvis möjligheten att arbeta på distans finnas kvar om några år? </a:t>
            </a:r>
          </a:p>
          <a:p>
            <a:pPr>
              <a:lnSpc>
                <a:spcPct val="150000"/>
              </a:lnSpc>
              <a:spcAft>
                <a:spcPts val="1200"/>
              </a:spcAft>
            </a:pPr>
            <a:r>
              <a:rPr lang="sv-SE" sz="900" dirty="0">
                <a:solidFill>
                  <a:schemeClr val="tx1">
                    <a:lumMod val="75000"/>
                  </a:schemeClr>
                </a:solidFill>
                <a:latin typeface="HelveticaNeueLT W1G 55 Roman" panose="020B0604020202020204" pitchFamily="34" charset="0"/>
              </a:rPr>
              <a:t>Antalet födda har även i år fortsatt att minska till en rekordlåg nivå. Dels är antalet kvinnor i barnafödande åldrar betydligt lägre än tidigare år, dels en minskning av det summerade fruktsamhetstalet som redan 2022 var på en väldigt låg nivå.</a:t>
            </a:r>
          </a:p>
        </p:txBody>
      </p:sp>
    </p:spTree>
    <p:extLst>
      <p:ext uri="{BB962C8B-B14F-4D97-AF65-F5344CB8AC3E}">
        <p14:creationId xmlns:p14="http://schemas.microsoft.com/office/powerpoint/2010/main" val="39041718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ubrik 2" hidden="1">
            <a:extLst>
              <a:ext uri="{FF2B5EF4-FFF2-40B4-BE49-F238E27FC236}">
                <a16:creationId xmlns:a16="http://schemas.microsoft.com/office/drawing/2014/main" id="{1DA68309-63D6-4B66-9C9E-8AD80FAFD769}"/>
              </a:ext>
            </a:extLst>
          </p:cNvPr>
          <p:cNvSpPr>
            <a:spLocks noGrp="1"/>
          </p:cNvSpPr>
          <p:nvPr>
            <p:ph type="ctrTitle"/>
          </p:nvPr>
        </p:nvSpPr>
        <p:spPr>
          <a:xfrm>
            <a:off x="535516" y="100084"/>
            <a:ext cx="7772400" cy="214241"/>
          </a:xfrm>
        </p:spPr>
        <p:txBody>
          <a:bodyPr>
            <a:normAutofit fontScale="90000"/>
          </a:bodyPr>
          <a:lstStyle/>
          <a:p>
            <a:r>
              <a:rPr lang="sv-SE" sz="1200" dirty="0"/>
              <a:t>KONTAKTUPPGIFTER</a:t>
            </a:r>
          </a:p>
        </p:txBody>
      </p:sp>
      <p:pic>
        <p:nvPicPr>
          <p:cNvPr id="4" name="Picture 3">
            <a:extLs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8072"/>
          </a:xfrm>
          <a:prstGeom prst="rect">
            <a:avLst/>
          </a:prstGeom>
        </p:spPr>
      </p:pic>
      <p:sp>
        <p:nvSpPr>
          <p:cNvPr id="5" name="Rectangle 4">
            <a:extLst>
              <a:ext uri="{C183D7F6-B498-43B3-948B-1728B52AA6E4}">
                <adec:decorative xmlns:adec="http://schemas.microsoft.com/office/drawing/2017/decorative" val="1"/>
              </a:ext>
            </a:extLst>
          </p:cNvPr>
          <p:cNvSpPr/>
          <p:nvPr/>
        </p:nvSpPr>
        <p:spPr>
          <a:xfrm>
            <a:off x="0" y="3507725"/>
            <a:ext cx="9144000" cy="112278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91430" tIns="45715" rIns="91430" bIns="45715" rtlCol="0" anchor="ctr"/>
          <a:lstStyle/>
          <a:p>
            <a:pPr algn="ctr"/>
            <a:endParaRPr lang="en-US" dirty="0"/>
          </a:p>
        </p:txBody>
      </p:sp>
      <p:pic>
        <p:nvPicPr>
          <p:cNvPr id="2" name="Picture 1">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516" y="3809002"/>
            <a:ext cx="1801428" cy="533418"/>
          </a:xfrm>
          <a:prstGeom prst="rect">
            <a:avLst/>
          </a:prstGeom>
        </p:spPr>
      </p:pic>
      <p:sp>
        <p:nvSpPr>
          <p:cNvPr id="15" name="TextBox 14"/>
          <p:cNvSpPr txBox="1"/>
          <p:nvPr/>
        </p:nvSpPr>
        <p:spPr>
          <a:xfrm>
            <a:off x="3373518" y="3729595"/>
            <a:ext cx="5320286" cy="652476"/>
          </a:xfrm>
          <a:prstGeom prst="rect">
            <a:avLst/>
          </a:prstGeom>
          <a:noFill/>
        </p:spPr>
        <p:txBody>
          <a:bodyPr wrap="square" lIns="91430" tIns="45715" rIns="91430" bIns="45715" rtlCol="0">
            <a:spAutoFit/>
          </a:bodyPr>
          <a:lstStyle/>
          <a:p>
            <a:pPr algn="r">
              <a:lnSpc>
                <a:spcPct val="130000"/>
              </a:lnSpc>
            </a:pPr>
            <a:r>
              <a:rPr lang="sv-SE" sz="700" dirty="0">
                <a:solidFill>
                  <a:srgbClr val="505050"/>
                </a:solidFill>
                <a:latin typeface="HelveticaNeueLT W1G 75 Bd"/>
                <a:cs typeface="HelveticaNeueLT W1G 75 Bd"/>
              </a:rPr>
              <a:t>Statisticon AB</a:t>
            </a:r>
          </a:p>
          <a:p>
            <a:pPr algn="r">
              <a:lnSpc>
                <a:spcPct val="130000"/>
              </a:lnSpc>
            </a:pPr>
            <a:r>
              <a:rPr lang="sv-SE" sz="700" dirty="0">
                <a:solidFill>
                  <a:srgbClr val="505050"/>
                </a:solidFill>
                <a:latin typeface="HelveticaNeueLT W1G 56 It"/>
                <a:cs typeface="HelveticaNeueLT W1G 56 It"/>
              </a:rPr>
              <a:t>Vi ser livet bakom siffrorna</a:t>
            </a:r>
          </a:p>
          <a:p>
            <a:pPr algn="r">
              <a:lnSpc>
                <a:spcPct val="130000"/>
              </a:lnSpc>
            </a:pPr>
            <a:r>
              <a:rPr lang="sv-SE" sz="700" dirty="0">
                <a:solidFill>
                  <a:srgbClr val="505050"/>
                </a:solidFill>
                <a:latin typeface="HelveticaNeueLT W1G 55 Roman"/>
                <a:cs typeface="HelveticaNeueLT W1G 55 Roman"/>
              </a:rPr>
              <a:t>+46 (0)10 130 80 00, info@statisticon.se, www.statisticon.se</a:t>
            </a:r>
          </a:p>
          <a:p>
            <a:pPr algn="r">
              <a:lnSpc>
                <a:spcPct val="130000"/>
              </a:lnSpc>
            </a:pPr>
            <a:r>
              <a:rPr lang="sv-SE" sz="700" dirty="0">
                <a:solidFill>
                  <a:srgbClr val="505050"/>
                </a:solidFill>
                <a:latin typeface="HelveticaNeueLT W1G 55 Roman"/>
                <a:cs typeface="HelveticaNeueLT W1G 55 Roman"/>
              </a:rPr>
              <a:t>Östra Ågatan 31, SE-753 22 Uppsala   Klara Södra Kyrkogata 1, SE-111 52 Stockholm   Sweden</a:t>
            </a:r>
          </a:p>
        </p:txBody>
      </p:sp>
    </p:spTree>
    <p:extLst>
      <p:ext uri="{BB962C8B-B14F-4D97-AF65-F5344CB8AC3E}">
        <p14:creationId xmlns:p14="http://schemas.microsoft.com/office/powerpoint/2010/main" val="186433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7"/>
          </p:nvPr>
        </p:nvSpPr>
        <p:spPr/>
        <p:txBody>
          <a:bodyPr/>
          <a:lstStyle/>
          <a:p>
            <a:fld id="{B6F15528-21DE-4FAA-801E-634DDDAF4B2B}" type="slidenum">
              <a:rPr lang="sv-SE" sz="1050" smtClean="0">
                <a:solidFill>
                  <a:schemeClr val="tx1">
                    <a:lumMod val="75000"/>
                  </a:schemeClr>
                </a:solidFill>
              </a:rPr>
              <a:pPr/>
              <a:t>5</a:t>
            </a:fld>
            <a:endParaRPr lang="sv-SE" sz="1050" dirty="0">
              <a:solidFill>
                <a:schemeClr val="tx1">
                  <a:lumMod val="75000"/>
                </a:schemeClr>
              </a:solidFill>
            </a:endParaRPr>
          </a:p>
        </p:txBody>
      </p:sp>
      <p:sp>
        <p:nvSpPr>
          <p:cNvPr id="2" name="Platshållare för sidfot 1"/>
          <p:cNvSpPr>
            <a:spLocks noGrp="1"/>
          </p:cNvSpPr>
          <p:nvPr>
            <p:ph type="ftr" sz="quarter" idx="5"/>
          </p:nvPr>
        </p:nvSpPr>
        <p:spPr/>
        <p:txBody>
          <a:bodyPr vert="horz" lIns="0" tIns="0" rIns="0" bIns="0" rtlCol="0" anchor="ctr"/>
          <a:lstStyle/>
          <a:p>
            <a:r>
              <a:rPr lang="sv-SE" sz="1050" dirty="0">
                <a:solidFill>
                  <a:srgbClr val="3C3C3C"/>
                </a:solidFill>
              </a:rPr>
              <a:t>Del 1 - Inledning och sammanfattning</a:t>
            </a:r>
          </a:p>
        </p:txBody>
      </p:sp>
      <p:cxnSp>
        <p:nvCxnSpPr>
          <p:cNvPr id="6" name="Rak koppling 5">
            <a:extLst>
              <a:ext uri="{FF2B5EF4-FFF2-40B4-BE49-F238E27FC236}">
                <a16:creationId xmlns:a16="http://schemas.microsoft.com/office/drawing/2014/main" id="{4D7F3173-08D5-48EE-AE8D-F09D08622474}"/>
              </a:ext>
              <a:ext uri="{C183D7F6-B498-43B3-948B-1728B52AA6E4}">
                <adec:decorative xmlns:adec="http://schemas.microsoft.com/office/drawing/2017/decorative" val="1"/>
              </a:ext>
            </a:extLst>
          </p:cNvPr>
          <p:cNvCxnSpPr>
            <a:cxnSpLocks/>
          </p:cNvCxnSpPr>
          <p:nvPr/>
        </p:nvCxnSpPr>
        <p:spPr>
          <a:xfrm flipH="1">
            <a:off x="2160000" y="4657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Rak koppling 7">
            <a:extLst>
              <a:ext uri="{FF2B5EF4-FFF2-40B4-BE49-F238E27FC236}">
                <a16:creationId xmlns:a16="http://schemas.microsoft.com/office/drawing/2014/main" id="{74D2F574-E85E-40E0-A9B6-BA09AFEAE5AF}"/>
              </a:ext>
              <a:ext uri="{C183D7F6-B498-43B3-948B-1728B52AA6E4}">
                <adec:decorative xmlns:adec="http://schemas.microsoft.com/office/drawing/2017/decorative" val="1"/>
              </a:ext>
            </a:extLst>
          </p:cNvPr>
          <p:cNvCxnSpPr>
            <a:cxnSpLocks/>
          </p:cNvCxnSpPr>
          <p:nvPr/>
        </p:nvCxnSpPr>
        <p:spPr>
          <a:xfrm flipH="1">
            <a:off x="6724086" y="4657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Rak koppling 11">
            <a:extLst>
              <a:ext uri="{FF2B5EF4-FFF2-40B4-BE49-F238E27FC236}">
                <a16:creationId xmlns:a16="http://schemas.microsoft.com/office/drawing/2014/main" id="{E6C21B32-D139-4AB6-AC01-49DA933BBB0C}"/>
              </a:ext>
              <a:ext uri="{C183D7F6-B498-43B3-948B-1728B52AA6E4}">
                <adec:decorative xmlns:adec="http://schemas.microsoft.com/office/drawing/2017/decorative" val="1"/>
              </a:ext>
            </a:extLst>
          </p:cNvPr>
          <p:cNvCxnSpPr>
            <a:cxnSpLocks/>
          </p:cNvCxnSpPr>
          <p:nvPr/>
        </p:nvCxnSpPr>
        <p:spPr>
          <a:xfrm flipH="1">
            <a:off x="4496967" y="4657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4" name="Picture 3">
            <a:extLst>
              <a:ext uri="{C183D7F6-B498-43B3-948B-1728B52AA6E4}">
                <adec:decorative xmlns:adec="http://schemas.microsoft.com/office/drawing/2017/decorative" val="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ubrik 20">
            <a:extLst>
              <a:ext uri="{FF2B5EF4-FFF2-40B4-BE49-F238E27FC236}">
                <a16:creationId xmlns:a16="http://schemas.microsoft.com/office/drawing/2014/main" id="{F4B47599-8BC2-453B-B446-CEB9BC3B4E45}"/>
              </a:ext>
            </a:extLst>
          </p:cNvPr>
          <p:cNvSpPr>
            <a:spLocks noGrp="1"/>
          </p:cNvSpPr>
          <p:nvPr>
            <p:ph type="title" idx="4294967295"/>
          </p:nvPr>
        </p:nvSpPr>
        <p:spPr>
          <a:xfrm>
            <a:off x="110700" y="465750"/>
            <a:ext cx="2025000" cy="3949496"/>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457148" rtl="0" eaLnBrk="1" fontAlgn="auto" latinLnBrk="0" hangingPunct="1">
              <a:lnSpc>
                <a:spcPct val="150000"/>
              </a:lnSpc>
              <a:spcBef>
                <a:spcPts val="0"/>
              </a:spcBef>
              <a:spcAft>
                <a:spcPts val="0"/>
              </a:spcAft>
              <a:buClrTx/>
              <a:buSzTx/>
              <a:buFontTx/>
              <a:buNone/>
              <a:tabLst/>
              <a:defRPr/>
            </a:pPr>
            <a:r>
              <a:rPr kumimoji="0" lang="sv-SE" sz="1050" b="1"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rPr>
              <a:t>INLEDNING (forts.)</a:t>
            </a:r>
            <a:endParaRPr kumimoji="0" lang="sv-SE" sz="900" b="1"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endParaRPr>
          </a:p>
        </p:txBody>
      </p:sp>
      <p:sp>
        <p:nvSpPr>
          <p:cNvPr id="13" name="Rektangel 12">
            <a:extLst>
              <a:ext uri="{FF2B5EF4-FFF2-40B4-BE49-F238E27FC236}">
                <a16:creationId xmlns:a16="http://schemas.microsoft.com/office/drawing/2014/main" id="{0D9B73E6-473C-4F5B-A7E2-E19C7F1BFA32}"/>
              </a:ext>
            </a:extLst>
          </p:cNvPr>
          <p:cNvSpPr/>
          <p:nvPr/>
        </p:nvSpPr>
        <p:spPr>
          <a:xfrm>
            <a:off x="2357612" y="465750"/>
            <a:ext cx="2025000" cy="3949496"/>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900" dirty="0">
                <a:solidFill>
                  <a:schemeClr val="tx1">
                    <a:lumMod val="75000"/>
                  </a:schemeClr>
                </a:solidFill>
                <a:latin typeface="HelveticaNeueLT W1G 55 Roman" panose="020B0604020202020204" pitchFamily="34" charset="0"/>
              </a:rPr>
              <a:t>För att förstå - och kunna använda - utfallet av en befolkningsprognos är det viktigt att känna till hur den görs och vilka faktorer som tas i beaktan.</a:t>
            </a: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dirty="0">
                <a:solidFill>
                  <a:schemeClr val="tx1">
                    <a:lumMod val="75000"/>
                  </a:schemeClr>
                </a:solidFill>
                <a:latin typeface="HelveticaNeueLT W1G 55 Roman" panose="020B0604020202020204" pitchFamily="34" charset="0"/>
              </a:rPr>
              <a:t>Den prognosmodell som används bygger på en så kallad kohort-komponentmetod. Enkelt förklarat innebär metoden att vi för varje år under prognosperioden ökar kommuninvånarnas ålder med ett år i taget, lägger till antalet födda och inflyttade och drar bort antalet avlidna och utflyttade. Detta görs för både män och kvinnor uppdelat på samtliga åldrar mellan 0-100 år. </a:t>
            </a:r>
          </a:p>
          <a:p>
            <a:pPr>
              <a:lnSpc>
                <a:spcPct val="150000"/>
              </a:lnSpc>
            </a:pPr>
            <a:endParaRPr lang="sv-SE" sz="900" dirty="0">
              <a:solidFill>
                <a:schemeClr val="tx1">
                  <a:lumMod val="75000"/>
                </a:schemeClr>
              </a:solidFill>
              <a:latin typeface="HelveticaNeueLT W1G 55 Roman" panose="020B0604020202020204" pitchFamily="34" charset="0"/>
            </a:endParaRPr>
          </a:p>
        </p:txBody>
      </p:sp>
      <p:sp>
        <p:nvSpPr>
          <p:cNvPr id="9" name="Rektangel 8">
            <a:extLst>
              <a:ext uri="{FF2B5EF4-FFF2-40B4-BE49-F238E27FC236}">
                <a16:creationId xmlns:a16="http://schemas.microsoft.com/office/drawing/2014/main" id="{37C0E75D-5601-404E-87FE-6F1955C13CAF}"/>
              </a:ext>
            </a:extLst>
          </p:cNvPr>
          <p:cNvSpPr/>
          <p:nvPr/>
        </p:nvSpPr>
        <p:spPr>
          <a:xfrm>
            <a:off x="4633224" y="465750"/>
            <a:ext cx="2025000" cy="3949496"/>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900" dirty="0">
                <a:solidFill>
                  <a:schemeClr val="tx1">
                    <a:lumMod val="75000"/>
                  </a:schemeClr>
                </a:solidFill>
                <a:latin typeface="HelveticaNeueLT W1G 55 Roman" panose="020B0604020202020204" pitchFamily="34" charset="0"/>
              </a:rPr>
              <a:t>I en enkel formel kan vi uttrycka detta för hela folkmängden </a:t>
            </a:r>
            <a:r>
              <a:rPr lang="sv-SE" sz="900">
                <a:solidFill>
                  <a:schemeClr val="tx1">
                    <a:lumMod val="75000"/>
                  </a:schemeClr>
                </a:solidFill>
                <a:latin typeface="HelveticaNeueLT W1G 55 Roman" panose="020B0604020202020204" pitchFamily="34" charset="0"/>
              </a:rPr>
              <a:t>år 2024 </a:t>
            </a:r>
            <a:r>
              <a:rPr lang="sv-SE" sz="900" dirty="0">
                <a:solidFill>
                  <a:schemeClr val="tx1">
                    <a:lumMod val="75000"/>
                  </a:schemeClr>
                </a:solidFill>
                <a:latin typeface="HelveticaNeueLT W1G 55 Roman" panose="020B0604020202020204" pitchFamily="34" charset="0"/>
              </a:rPr>
              <a:t>med:</a:t>
            </a:r>
            <a:br>
              <a:rPr lang="sv-SE" sz="900" dirty="0">
                <a:solidFill>
                  <a:schemeClr val="tx1">
                    <a:lumMod val="75000"/>
                  </a:schemeClr>
                </a:solidFill>
                <a:latin typeface="HelveticaNeueLT W1G 55 Roman" panose="020B0604020202020204" pitchFamily="34" charset="0"/>
              </a:rPr>
            </a:br>
            <a:br>
              <a:rPr lang="sv-SE" sz="900" dirty="0">
                <a:solidFill>
                  <a:schemeClr val="tx1">
                    <a:lumMod val="75000"/>
                  </a:schemeClr>
                </a:solidFill>
                <a:latin typeface="HelveticaNeueLT W1G 55 Roman" panose="020B0604020202020204" pitchFamily="34" charset="0"/>
              </a:rPr>
            </a:br>
            <a:r>
              <a:rPr lang="sv-SE" sz="900">
                <a:solidFill>
                  <a:schemeClr val="tx1">
                    <a:lumMod val="75000"/>
                  </a:schemeClr>
                </a:solidFill>
                <a:latin typeface="HelveticaNeueLT W1G 55 Roman" panose="020B0604020202020204" pitchFamily="34" charset="0"/>
              </a:rPr>
              <a:t>B(2024) </a:t>
            </a:r>
            <a:r>
              <a:rPr lang="sv-SE" sz="900" dirty="0">
                <a:solidFill>
                  <a:schemeClr val="tx1">
                    <a:lumMod val="75000"/>
                  </a:schemeClr>
                </a:solidFill>
                <a:latin typeface="HelveticaNeueLT W1G 55 Roman" panose="020B0604020202020204" pitchFamily="34" charset="0"/>
              </a:rPr>
              <a:t>= </a:t>
            </a:r>
            <a:r>
              <a:rPr lang="sv-SE" sz="900">
                <a:solidFill>
                  <a:schemeClr val="tx1">
                    <a:lumMod val="75000"/>
                  </a:schemeClr>
                </a:solidFill>
                <a:latin typeface="HelveticaNeueLT W1G 55 Roman" panose="020B0604020202020204" pitchFamily="34" charset="0"/>
              </a:rPr>
              <a:t>B(2023) </a:t>
            </a:r>
            <a:r>
              <a:rPr lang="sv-SE" sz="900" dirty="0">
                <a:solidFill>
                  <a:schemeClr val="tx1">
                    <a:lumMod val="75000"/>
                  </a:schemeClr>
                </a:solidFill>
                <a:latin typeface="HelveticaNeueLT W1G 55 Roman" panose="020B0604020202020204" pitchFamily="34" charset="0"/>
              </a:rPr>
              <a:t>+ </a:t>
            </a:r>
            <a:r>
              <a:rPr lang="sv-SE" sz="900">
                <a:solidFill>
                  <a:schemeClr val="tx1">
                    <a:lumMod val="75000"/>
                  </a:schemeClr>
                </a:solidFill>
                <a:latin typeface="HelveticaNeueLT W1G 55 Roman" panose="020B0604020202020204" pitchFamily="34" charset="0"/>
              </a:rPr>
              <a:t>F(2024) </a:t>
            </a:r>
            <a:r>
              <a:rPr lang="sv-SE" sz="900" dirty="0">
                <a:solidFill>
                  <a:schemeClr val="tx1">
                    <a:lumMod val="75000"/>
                  </a:schemeClr>
                </a:solidFill>
                <a:latin typeface="HelveticaNeueLT W1G 55 Roman" panose="020B0604020202020204" pitchFamily="34" charset="0"/>
              </a:rPr>
              <a:t>- </a:t>
            </a:r>
            <a:r>
              <a:rPr lang="sv-SE" sz="900">
                <a:solidFill>
                  <a:schemeClr val="tx1">
                    <a:lumMod val="75000"/>
                  </a:schemeClr>
                </a:solidFill>
                <a:latin typeface="HelveticaNeueLT W1G 55 Roman" panose="020B0604020202020204" pitchFamily="34" charset="0"/>
              </a:rPr>
              <a:t>D(2024) </a:t>
            </a:r>
            <a:r>
              <a:rPr lang="sv-SE" sz="900" dirty="0">
                <a:solidFill>
                  <a:schemeClr val="tx1">
                    <a:lumMod val="75000"/>
                  </a:schemeClr>
                </a:solidFill>
                <a:latin typeface="HelveticaNeueLT W1G 55 Roman" panose="020B0604020202020204" pitchFamily="34" charset="0"/>
              </a:rPr>
              <a:t>+ </a:t>
            </a:r>
            <a:r>
              <a:rPr lang="sv-SE" sz="900">
                <a:solidFill>
                  <a:schemeClr val="tx1">
                    <a:lumMod val="75000"/>
                  </a:schemeClr>
                </a:solidFill>
                <a:latin typeface="HelveticaNeueLT W1G 55 Roman" panose="020B0604020202020204" pitchFamily="34" charset="0"/>
              </a:rPr>
              <a:t>I(2024) </a:t>
            </a:r>
            <a:r>
              <a:rPr lang="sv-SE" sz="900" dirty="0">
                <a:solidFill>
                  <a:schemeClr val="tx1">
                    <a:lumMod val="75000"/>
                  </a:schemeClr>
                </a:solidFill>
                <a:latin typeface="HelveticaNeueLT W1G 55 Roman" panose="020B0604020202020204" pitchFamily="34" charset="0"/>
              </a:rPr>
              <a:t>- </a:t>
            </a:r>
            <a:r>
              <a:rPr lang="sv-SE" sz="900">
                <a:solidFill>
                  <a:schemeClr val="tx1">
                    <a:lumMod val="75000"/>
                  </a:schemeClr>
                </a:solidFill>
                <a:latin typeface="HelveticaNeueLT W1G 55 Roman" panose="020B0604020202020204" pitchFamily="34" charset="0"/>
              </a:rPr>
              <a:t>U(2024)</a:t>
            </a:r>
            <a:br>
              <a:rPr lang="sv-SE" sz="900" dirty="0">
                <a:solidFill>
                  <a:schemeClr val="tx1">
                    <a:lumMod val="75000"/>
                  </a:schemeClr>
                </a:solidFill>
                <a:latin typeface="HelveticaNeueLT W1G 55 Roman" panose="020B0604020202020204" pitchFamily="34" charset="0"/>
              </a:rPr>
            </a:br>
            <a:br>
              <a:rPr lang="sv-SE" sz="900" dirty="0">
                <a:solidFill>
                  <a:schemeClr val="tx1">
                    <a:lumMod val="75000"/>
                  </a:schemeClr>
                </a:solidFill>
                <a:latin typeface="HelveticaNeueLT W1G 55 Roman" panose="020B0604020202020204" pitchFamily="34" charset="0"/>
              </a:rPr>
            </a:br>
            <a:r>
              <a:rPr lang="sv-SE" sz="900" dirty="0">
                <a:solidFill>
                  <a:schemeClr val="tx1">
                    <a:lumMod val="75000"/>
                  </a:schemeClr>
                </a:solidFill>
                <a:latin typeface="HelveticaNeueLT W1G 55 Roman" panose="020B0604020202020204" pitchFamily="34" charset="0"/>
              </a:rPr>
              <a:t>Här är </a:t>
            </a:r>
            <a:r>
              <a:rPr lang="sv-SE" sz="900">
                <a:solidFill>
                  <a:schemeClr val="tx1">
                    <a:lumMod val="75000"/>
                  </a:schemeClr>
                </a:solidFill>
                <a:latin typeface="HelveticaNeueLT W1G 55 Roman" panose="020B0604020202020204" pitchFamily="34" charset="0"/>
              </a:rPr>
              <a:t>B(2024) </a:t>
            </a:r>
            <a:r>
              <a:rPr lang="sv-SE" sz="900" dirty="0">
                <a:solidFill>
                  <a:schemeClr val="tx1">
                    <a:lumMod val="75000"/>
                  </a:schemeClr>
                </a:solidFill>
                <a:latin typeface="HelveticaNeueLT W1G 55 Roman" panose="020B0604020202020204" pitchFamily="34" charset="0"/>
              </a:rPr>
              <a:t>folkmängden vid årets slut </a:t>
            </a:r>
            <a:r>
              <a:rPr lang="sv-SE" sz="900">
                <a:solidFill>
                  <a:schemeClr val="tx1">
                    <a:lumMod val="75000"/>
                  </a:schemeClr>
                </a:solidFill>
                <a:latin typeface="HelveticaNeueLT W1G 55 Roman" panose="020B0604020202020204" pitchFamily="34" charset="0"/>
              </a:rPr>
              <a:t>år 2024 </a:t>
            </a:r>
            <a:r>
              <a:rPr lang="sv-SE" sz="900" dirty="0">
                <a:solidFill>
                  <a:schemeClr val="tx1">
                    <a:lumMod val="75000"/>
                  </a:schemeClr>
                </a:solidFill>
                <a:latin typeface="HelveticaNeueLT W1G 55 Roman" panose="020B0604020202020204" pitchFamily="34" charset="0"/>
              </a:rPr>
              <a:t>och </a:t>
            </a:r>
            <a:r>
              <a:rPr lang="sv-SE" sz="900">
                <a:solidFill>
                  <a:schemeClr val="tx1">
                    <a:lumMod val="75000"/>
                  </a:schemeClr>
                </a:solidFill>
                <a:latin typeface="HelveticaNeueLT W1G 55 Roman" panose="020B0604020202020204" pitchFamily="34" charset="0"/>
              </a:rPr>
              <a:t>B(2023) </a:t>
            </a:r>
            <a:r>
              <a:rPr lang="sv-SE" sz="900" dirty="0">
                <a:solidFill>
                  <a:schemeClr val="tx1">
                    <a:lumMod val="75000"/>
                  </a:schemeClr>
                </a:solidFill>
                <a:latin typeface="HelveticaNeueLT W1G 55 Roman" panose="020B0604020202020204" pitchFamily="34" charset="0"/>
              </a:rPr>
              <a:t>folkmängden </a:t>
            </a:r>
            <a:r>
              <a:rPr lang="sv-SE" sz="900">
                <a:solidFill>
                  <a:schemeClr val="tx1">
                    <a:lumMod val="75000"/>
                  </a:schemeClr>
                </a:solidFill>
                <a:latin typeface="HelveticaNeueLT W1G 55 Roman" panose="020B0604020202020204" pitchFamily="34" charset="0"/>
              </a:rPr>
              <a:t>år 2023.</a:t>
            </a: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dirty="0">
                <a:solidFill>
                  <a:schemeClr val="tx1">
                    <a:lumMod val="75000"/>
                  </a:schemeClr>
                </a:solidFill>
                <a:latin typeface="HelveticaNeueLT W1G 55 Roman" panose="020B0604020202020204" pitchFamily="34" charset="0"/>
              </a:rPr>
              <a:t> </a:t>
            </a:r>
            <a:br>
              <a:rPr lang="sv-SE" sz="900" dirty="0">
                <a:solidFill>
                  <a:schemeClr val="tx1">
                    <a:lumMod val="75000"/>
                  </a:schemeClr>
                </a:solidFill>
                <a:latin typeface="HelveticaNeueLT W1G 55 Roman" panose="020B0604020202020204" pitchFamily="34" charset="0"/>
              </a:rPr>
            </a:br>
            <a:r>
              <a:rPr lang="sv-SE" sz="900" dirty="0">
                <a:solidFill>
                  <a:schemeClr val="tx1">
                    <a:lumMod val="75000"/>
                  </a:schemeClr>
                </a:solidFill>
                <a:latin typeface="HelveticaNeueLT W1G 55 Roman" panose="020B0604020202020204" pitchFamily="34" charset="0"/>
              </a:rPr>
              <a:t>F(t) är antalet födda, D(t) är antalet avlidna, I(t) antalet inflyttade och U(t) är antalet utflyttade.</a:t>
            </a:r>
            <a:br>
              <a:rPr lang="sv-SE" sz="900" dirty="0">
                <a:solidFill>
                  <a:schemeClr val="tx1">
                    <a:lumMod val="75000"/>
                  </a:schemeClr>
                </a:solidFill>
                <a:highlight>
                  <a:srgbClr val="00FF00"/>
                </a:highlight>
                <a:latin typeface="HelveticaNeueLT W1G 55 Roman" panose="020B0604020202020204" pitchFamily="34" charset="0"/>
              </a:rPr>
            </a:br>
            <a:endParaRPr lang="sv-SE" sz="900" dirty="0">
              <a:solidFill>
                <a:schemeClr val="tx1">
                  <a:lumMod val="75000"/>
                </a:schemeClr>
              </a:solidFill>
              <a:highlight>
                <a:srgbClr val="00FF00"/>
              </a:highlight>
              <a:latin typeface="HelveticaNeueLT W1G 55 Roman" panose="020B0604020202020204" pitchFamily="34" charset="0"/>
            </a:endParaRPr>
          </a:p>
        </p:txBody>
      </p:sp>
      <p:sp>
        <p:nvSpPr>
          <p:cNvPr id="11" name="Rektangel 10">
            <a:extLst>
              <a:ext uri="{FF2B5EF4-FFF2-40B4-BE49-F238E27FC236}">
                <a16:creationId xmlns:a16="http://schemas.microsoft.com/office/drawing/2014/main" id="{B1DD1D43-7313-4172-87AE-1DC73E93B7FD}"/>
              </a:ext>
            </a:extLst>
          </p:cNvPr>
          <p:cNvSpPr/>
          <p:nvPr/>
        </p:nvSpPr>
        <p:spPr>
          <a:xfrm>
            <a:off x="6860344" y="465750"/>
            <a:ext cx="2025000" cy="3949496"/>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900" dirty="0">
                <a:solidFill>
                  <a:schemeClr val="tx1">
                    <a:lumMod val="75000"/>
                  </a:schemeClr>
                </a:solidFill>
                <a:latin typeface="HelveticaNeueLT W1G 55 Roman" panose="020B0604020202020204" pitchFamily="34" charset="0"/>
              </a:rPr>
              <a:t>I modellen är endast en sak säker; alla som överlever från ett år till nästa blir ett år äldre. De övriga komponenterna (födda, döda, in- och utflyttade) är osäkra och skattas via statistiska metoder. Störst antalsmässig osäkerhet finns som regel bland flyttningarna i åldersgruppen 18-24 år.  För dessa åldrar är det generellt sett svårast att göra bra förutsägelser.</a:t>
            </a:r>
          </a:p>
          <a:p>
            <a:pPr algn="l">
              <a:lnSpc>
                <a:spcPct val="150000"/>
              </a:lnSpc>
            </a:pPr>
            <a:r>
              <a:rPr lang="sv-SE" sz="900" dirty="0">
                <a:solidFill>
                  <a:schemeClr val="tx1">
                    <a:lumMod val="75000"/>
                  </a:schemeClr>
                </a:solidFill>
                <a:latin typeface="HelveticaNeueLT W1G 55 Roman" panose="020B0604020202020204" pitchFamily="34" charset="0"/>
              </a:rPr>
              <a:t>
</a:t>
            </a:r>
            <a:br>
              <a:rPr lang="sv-SE" sz="900" dirty="0">
                <a:solidFill>
                  <a:schemeClr val="tx1">
                    <a:lumMod val="75000"/>
                  </a:schemeClr>
                </a:solidFill>
                <a:latin typeface="HelveticaNeueLT W1G 55 Roman" panose="020B0604020202020204" pitchFamily="34" charset="0"/>
              </a:rPr>
            </a:br>
            <a:br>
              <a:rPr lang="sv-SE" sz="900" dirty="0">
                <a:solidFill>
                  <a:schemeClr val="tx1">
                    <a:lumMod val="75000"/>
                  </a:schemeClr>
                </a:solidFill>
                <a:latin typeface="HelveticaNeueLT W1G 55 Roman" panose="020B0604020202020204" pitchFamily="34" charset="0"/>
              </a:rPr>
            </a:br>
            <a:endParaRPr lang="sv-SE" sz="900" dirty="0">
              <a:solidFill>
                <a:schemeClr val="tx1">
                  <a:lumMod val="75000"/>
                </a:schemeClr>
              </a:solidFill>
              <a:latin typeface="HelveticaNeueLT W1G 55 Roman" panose="020B0604020202020204" pitchFamily="34" charset="0"/>
            </a:endParaRPr>
          </a:p>
        </p:txBody>
      </p:sp>
    </p:spTree>
    <p:extLst>
      <p:ext uri="{BB962C8B-B14F-4D97-AF65-F5344CB8AC3E}">
        <p14:creationId xmlns:p14="http://schemas.microsoft.com/office/powerpoint/2010/main" val="1382463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ubrik 3" hidden="1">
            <a:extLst>
              <a:ext uri="{FF2B5EF4-FFF2-40B4-BE49-F238E27FC236}">
                <a16:creationId xmlns:a16="http://schemas.microsoft.com/office/drawing/2014/main" id="{67F4B3C2-92F4-462B-8FE4-A3E69BB9959B}"/>
              </a:ext>
            </a:extLst>
          </p:cNvPr>
          <p:cNvSpPr>
            <a:spLocks noGrp="1"/>
          </p:cNvSpPr>
          <p:nvPr>
            <p:ph type="title"/>
          </p:nvPr>
        </p:nvSpPr>
        <p:spPr/>
        <p:txBody>
          <a:bodyPr/>
          <a:lstStyle/>
          <a:p>
            <a:r>
              <a:rPr lang="sv-SE" dirty="0">
                <a:solidFill>
                  <a:schemeClr val="tx1"/>
                </a:solidFill>
              </a:rPr>
              <a:t>SAMMANFATTNING</a:t>
            </a:r>
          </a:p>
        </p:txBody>
      </p:sp>
      <p:sp>
        <p:nvSpPr>
          <p:cNvPr id="2" name="Platshållare för bildnummer 1"/>
          <p:cNvSpPr>
            <a:spLocks noGrp="1"/>
          </p:cNvSpPr>
          <p:nvPr>
            <p:ph type="sldNum" sz="quarter" idx="7"/>
          </p:nvPr>
        </p:nvSpPr>
        <p:spPr/>
        <p:txBody>
          <a:bodyPr/>
          <a:lstStyle/>
          <a:p>
            <a:fld id="{B6F15528-21DE-4FAA-801E-634DDDAF4B2B}" type="slidenum">
              <a:rPr lang="sv-SE" sz="1050" smtClean="0">
                <a:solidFill>
                  <a:srgbClr val="3C3C3C"/>
                </a:solidFill>
              </a:rPr>
              <a:t>6</a:t>
            </a:fld>
            <a:endParaRPr lang="sv-SE" sz="1050" dirty="0">
              <a:solidFill>
                <a:srgbClr val="3C3C3C"/>
              </a:solidFill>
            </a:endParaRPr>
          </a:p>
        </p:txBody>
      </p:sp>
      <p:sp>
        <p:nvSpPr>
          <p:cNvPr id="3" name="Platshållare för sidfot 2"/>
          <p:cNvSpPr>
            <a:spLocks noGrp="1"/>
          </p:cNvSpPr>
          <p:nvPr>
            <p:ph type="ftr" sz="quarter" idx="5"/>
          </p:nvPr>
        </p:nvSpPr>
        <p:spPr/>
        <p:txBody>
          <a:bodyPr/>
          <a:lstStyle/>
          <a:p>
            <a:r>
              <a:rPr lang="sv-SE" sz="1050" dirty="0">
                <a:solidFill>
                  <a:srgbClr val="3C3C3C"/>
                </a:solidFill>
              </a:rPr>
              <a:t>Del 1 - Inledning och sammanfattning</a:t>
            </a:r>
          </a:p>
        </p:txBody>
      </p:sp>
      <p:cxnSp>
        <p:nvCxnSpPr>
          <p:cNvPr id="6" name="Rak koppling 5">
            <a:extLst>
              <a:ext uri="{FF2B5EF4-FFF2-40B4-BE49-F238E27FC236}">
                <a16:creationId xmlns:a16="http://schemas.microsoft.com/office/drawing/2014/main" id="{4D7F3173-08D5-48EE-AE8D-F09D08622474}"/>
              </a:ext>
              <a:ext uri="{C183D7F6-B498-43B3-948B-1728B52AA6E4}">
                <adec:decorative xmlns:adec="http://schemas.microsoft.com/office/drawing/2017/decorative" val="1"/>
              </a:ext>
            </a:extLst>
          </p:cNvPr>
          <p:cNvCxnSpPr>
            <a:cxnSpLocks/>
          </p:cNvCxnSpPr>
          <p:nvPr/>
        </p:nvCxnSpPr>
        <p:spPr>
          <a:xfrm flipH="1">
            <a:off x="2160000" y="4657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Rak koppling 7">
            <a:extLst>
              <a:ext uri="{FF2B5EF4-FFF2-40B4-BE49-F238E27FC236}">
                <a16:creationId xmlns:a16="http://schemas.microsoft.com/office/drawing/2014/main" id="{74D2F574-E85E-40E0-A9B6-BA09AFEAE5AF}"/>
              </a:ext>
              <a:ext uri="{C183D7F6-B498-43B3-948B-1728B52AA6E4}">
                <adec:decorative xmlns:adec="http://schemas.microsoft.com/office/drawing/2017/decorative" val="1"/>
              </a:ext>
            </a:extLst>
          </p:cNvPr>
          <p:cNvCxnSpPr>
            <a:cxnSpLocks/>
          </p:cNvCxnSpPr>
          <p:nvPr/>
        </p:nvCxnSpPr>
        <p:spPr>
          <a:xfrm flipH="1">
            <a:off x="6724086" y="4657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Rak koppling 11">
            <a:extLst>
              <a:ext uri="{FF2B5EF4-FFF2-40B4-BE49-F238E27FC236}">
                <a16:creationId xmlns:a16="http://schemas.microsoft.com/office/drawing/2014/main" id="{E6C21B32-D139-4AB6-AC01-49DA933BBB0C}"/>
              </a:ext>
              <a:ext uri="{C183D7F6-B498-43B3-948B-1728B52AA6E4}">
                <adec:decorative xmlns:adec="http://schemas.microsoft.com/office/drawing/2017/decorative" val="1"/>
              </a:ext>
            </a:extLst>
          </p:cNvPr>
          <p:cNvCxnSpPr>
            <a:cxnSpLocks/>
          </p:cNvCxnSpPr>
          <p:nvPr/>
        </p:nvCxnSpPr>
        <p:spPr>
          <a:xfrm flipH="1">
            <a:off x="4496967" y="4657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0" name="Picture 3">
            <a:extLst>
              <a:ext uri="{C183D7F6-B498-43B3-948B-1728B52AA6E4}">
                <adec:decorative xmlns:adec="http://schemas.microsoft.com/office/drawing/2017/decorative" val="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a:spLocks/>
          </p:cNvSpPr>
          <p:nvPr/>
        </p:nvSpPr>
        <p:spPr>
          <a:xfrm>
            <a:off x="110700" y="465750"/>
            <a:ext cx="2025000" cy="3949496"/>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457148" rtl="0" eaLnBrk="1" fontAlgn="auto" latinLnBrk="0" hangingPunct="1">
              <a:lnSpc>
                <a:spcPct val="150000"/>
              </a:lnSpc>
              <a:spcBef>
                <a:spcPts val="0"/>
              </a:spcBef>
              <a:spcAft>
                <a:spcPts val="0"/>
              </a:spcAft>
              <a:buClrTx/>
              <a:buSzTx/>
              <a:buFontTx/>
              <a:buNone/>
              <a:tabLst/>
              <a:defRPr/>
            </a:pPr>
            <a:r>
              <a:rPr kumimoji="0" lang="sv-SE" sz="1050" b="1"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rPr>
              <a:t>SAMMANFATTNING</a:t>
            </a:r>
            <a:br>
              <a:rPr kumimoji="0" lang="sv-SE" sz="900" b="1"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rPr>
            </a:br>
            <a:endParaRPr kumimoji="0" lang="sv-SE" sz="900" b="1"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endParaRPr>
          </a:p>
          <a:p>
            <a:pPr marL="0" marR="0" lvl="0" indent="0" algn="l" defTabSz="457148" rtl="0" eaLnBrk="1" fontAlgn="auto" latinLnBrk="0" hangingPunct="1">
              <a:lnSpc>
                <a:spcPct val="150000"/>
              </a:lnSpc>
              <a:spcBef>
                <a:spcPts val="0"/>
              </a:spcBef>
              <a:spcAft>
                <a:spcPts val="0"/>
              </a:spcAft>
              <a:buClrTx/>
              <a:buSzTx/>
              <a:buFontTx/>
              <a:buNone/>
              <a:tabLst/>
              <a:defRPr/>
            </a:pPr>
            <a:endParaRPr kumimoji="0" lang="sv-SE" sz="900" b="1"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endParaRPr>
          </a:p>
          <a:p>
            <a:pPr marL="0" marR="0" lvl="0" indent="0" algn="l" defTabSz="457148" rtl="0" eaLnBrk="1" fontAlgn="auto" latinLnBrk="0" hangingPunct="1">
              <a:lnSpc>
                <a:spcPct val="150000"/>
              </a:lnSpc>
              <a:spcBef>
                <a:spcPts val="0"/>
              </a:spcBef>
              <a:spcAft>
                <a:spcPts val="0"/>
              </a:spcAft>
              <a:buClrTx/>
              <a:buSzTx/>
              <a:buFontTx/>
              <a:buNone/>
              <a:tabLst/>
              <a:defRPr/>
            </a:pPr>
            <a:endParaRPr kumimoji="0" lang="sv-SE" sz="900" b="0" i="1"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endParaRPr>
          </a:p>
          <a:p>
            <a:pPr marL="0" marR="0" lvl="0" indent="0" algn="l" defTabSz="457148" rtl="0" eaLnBrk="1" fontAlgn="auto" latinLnBrk="0" hangingPunct="1">
              <a:lnSpc>
                <a:spcPct val="150000"/>
              </a:lnSpc>
              <a:spcBef>
                <a:spcPts val="0"/>
              </a:spcBef>
              <a:spcAft>
                <a:spcPts val="0"/>
              </a:spcAft>
              <a:buClrTx/>
              <a:buSzTx/>
              <a:buFontTx/>
              <a:buNone/>
              <a:tabLst/>
              <a:defRPr/>
            </a:pPr>
            <a:endParaRPr kumimoji="0" lang="sv-SE" sz="900" b="0" i="1"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endParaRPr>
          </a:p>
          <a:p>
            <a:pPr marL="0" marR="0" lvl="0" indent="0" algn="l" defTabSz="457148" rtl="0" eaLnBrk="1" fontAlgn="auto" latinLnBrk="0" hangingPunct="1">
              <a:lnSpc>
                <a:spcPct val="150000"/>
              </a:lnSpc>
              <a:spcBef>
                <a:spcPts val="0"/>
              </a:spcBef>
              <a:spcAft>
                <a:spcPts val="0"/>
              </a:spcAft>
              <a:buClrTx/>
              <a:buSzTx/>
              <a:buFontTx/>
              <a:buNone/>
              <a:tabLst/>
              <a:defRPr/>
            </a:pPr>
            <a:endParaRPr kumimoji="0" lang="sv-SE" sz="900" b="0" i="1"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endParaRPr>
          </a:p>
          <a:p>
            <a:pPr marL="0" marR="0" lvl="0" indent="0" algn="l" defTabSz="457148" rtl="0" eaLnBrk="1" fontAlgn="auto" latinLnBrk="0" hangingPunct="1">
              <a:lnSpc>
                <a:spcPct val="150000"/>
              </a:lnSpc>
              <a:spcBef>
                <a:spcPts val="0"/>
              </a:spcBef>
              <a:spcAft>
                <a:spcPts val="0"/>
              </a:spcAft>
              <a:buClrTx/>
              <a:buSzTx/>
              <a:buFontTx/>
              <a:buNone/>
              <a:tabLst/>
              <a:defRPr/>
            </a:pPr>
            <a:r>
              <a:rPr kumimoji="0" lang="sv-SE" sz="900" b="0" i="1"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rPr>
              <a:t>Statistiken </a:t>
            </a:r>
            <a:r>
              <a:rPr kumimoji="0" lang="sv-SE" sz="900" b="0" i="1" u="none" strike="noStrike" kern="1200" cap="none" spc="0" normalizeH="0" baseline="0" noProof="0">
                <a:ln>
                  <a:noFill/>
                </a:ln>
                <a:solidFill>
                  <a:schemeClr val="tx1">
                    <a:lumMod val="75000"/>
                  </a:schemeClr>
                </a:solidFill>
                <a:effectLst/>
                <a:uLnTx/>
                <a:uFillTx/>
                <a:latin typeface="HelveticaNeueLT W1G 55 Roman" panose="020B0604020202020204" pitchFamily="34" charset="0"/>
                <a:ea typeface="+mn-ea"/>
                <a:cs typeface="+mn-cs"/>
              </a:rPr>
              <a:t>avseende 2023 </a:t>
            </a:r>
            <a:r>
              <a:rPr kumimoji="0" lang="sv-SE" sz="900" b="0" i="1"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rPr>
              <a:t>är officiell folkmängd enligt SCB. På grund av justeringar som myndigheten gör överensstämmer inte alltid summan av angivna förändringar exakt med den totala förändringen i folkmängd. Kontakta SCB för vidare information.</a:t>
            </a:r>
          </a:p>
          <a:p>
            <a:pPr marL="0" marR="0" lvl="0" indent="0" algn="l" defTabSz="457148" rtl="0" eaLnBrk="1" fontAlgn="auto" latinLnBrk="0" hangingPunct="1">
              <a:lnSpc>
                <a:spcPct val="150000"/>
              </a:lnSpc>
              <a:spcBef>
                <a:spcPts val="0"/>
              </a:spcBef>
              <a:spcAft>
                <a:spcPts val="0"/>
              </a:spcAft>
              <a:buClrTx/>
              <a:buSzTx/>
              <a:buFontTx/>
              <a:buNone/>
              <a:tabLst/>
              <a:defRPr/>
            </a:pPr>
            <a:endParaRPr kumimoji="0" lang="sv-SE" sz="900" b="1"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endParaRPr>
          </a:p>
        </p:txBody>
      </p:sp>
      <p:sp>
        <p:nvSpPr>
          <p:cNvPr id="13" name="Rektangel 12">
            <a:extLst>
              <a:ext uri="{FF2B5EF4-FFF2-40B4-BE49-F238E27FC236}">
                <a16:creationId xmlns:a16="http://schemas.microsoft.com/office/drawing/2014/main" id="{0D9B73E6-473C-4F5B-A7E2-E19C7F1BFA32}"/>
              </a:ext>
            </a:extLst>
          </p:cNvPr>
          <p:cNvSpPr/>
          <p:nvPr/>
        </p:nvSpPr>
        <p:spPr>
          <a:xfrm>
            <a:off x="2357612" y="465750"/>
            <a:ext cx="2025000" cy="3949496"/>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lnSpc>
                <a:spcPct val="150000"/>
              </a:lnSpc>
            </a:pPr>
            <a:r>
              <a:rPr lang="sv-SE" sz="900" b="1" i="1">
                <a:solidFill>
                  <a:schemeClr val="tx1">
                    <a:lumMod val="75000"/>
                  </a:schemeClr>
                </a:solidFill>
                <a:latin typeface="HelveticaNeueLT W1G 55 Roman" panose="020B0604020202020204" pitchFamily="34" charset="0"/>
              </a:rPr>
              <a:t>Befolkningsutvecklingen 2023</a:t>
            </a:r>
            <a:endParaRPr lang="sv-SE" sz="900" b="1" i="1" dirty="0">
              <a:solidFill>
                <a:schemeClr val="tx1">
                  <a:lumMod val="75000"/>
                </a:schemeClr>
              </a:solidFill>
              <a:latin typeface="HelveticaNeueLT W1G 55 Roman" panose="020B0604020202020204" pitchFamily="34" charset="0"/>
            </a:endParaRPr>
          </a:p>
          <a:p>
            <a:pPr algn="l">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a:solidFill>
                  <a:schemeClr val="tx1">
                    <a:lumMod val="75000"/>
                  </a:schemeClr>
                </a:solidFill>
                <a:latin typeface="HelveticaNeueLT W1G 55 Roman" panose="020B0604020202020204" pitchFamily="34" charset="0"/>
              </a:rPr>
              <a:t>Under 2023 minskade folkmängden i Trollhättans kommun med  201 personer, 
från 59 274 till 59 073 invånare. Orsaken till den minskade befolkningen var ett flyttnetto på -232 personer och ett födelsenetto på 15 personer. 
Under året flyttade 3 106 personer till Trollhättan, vilket var färre än 2022. Antalet personer som flyttade från kommunen ökade med  190 personer jämfört med året innan, från 3 148 till 3 338. Flyttnettot (antalet inflyttade minus utflyttade) under 2023 var således -232 personer.</a:t>
            </a:r>
            <a:r>
              <a:rPr lang="sv-SE" sz="900" dirty="0">
                <a:solidFill>
                  <a:schemeClr val="tx1">
                    <a:lumMod val="75000"/>
                  </a:schemeClr>
                </a:solidFill>
                <a:latin typeface="HelveticaNeueLT W1G 55 Roman" panose="020B0604020202020204" pitchFamily="34" charset="0"/>
              </a:rPr>
              <a:t>
</a:t>
            </a:r>
          </a:p>
        </p:txBody>
      </p:sp>
      <p:sp>
        <p:nvSpPr>
          <p:cNvPr id="9" name="Rektangel 8">
            <a:extLst>
              <a:ext uri="{FF2B5EF4-FFF2-40B4-BE49-F238E27FC236}">
                <a16:creationId xmlns:a16="http://schemas.microsoft.com/office/drawing/2014/main" id="{37C0E75D-5601-404E-87FE-6F1955C13CAF}"/>
              </a:ext>
            </a:extLst>
          </p:cNvPr>
          <p:cNvSpPr/>
          <p:nvPr/>
        </p:nvSpPr>
        <p:spPr>
          <a:xfrm>
            <a:off x="4633224" y="465750"/>
            <a:ext cx="2025000" cy="3949496"/>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900">
                <a:solidFill>
                  <a:schemeClr val="tx1">
                    <a:lumMod val="75000"/>
                  </a:schemeClr>
                </a:solidFill>
                <a:latin typeface="HelveticaNeueLT W1G 55 Roman" panose="020B0604020202020204" pitchFamily="34" charset="0"/>
              </a:rPr>
              <a:t>Det föddes 562 barn under 2023,
 114 färre än 2022. Antalet personer som avled var 547 vilket är  48 färre än året innan. Sammantaget ger detta ett födelsenetto (antalet födda minus döda) under året på 15 personer.</a:t>
            </a:r>
            <a:endParaRPr lang="sv-SE" sz="900"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b="1" i="1" dirty="0">
                <a:solidFill>
                  <a:schemeClr val="tx1">
                    <a:lumMod val="75000"/>
                  </a:schemeClr>
                </a:solidFill>
                <a:latin typeface="HelveticaNeueLT W1G 55 Roman" panose="020B0604020202020204" pitchFamily="34" charset="0"/>
              </a:rPr>
              <a:t>Befolkningens förväntade </a:t>
            </a:r>
            <a:br>
              <a:rPr lang="sv-SE" sz="900" b="1" i="1" dirty="0">
                <a:solidFill>
                  <a:schemeClr val="tx1">
                    <a:lumMod val="75000"/>
                  </a:schemeClr>
                </a:solidFill>
                <a:latin typeface="HelveticaNeueLT W1G 55 Roman" panose="020B0604020202020204" pitchFamily="34" charset="0"/>
              </a:rPr>
            </a:br>
            <a:r>
              <a:rPr lang="sv-SE" sz="900" b="1" i="1">
                <a:solidFill>
                  <a:schemeClr val="tx1">
                    <a:lumMod val="75000"/>
                  </a:schemeClr>
                </a:solidFill>
                <a:latin typeface="HelveticaNeueLT W1G 55 Roman" panose="020B0604020202020204" pitchFamily="34" charset="0"/>
              </a:rPr>
              <a:t>utveckling 2024-2033</a:t>
            </a:r>
            <a:endParaRPr lang="sv-SE" sz="900" b="1" i="1"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a:solidFill>
                  <a:schemeClr val="tx1">
                    <a:lumMod val="75000"/>
                  </a:schemeClr>
                </a:solidFill>
                <a:latin typeface="HelveticaNeueLT W1G 55 Roman" panose="020B0604020202020204" pitchFamily="34" charset="0"/>
              </a:rPr>
              <a:t>Under prognosperioden 2023 -2033 kommer folkmängden i Trollhättans kommun att öka med 2 310 invånare, från 59 073 till 61 383 personer.</a:t>
            </a:r>
            <a:endParaRPr lang="sv-SE" sz="900"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dirty="0">
                <a:solidFill>
                  <a:schemeClr val="tx1">
                    <a:lumMod val="75000"/>
                  </a:schemeClr>
                </a:solidFill>
                <a:latin typeface="HelveticaNeueLT W1G 55 Roman" panose="020B0604020202020204" pitchFamily="34" charset="0"/>
              </a:rPr>
              <a:t>
</a:t>
            </a:r>
            <a:br>
              <a:rPr lang="sv-SE" sz="900" dirty="0">
                <a:solidFill>
                  <a:schemeClr val="tx1">
                    <a:lumMod val="75000"/>
                  </a:schemeClr>
                </a:solidFill>
                <a:latin typeface="HelveticaNeueLT W1G 55 Roman" panose="020B0604020202020204" pitchFamily="34" charset="0"/>
              </a:rPr>
            </a:br>
            <a:br>
              <a:rPr lang="sv-SE" sz="900" dirty="0">
                <a:solidFill>
                  <a:schemeClr val="tx1">
                    <a:lumMod val="75000"/>
                  </a:schemeClr>
                </a:solidFill>
                <a:latin typeface="HelveticaNeueLT W1G 55 Roman" panose="020B0604020202020204" pitchFamily="34" charset="0"/>
              </a:rPr>
            </a:br>
            <a:endParaRPr lang="sv-SE" sz="900" dirty="0">
              <a:solidFill>
                <a:schemeClr val="tx1">
                  <a:lumMod val="75000"/>
                </a:schemeClr>
              </a:solidFill>
              <a:latin typeface="HelveticaNeueLT W1G 55 Roman" panose="020B0604020202020204" pitchFamily="34" charset="0"/>
            </a:endParaRPr>
          </a:p>
        </p:txBody>
      </p:sp>
      <p:sp>
        <p:nvSpPr>
          <p:cNvPr id="11" name="Rektangel 10">
            <a:extLst>
              <a:ext uri="{FF2B5EF4-FFF2-40B4-BE49-F238E27FC236}">
                <a16:creationId xmlns:a16="http://schemas.microsoft.com/office/drawing/2014/main" id="{B1DD1D43-7313-4172-87AE-1DC73E93B7FD}"/>
              </a:ext>
            </a:extLst>
          </p:cNvPr>
          <p:cNvSpPr/>
          <p:nvPr/>
        </p:nvSpPr>
        <p:spPr>
          <a:xfrm>
            <a:off x="6860344" y="465750"/>
            <a:ext cx="2025000" cy="3949496"/>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900">
                <a:solidFill>
                  <a:schemeClr val="tx1">
                    <a:lumMod val="75000"/>
                  </a:schemeClr>
                </a:solidFill>
                <a:latin typeface="HelveticaNeueLT W1G 55 Roman" panose="020B0604020202020204" pitchFamily="34" charset="0"/>
              </a:rPr>
              <a:t>Flyttnettot förväntas bli i genomsnitt 
210 personer per år och födelsenettot
22 personer per år. Totalt ger detta en förändring med 232 personer per år.
Antalet inflyttade beräknas bli i genomsnitt 3 464 personer per år medan antalet utflyttade skattas till 
3 254 personer. Detta ger ett årligt flyttnetto på 210 personer för varje år under prognosperioden.
Antalet barn som föds förväntas vara 590 per år i genomsnitt under prognosperioden medan antalet avlidna skattas till 568 personer. Detta medför en befolkningsförändring
med 22 personer per år.</a:t>
            </a:r>
            <a:endParaRPr lang="sv-SE" sz="900" dirty="0">
              <a:solidFill>
                <a:schemeClr val="tx1">
                  <a:lumMod val="75000"/>
                </a:schemeClr>
              </a:solidFill>
              <a:latin typeface="HelveticaNeueLT W1G 55 Roman" panose="020B0604020202020204" pitchFamily="34" charset="0"/>
            </a:endParaRPr>
          </a:p>
        </p:txBody>
      </p:sp>
    </p:spTree>
    <p:extLst>
      <p:ext uri="{BB962C8B-B14F-4D97-AF65-F5344CB8AC3E}">
        <p14:creationId xmlns:p14="http://schemas.microsoft.com/office/powerpoint/2010/main" val="1258667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ubrik 2" hidden="1">
            <a:extLst>
              <a:ext uri="{FF2B5EF4-FFF2-40B4-BE49-F238E27FC236}">
                <a16:creationId xmlns:a16="http://schemas.microsoft.com/office/drawing/2014/main" id="{CE471FD3-270B-400A-A0A4-A984B4E826C5}"/>
              </a:ext>
            </a:extLst>
          </p:cNvPr>
          <p:cNvSpPr>
            <a:spLocks noGrp="1"/>
          </p:cNvSpPr>
          <p:nvPr>
            <p:ph type="title"/>
          </p:nvPr>
        </p:nvSpPr>
        <p:spPr/>
        <p:txBody>
          <a:bodyPr/>
          <a:lstStyle/>
          <a:p>
            <a:r>
              <a:rPr lang="sv-SE" dirty="0">
                <a:solidFill>
                  <a:schemeClr val="tx1"/>
                </a:solidFill>
              </a:rPr>
              <a:t>SAMMANFATTNING (forts.)</a:t>
            </a:r>
          </a:p>
        </p:txBody>
      </p:sp>
      <p:sp>
        <p:nvSpPr>
          <p:cNvPr id="2" name="Platshållare för bildnummer 1"/>
          <p:cNvSpPr>
            <a:spLocks noGrp="1"/>
          </p:cNvSpPr>
          <p:nvPr>
            <p:ph type="sldNum" sz="quarter" idx="7"/>
          </p:nvPr>
        </p:nvSpPr>
        <p:spPr/>
        <p:txBody>
          <a:bodyPr/>
          <a:lstStyle/>
          <a:p>
            <a:fld id="{B6F15528-21DE-4FAA-801E-634DDDAF4B2B}" type="slidenum">
              <a:rPr lang="sv-SE" sz="1050" smtClean="0">
                <a:solidFill>
                  <a:srgbClr val="3C3C3C"/>
                </a:solidFill>
              </a:rPr>
              <a:t>7</a:t>
            </a:fld>
            <a:endParaRPr lang="sv-SE" sz="1050" dirty="0">
              <a:solidFill>
                <a:srgbClr val="3C3C3C"/>
              </a:solidFill>
            </a:endParaRPr>
          </a:p>
        </p:txBody>
      </p:sp>
      <p:sp>
        <p:nvSpPr>
          <p:cNvPr id="4" name="Platshållare för sidfot 3"/>
          <p:cNvSpPr>
            <a:spLocks noGrp="1"/>
          </p:cNvSpPr>
          <p:nvPr>
            <p:ph type="ftr" sz="quarter" idx="5"/>
          </p:nvPr>
        </p:nvSpPr>
        <p:spPr/>
        <p:txBody>
          <a:bodyPr/>
          <a:lstStyle/>
          <a:p>
            <a:r>
              <a:rPr lang="sv-SE" sz="1050" dirty="0">
                <a:solidFill>
                  <a:srgbClr val="3C3C3C"/>
                </a:solidFill>
              </a:rPr>
              <a:t>Del 1 - Inledning och sammanfattning</a:t>
            </a:r>
          </a:p>
        </p:txBody>
      </p:sp>
      <p:cxnSp>
        <p:nvCxnSpPr>
          <p:cNvPr id="5" name="Rak koppling 4">
            <a:extLst>
              <a:ext uri="{FF2B5EF4-FFF2-40B4-BE49-F238E27FC236}">
                <a16:creationId xmlns:a16="http://schemas.microsoft.com/office/drawing/2014/main" id="{916F4202-FB2F-440D-B30B-2642F5F6989C}"/>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3">
            <a:extLst>
              <a:ext uri="{C183D7F6-B498-43B3-948B-1728B52AA6E4}">
                <adec:decorative xmlns:adec="http://schemas.microsoft.com/office/drawing/2017/decorative" val="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10700" y="465750"/>
            <a:ext cx="2025000" cy="3949496"/>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SAMMANFATTNING (forts.)</a:t>
            </a:r>
            <a:br>
              <a:rPr lang="sv-SE" sz="900" b="1" dirty="0">
                <a:solidFill>
                  <a:schemeClr val="tx1">
                    <a:lumMod val="75000"/>
                  </a:schemeClr>
                </a:solidFill>
                <a:latin typeface="HelveticaNeueLT W1G 55 Roman" panose="020B0604020202020204" pitchFamily="34" charset="0"/>
              </a:rPr>
            </a:br>
            <a:br>
              <a:rPr lang="sv-SE" sz="900" b="1" dirty="0">
                <a:solidFill>
                  <a:schemeClr val="tx1">
                    <a:lumMod val="75000"/>
                  </a:schemeClr>
                </a:solidFill>
                <a:latin typeface="HelveticaNeueLT W1G 55 Roman" panose="020B0604020202020204" pitchFamily="34" charset="0"/>
              </a:rPr>
            </a:br>
            <a:endParaRPr lang="sv-SE" sz="900"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endParaRPr lang="sv-SE" sz="900" dirty="0">
              <a:solidFill>
                <a:schemeClr val="tx1">
                  <a:lumMod val="75000"/>
                </a:schemeClr>
              </a:solidFill>
              <a:latin typeface="HelveticaNeueLT W1G 55 Roman" panose="020B0604020202020204" pitchFamily="34" charset="0"/>
            </a:endParaRPr>
          </a:p>
          <a:p>
            <a:pPr>
              <a:lnSpc>
                <a:spcPct val="150000"/>
              </a:lnSpc>
            </a:pPr>
            <a:r>
              <a:rPr lang="sv-SE" sz="900" dirty="0">
                <a:solidFill>
                  <a:schemeClr val="tx1">
                    <a:lumMod val="75000"/>
                  </a:schemeClr>
                </a:solidFill>
                <a:latin typeface="HelveticaNeueLT W1G 55 Roman" panose="020B0604020202020204" pitchFamily="34" charset="0"/>
              </a:rPr>
              <a:t>I tabellen sammanfattas </a:t>
            </a:r>
            <a:br>
              <a:rPr lang="sv-SE" sz="900" dirty="0">
                <a:solidFill>
                  <a:schemeClr val="tx1">
                    <a:lumMod val="75000"/>
                  </a:schemeClr>
                </a:solidFill>
                <a:latin typeface="HelveticaNeueLT W1G 55 Roman" panose="020B0604020202020204" pitchFamily="34" charset="0"/>
              </a:rPr>
            </a:br>
            <a:r>
              <a:rPr lang="sv-SE" sz="900" dirty="0">
                <a:solidFill>
                  <a:schemeClr val="tx1">
                    <a:lumMod val="75000"/>
                  </a:schemeClr>
                </a:solidFill>
                <a:latin typeface="HelveticaNeueLT W1G 55 Roman" panose="020B0604020202020204" pitchFamily="34" charset="0"/>
              </a:rPr>
              <a:t>befolkningens utveckling över tid avseende folkmängd och förändrings-komponenter. </a:t>
            </a:r>
            <a:br>
              <a:rPr lang="sv-SE" sz="900" dirty="0">
                <a:solidFill>
                  <a:schemeClr val="tx1">
                    <a:lumMod val="75000"/>
                  </a:schemeClr>
                </a:solidFill>
                <a:latin typeface="HelveticaNeueLT W1G 55 Roman" panose="020B0604020202020204" pitchFamily="34" charset="0"/>
              </a:rPr>
            </a:br>
            <a:br>
              <a:rPr lang="sv-SE" sz="900" dirty="0">
                <a:solidFill>
                  <a:schemeClr val="tx1">
                    <a:lumMod val="75000"/>
                  </a:schemeClr>
                </a:solidFill>
                <a:latin typeface="HelveticaNeueLT W1G 55 Roman" panose="020B0604020202020204" pitchFamily="34" charset="0"/>
              </a:rPr>
            </a:br>
            <a:r>
              <a:rPr lang="sv-SE" sz="900" dirty="0">
                <a:solidFill>
                  <a:schemeClr val="tx1">
                    <a:lumMod val="75000"/>
                  </a:schemeClr>
                </a:solidFill>
                <a:latin typeface="HelveticaNeueLT W1G 55 Roman" panose="020B0604020202020204" pitchFamily="34" charset="0"/>
              </a:rPr>
              <a:t>Uppgifterna </a:t>
            </a:r>
            <a:r>
              <a:rPr lang="sv-SE" sz="900">
                <a:solidFill>
                  <a:schemeClr val="tx1">
                    <a:lumMod val="75000"/>
                  </a:schemeClr>
                </a:solidFill>
                <a:latin typeface="HelveticaNeueLT W1G 55 Roman" panose="020B0604020202020204" pitchFamily="34" charset="0"/>
              </a:rPr>
              <a:t>för 2024 </a:t>
            </a:r>
            <a:r>
              <a:rPr lang="sv-SE" sz="900" dirty="0">
                <a:solidFill>
                  <a:schemeClr val="tx1">
                    <a:lumMod val="75000"/>
                  </a:schemeClr>
                </a:solidFill>
                <a:latin typeface="HelveticaNeueLT W1G 55 Roman" panose="020B0604020202020204" pitchFamily="34" charset="0"/>
              </a:rPr>
              <a:t>och framåt är prognostiserade värden.</a:t>
            </a:r>
          </a:p>
        </p:txBody>
      </p:sp>
      <p:sp>
        <p:nvSpPr>
          <p:cNvPr id="8" name="textruta 7"/>
          <p:cNvSpPr txBox="1"/>
          <p:nvPr/>
        </p:nvSpPr>
        <p:spPr>
          <a:xfrm>
            <a:off x="3426601" y="719669"/>
            <a:ext cx="4694294" cy="261610"/>
          </a:xfrm>
          <a:prstGeom prst="rect">
            <a:avLst/>
          </a:prstGeom>
          <a:noFill/>
        </p:spPr>
        <p:txBody>
          <a:bodyPr wrap="square" rtlCol="0">
            <a:spAutoFit/>
          </a:bodyPr>
          <a:lstStyle/>
          <a:p>
            <a:r>
              <a:rPr lang="sv-SE" sz="1100" dirty="0">
                <a:solidFill>
                  <a:srgbClr val="3C3C3C"/>
                </a:solidFill>
              </a:rPr>
              <a:t>Folkmängd och förändringskomponenter i Trollhättans kommun</a:t>
            </a:r>
          </a:p>
        </p:txBody>
      </p:sp>
      <p:graphicFrame>
        <p:nvGraphicFramePr>
          <p:cNvPr id="7" name="Tabell 6">
            <a:extLst>
              <a:ext uri="{FF2B5EF4-FFF2-40B4-BE49-F238E27FC236}">
                <a16:creationId xmlns:a16="http://schemas.microsoft.com/office/drawing/2014/main" id="{BD4C9D83-58A9-79F0-9F2A-7F2334F08C37}"/>
              </a:ext>
            </a:extLst>
          </p:cNvPr>
          <p:cNvGraphicFramePr>
            <a:graphicFrameLocks noGrp="1"/>
          </p:cNvGraphicFramePr>
          <p:nvPr>
            <p:extLst>
              <p:ext uri="{D42A27DB-BD31-4B8C-83A1-F6EECF244321}">
                <p14:modId xmlns:p14="http://schemas.microsoft.com/office/powerpoint/2010/main" val="1198147746"/>
              </p:ext>
            </p:extLst>
          </p:nvPr>
        </p:nvGraphicFramePr>
        <p:xfrm>
          <a:off x="3526692" y="1052341"/>
          <a:ext cx="3695700" cy="1828797"/>
        </p:xfrm>
        <a:graphic>
          <a:graphicData uri="http://schemas.openxmlformats.org/drawingml/2006/table">
            <a:tbl>
              <a:tblPr firstRow="1" firstCol="1"/>
              <a:tblGrid>
                <a:gridCol w="1104900">
                  <a:extLst>
                    <a:ext uri="{9D8B030D-6E8A-4147-A177-3AD203B41FA5}">
                      <a16:colId xmlns:a16="http://schemas.microsoft.com/office/drawing/2014/main" val="289300410"/>
                    </a:ext>
                  </a:extLst>
                </a:gridCol>
                <a:gridCol w="431800">
                  <a:extLst>
                    <a:ext uri="{9D8B030D-6E8A-4147-A177-3AD203B41FA5}">
                      <a16:colId xmlns:a16="http://schemas.microsoft.com/office/drawing/2014/main" val="807355569"/>
                    </a:ext>
                  </a:extLst>
                </a:gridCol>
                <a:gridCol w="431800">
                  <a:extLst>
                    <a:ext uri="{9D8B030D-6E8A-4147-A177-3AD203B41FA5}">
                      <a16:colId xmlns:a16="http://schemas.microsoft.com/office/drawing/2014/main" val="3340054124"/>
                    </a:ext>
                  </a:extLst>
                </a:gridCol>
                <a:gridCol w="431800">
                  <a:extLst>
                    <a:ext uri="{9D8B030D-6E8A-4147-A177-3AD203B41FA5}">
                      <a16:colId xmlns:a16="http://schemas.microsoft.com/office/drawing/2014/main" val="1459693975"/>
                    </a:ext>
                  </a:extLst>
                </a:gridCol>
                <a:gridCol w="431800">
                  <a:extLst>
                    <a:ext uri="{9D8B030D-6E8A-4147-A177-3AD203B41FA5}">
                      <a16:colId xmlns:a16="http://schemas.microsoft.com/office/drawing/2014/main" val="1462375342"/>
                    </a:ext>
                  </a:extLst>
                </a:gridCol>
                <a:gridCol w="431800">
                  <a:extLst>
                    <a:ext uri="{9D8B030D-6E8A-4147-A177-3AD203B41FA5}">
                      <a16:colId xmlns:a16="http://schemas.microsoft.com/office/drawing/2014/main" val="2519907918"/>
                    </a:ext>
                  </a:extLst>
                </a:gridCol>
                <a:gridCol w="431800">
                  <a:extLst>
                    <a:ext uri="{9D8B030D-6E8A-4147-A177-3AD203B41FA5}">
                      <a16:colId xmlns:a16="http://schemas.microsoft.com/office/drawing/2014/main" val="785367358"/>
                    </a:ext>
                  </a:extLst>
                </a:gridCol>
              </a:tblGrid>
              <a:tr h="248085">
                <a:tc>
                  <a:txBody>
                    <a:bodyPr/>
                    <a:lstStyle/>
                    <a:p>
                      <a:pPr algn="l" fontAlgn="ctr"/>
                      <a:r>
                        <a:rPr lang="sv-SE" sz="800" b="0" i="0" u="none" strike="noStrike">
                          <a:solidFill>
                            <a:srgbClr val="477081"/>
                          </a:solidFill>
                          <a:effectLst/>
                          <a:latin typeface="Franklin Gothic Medium" panose="020B0603020102020204" pitchFamily="34" charset="0"/>
                        </a:rPr>
                        <a:t>Komponenter</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1980</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1990</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2000</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2023</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2024</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tc>
                  <a:txBody>
                    <a:bodyPr/>
                    <a:lstStyle/>
                    <a:p>
                      <a:pPr algn="r" fontAlgn="ctr"/>
                      <a:r>
                        <a:rPr lang="sv-SE" sz="800" b="0" i="0" u="none" strike="noStrike">
                          <a:solidFill>
                            <a:srgbClr val="FFFFFF"/>
                          </a:solidFill>
                          <a:effectLst/>
                          <a:latin typeface="Franklin Gothic Medium" panose="020B0603020102020204" pitchFamily="34" charset="0"/>
                        </a:rPr>
                        <a:t>2033</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7081"/>
                    </a:solidFill>
                  </a:tcPr>
                </a:tc>
                <a:extLst>
                  <a:ext uri="{0D108BD9-81ED-4DB2-BD59-A6C34878D82A}">
                    <a16:rowId xmlns:a16="http://schemas.microsoft.com/office/drawing/2014/main" val="322789953"/>
                  </a:ext>
                </a:extLst>
              </a:tr>
              <a:tr h="197589">
                <a:tc>
                  <a:txBody>
                    <a:bodyPr/>
                    <a:lstStyle/>
                    <a:p>
                      <a:pPr algn="l" fontAlgn="b"/>
                      <a:r>
                        <a:rPr lang="sv-SE" sz="800" b="0" i="0" u="none" strike="noStrike">
                          <a:solidFill>
                            <a:srgbClr val="000000"/>
                          </a:solidFill>
                          <a:effectLst/>
                          <a:latin typeface="Franklin Gothic Medium" panose="020B0603020102020204" pitchFamily="34" charset="0"/>
                        </a:rPr>
                        <a:t>Födda</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583</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808</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530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562</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526</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658</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028929447"/>
                  </a:ext>
                </a:extLst>
              </a:tr>
              <a:tr h="197589">
                <a:tc>
                  <a:txBody>
                    <a:bodyPr/>
                    <a:lstStyle/>
                    <a:p>
                      <a:pPr algn="l" fontAlgn="b"/>
                      <a:r>
                        <a:rPr lang="sv-SE" sz="800" b="0" i="0" u="none" strike="noStrike">
                          <a:solidFill>
                            <a:srgbClr val="000000"/>
                          </a:solidFill>
                          <a:effectLst/>
                          <a:latin typeface="Franklin Gothic Medium" panose="020B0603020102020204" pitchFamily="34" charset="0"/>
                        </a:rPr>
                        <a:t>Döda</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501</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474</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514</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547</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557</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586</a:t>
                      </a:r>
                    </a:p>
                  </a:txBody>
                  <a:tcPr marL="7620" marR="7620" marT="7620" marB="0" anchor="b">
                    <a:lnL>
                      <a:noFill/>
                    </a:lnL>
                    <a:lnR>
                      <a:noFill/>
                    </a:lnR>
                    <a:lnT>
                      <a:noFill/>
                    </a:lnT>
                    <a:lnB>
                      <a:noFill/>
                    </a:lnB>
                    <a:noFill/>
                  </a:tcPr>
                </a:tc>
                <a:extLst>
                  <a:ext uri="{0D108BD9-81ED-4DB2-BD59-A6C34878D82A}">
                    <a16:rowId xmlns:a16="http://schemas.microsoft.com/office/drawing/2014/main" val="1569800532"/>
                  </a:ext>
                </a:extLst>
              </a:tr>
              <a:tr h="197589">
                <a:tc>
                  <a:txBody>
                    <a:bodyPr/>
                    <a:lstStyle/>
                    <a:p>
                      <a:pPr algn="l" fontAlgn="b"/>
                      <a:r>
                        <a:rPr lang="sv-SE" sz="800" b="0" i="0" u="none" strike="noStrike">
                          <a:solidFill>
                            <a:srgbClr val="000000"/>
                          </a:solidFill>
                          <a:effectLst/>
                          <a:latin typeface="Franklin Gothic Medium" panose="020B0603020102020204" pitchFamily="34" charset="0"/>
                        </a:rPr>
                        <a:t>Födelseöverskott</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82</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334</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16</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15</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-30</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72</a:t>
                      </a:r>
                    </a:p>
                  </a:txBody>
                  <a:tcPr marL="7620" marR="7620" marT="7620" marB="0" anchor="b">
                    <a:lnL>
                      <a:noFill/>
                    </a:lnL>
                    <a:lnR>
                      <a:noFill/>
                    </a:lnR>
                    <a:lnT>
                      <a:noFill/>
                    </a:lnT>
                    <a:lnB>
                      <a:noFill/>
                    </a:lnB>
                    <a:noFill/>
                  </a:tcPr>
                </a:tc>
                <a:extLst>
                  <a:ext uri="{0D108BD9-81ED-4DB2-BD59-A6C34878D82A}">
                    <a16:rowId xmlns:a16="http://schemas.microsoft.com/office/drawing/2014/main" val="2561928404"/>
                  </a:ext>
                </a:extLst>
              </a:tr>
              <a:tr h="197589">
                <a:tc>
                  <a:txBody>
                    <a:bodyPr/>
                    <a:lstStyle/>
                    <a:p>
                      <a:pPr algn="l" fontAlgn="b"/>
                      <a:r>
                        <a:rPr lang="sv-SE" sz="800" b="0" i="0" u="none" strike="noStrike">
                          <a:solidFill>
                            <a:srgbClr val="000000"/>
                          </a:solidFill>
                          <a:effectLst/>
                          <a:latin typeface="Franklin Gothic Medium" panose="020B0603020102020204" pitchFamily="34" charset="0"/>
                        </a:rPr>
                        <a:t>Inflyttade</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1 905</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2 264</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2 273</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3 106</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2 920</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3 674</a:t>
                      </a:r>
                    </a:p>
                  </a:txBody>
                  <a:tcPr marL="7620" marR="7620" marT="7620" marB="0" anchor="b">
                    <a:lnL>
                      <a:noFill/>
                    </a:lnL>
                    <a:lnR>
                      <a:noFill/>
                    </a:lnR>
                    <a:lnT>
                      <a:noFill/>
                    </a:lnT>
                    <a:lnB>
                      <a:noFill/>
                    </a:lnB>
                    <a:noFill/>
                  </a:tcPr>
                </a:tc>
                <a:extLst>
                  <a:ext uri="{0D108BD9-81ED-4DB2-BD59-A6C34878D82A}">
                    <a16:rowId xmlns:a16="http://schemas.microsoft.com/office/drawing/2014/main" val="1437953247"/>
                  </a:ext>
                </a:extLst>
              </a:tr>
              <a:tr h="197589">
                <a:tc>
                  <a:txBody>
                    <a:bodyPr/>
                    <a:lstStyle/>
                    <a:p>
                      <a:pPr algn="l" fontAlgn="b"/>
                      <a:r>
                        <a:rPr lang="sv-SE" sz="800" b="0" i="0" u="none" strike="noStrike">
                          <a:solidFill>
                            <a:srgbClr val="000000"/>
                          </a:solidFill>
                          <a:effectLst/>
                          <a:latin typeface="Franklin Gothic Medium" panose="020B0603020102020204" pitchFamily="34" charset="0"/>
                        </a:rPr>
                        <a:t>Utflyttade</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2 232</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2 153</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2 276</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3 338</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3 217</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3 348</a:t>
                      </a:r>
                    </a:p>
                  </a:txBody>
                  <a:tcPr marL="7620" marR="7620" marT="7620" marB="0" anchor="b">
                    <a:lnL>
                      <a:noFill/>
                    </a:lnL>
                    <a:lnR>
                      <a:noFill/>
                    </a:lnR>
                    <a:lnT>
                      <a:noFill/>
                    </a:lnT>
                    <a:lnB>
                      <a:noFill/>
                    </a:lnB>
                    <a:noFill/>
                  </a:tcPr>
                </a:tc>
                <a:extLst>
                  <a:ext uri="{0D108BD9-81ED-4DB2-BD59-A6C34878D82A}">
                    <a16:rowId xmlns:a16="http://schemas.microsoft.com/office/drawing/2014/main" val="1506015525"/>
                  </a:ext>
                </a:extLst>
              </a:tr>
              <a:tr h="197589">
                <a:tc>
                  <a:txBody>
                    <a:bodyPr/>
                    <a:lstStyle/>
                    <a:p>
                      <a:pPr algn="l" fontAlgn="b"/>
                      <a:r>
                        <a:rPr lang="sv-SE" sz="800" b="0" i="0" u="none" strike="noStrike">
                          <a:solidFill>
                            <a:srgbClr val="000000"/>
                          </a:solidFill>
                          <a:effectLst/>
                          <a:latin typeface="Franklin Gothic Medium" panose="020B0603020102020204" pitchFamily="34" charset="0"/>
                        </a:rPr>
                        <a:t>Flyttnetto</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-327</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111</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-232</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-297</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326</a:t>
                      </a:r>
                    </a:p>
                  </a:txBody>
                  <a:tcPr marL="7620" marR="7620" marT="7620" marB="0" anchor="b">
                    <a:lnL>
                      <a:noFill/>
                    </a:lnL>
                    <a:lnR>
                      <a:noFill/>
                    </a:lnR>
                    <a:lnT>
                      <a:noFill/>
                    </a:lnT>
                    <a:lnB>
                      <a:noFill/>
                    </a:lnB>
                    <a:noFill/>
                  </a:tcPr>
                </a:tc>
                <a:extLst>
                  <a:ext uri="{0D108BD9-81ED-4DB2-BD59-A6C34878D82A}">
                    <a16:rowId xmlns:a16="http://schemas.microsoft.com/office/drawing/2014/main" val="2462534554"/>
                  </a:ext>
                </a:extLst>
              </a:tr>
              <a:tr h="197589">
                <a:tc>
                  <a:txBody>
                    <a:bodyPr/>
                    <a:lstStyle/>
                    <a:p>
                      <a:pPr algn="l" fontAlgn="b"/>
                      <a:r>
                        <a:rPr lang="sv-SE" sz="800" b="0" i="0" u="none" strike="noStrike">
                          <a:solidFill>
                            <a:srgbClr val="000000"/>
                          </a:solidFill>
                          <a:effectLst/>
                          <a:latin typeface="Franklin Gothic Medium" panose="020B0603020102020204" pitchFamily="34" charset="0"/>
                        </a:rPr>
                        <a:t>Folkökning</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-245</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445</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13</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-217</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-328</a:t>
                      </a:r>
                    </a:p>
                  </a:txBody>
                  <a:tcPr marL="7620" marR="7620" marT="7620" marB="0" anchor="b">
                    <a:lnL>
                      <a:noFill/>
                    </a:lnL>
                    <a:lnR>
                      <a:noFill/>
                    </a:lnR>
                    <a:lnT>
                      <a:noFill/>
                    </a:lnT>
                    <a:lnB>
                      <a:noFill/>
                    </a:lnB>
                    <a:noFill/>
                  </a:tcPr>
                </a:tc>
                <a:tc>
                  <a:txBody>
                    <a:bodyPr/>
                    <a:lstStyle/>
                    <a:p>
                      <a:pPr algn="r" fontAlgn="b"/>
                      <a:r>
                        <a:rPr lang="sv-SE" sz="800" b="0" i="0" u="none" strike="noStrike">
                          <a:solidFill>
                            <a:srgbClr val="000000"/>
                          </a:solidFill>
                          <a:effectLst/>
                          <a:latin typeface="Franklin Gothic Book" panose="020B0503020102020204" pitchFamily="34" charset="0"/>
                        </a:rPr>
                        <a:t>398</a:t>
                      </a:r>
                    </a:p>
                  </a:txBody>
                  <a:tcPr marL="7620" marR="7620" marT="7620" marB="0" anchor="b">
                    <a:lnL>
                      <a:noFill/>
                    </a:lnL>
                    <a:lnR>
                      <a:noFill/>
                    </a:lnR>
                    <a:lnT>
                      <a:noFill/>
                    </a:lnT>
                    <a:lnB>
                      <a:noFill/>
                    </a:lnB>
                    <a:noFill/>
                  </a:tcPr>
                </a:tc>
                <a:extLst>
                  <a:ext uri="{0D108BD9-81ED-4DB2-BD59-A6C34878D82A}">
                    <a16:rowId xmlns:a16="http://schemas.microsoft.com/office/drawing/2014/main" val="2372891650"/>
                  </a:ext>
                </a:extLst>
              </a:tr>
              <a:tr h="197589">
                <a:tc>
                  <a:txBody>
                    <a:bodyPr/>
                    <a:lstStyle/>
                    <a:p>
                      <a:pPr algn="l" fontAlgn="b"/>
                      <a:r>
                        <a:rPr lang="sv-SE" sz="800" b="0" i="0" u="none" strike="noStrike">
                          <a:solidFill>
                            <a:srgbClr val="000000"/>
                          </a:solidFill>
                          <a:effectLst/>
                          <a:latin typeface="Franklin Gothic Medium" panose="020B0603020102020204" pitchFamily="34" charset="0"/>
                        </a:rPr>
                        <a:t>Folkmängd</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sv-SE" sz="800" b="0" i="0" u="none" strike="noStrike">
                          <a:solidFill>
                            <a:srgbClr val="000000"/>
                          </a:solidFill>
                          <a:effectLst/>
                          <a:latin typeface="Franklin Gothic Book" panose="020B0503020102020204" pitchFamily="34" charset="0"/>
                        </a:rPr>
                        <a:t>49 600</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sv-SE" sz="800" b="0" i="0" u="none" strike="noStrike">
                          <a:solidFill>
                            <a:srgbClr val="000000"/>
                          </a:solidFill>
                          <a:effectLst/>
                          <a:latin typeface="Franklin Gothic Book" panose="020B0503020102020204" pitchFamily="34" charset="0"/>
                        </a:rPr>
                        <a:t>51 047</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sv-SE" sz="800" b="0" i="0" u="none" strike="noStrike">
                          <a:solidFill>
                            <a:srgbClr val="000000"/>
                          </a:solidFill>
                          <a:effectLst/>
                          <a:latin typeface="Franklin Gothic Book" panose="020B0503020102020204" pitchFamily="34" charset="0"/>
                        </a:rPr>
                        <a:t>52 891</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sv-SE" sz="800" b="0" i="0" u="none" strike="noStrike">
                          <a:solidFill>
                            <a:srgbClr val="000000"/>
                          </a:solidFill>
                          <a:effectLst/>
                          <a:latin typeface="Franklin Gothic Book" panose="020B0503020102020204" pitchFamily="34" charset="0"/>
                        </a:rPr>
                        <a:t>59 073</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sv-SE" sz="800" b="0" i="0" u="none" strike="noStrike">
                          <a:solidFill>
                            <a:srgbClr val="000000"/>
                          </a:solidFill>
                          <a:effectLst/>
                          <a:latin typeface="Franklin Gothic Book" panose="020B0503020102020204" pitchFamily="34" charset="0"/>
                        </a:rPr>
                        <a:t>58 745</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sv-SE" sz="800" b="0" i="0" u="none" strike="noStrike" dirty="0">
                          <a:solidFill>
                            <a:srgbClr val="000000"/>
                          </a:solidFill>
                          <a:effectLst/>
                          <a:latin typeface="Franklin Gothic Book" panose="020B0503020102020204" pitchFamily="34" charset="0"/>
                        </a:rPr>
                        <a:t>61 383</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60809346"/>
                  </a:ext>
                </a:extLst>
              </a:tr>
            </a:tbl>
          </a:graphicData>
        </a:graphic>
      </p:graphicFrame>
      <p:pic>
        <p:nvPicPr>
          <p:cNvPr id="9" name="Bildobjekt 8">
            <a:extLst>
              <a:ext uri="{FF2B5EF4-FFF2-40B4-BE49-F238E27FC236}">
                <a16:creationId xmlns:a16="http://schemas.microsoft.com/office/drawing/2014/main" id="{2FF518C0-BA3B-516D-2418-05A140EEF207}"/>
              </a:ext>
            </a:extLst>
          </p:cNvPr>
          <p:cNvPicPr>
            <a:picLocks noChangeAspect="1"/>
          </p:cNvPicPr>
          <p:nvPr/>
        </p:nvPicPr>
        <p:blipFill>
          <a:blip r:embed="rId3"/>
          <a:stretch>
            <a:fillRect/>
          </a:stretch>
        </p:blipFill>
        <p:spPr>
          <a:xfrm>
            <a:off x="2972679" y="3206981"/>
            <a:ext cx="4732020" cy="1234440"/>
          </a:xfrm>
          <a:prstGeom prst="rect">
            <a:avLst/>
          </a:prstGeom>
        </p:spPr>
      </p:pic>
    </p:spTree>
    <p:extLst>
      <p:ext uri="{BB962C8B-B14F-4D97-AF65-F5344CB8AC3E}">
        <p14:creationId xmlns:p14="http://schemas.microsoft.com/office/powerpoint/2010/main" val="434991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latshållare för bildnummer 1"/>
          <p:cNvSpPr>
            <a:spLocks noGrp="1"/>
          </p:cNvSpPr>
          <p:nvPr>
            <p:ph type="sldNum" sz="quarter" idx="7"/>
          </p:nvPr>
        </p:nvSpPr>
        <p:spPr/>
        <p:txBody>
          <a:bodyPr/>
          <a:lstStyle/>
          <a:p>
            <a:fld id="{B6F15528-21DE-4FAA-801E-634DDDAF4B2B}" type="slidenum">
              <a:rPr lang="sv-SE" sz="1050" smtClean="0">
                <a:solidFill>
                  <a:srgbClr val="3C3C3C"/>
                </a:solidFill>
              </a:rPr>
              <a:t>8</a:t>
            </a:fld>
            <a:endParaRPr lang="sv-SE" sz="1050" dirty="0">
              <a:solidFill>
                <a:srgbClr val="3C3C3C"/>
              </a:solidFill>
            </a:endParaRPr>
          </a:p>
        </p:txBody>
      </p:sp>
      <p:pic>
        <p:nvPicPr>
          <p:cNvPr id="3" name="Picture 3">
            <a:extLs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5" name="Rubrik 4">
            <a:extLst>
              <a:ext uri="{FF2B5EF4-FFF2-40B4-BE49-F238E27FC236}">
                <a16:creationId xmlns:a16="http://schemas.microsoft.com/office/drawing/2014/main" id="{8A69F83E-AD84-49AC-9959-5E32016EA078}"/>
              </a:ext>
            </a:extLst>
          </p:cNvPr>
          <p:cNvSpPr>
            <a:spLocks noGrp="1"/>
          </p:cNvSpPr>
          <p:nvPr>
            <p:ph type="title" idx="4294967295"/>
          </p:nvPr>
        </p:nvSpPr>
        <p:spPr>
          <a:xfrm>
            <a:off x="1752462" y="1389675"/>
            <a:ext cx="5971446" cy="155355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457148" rtl="0" eaLnBrk="1" fontAlgn="auto" latinLnBrk="0" hangingPunct="1">
              <a:lnSpc>
                <a:spcPct val="150000"/>
              </a:lnSpc>
              <a:spcBef>
                <a:spcPts val="0"/>
              </a:spcBef>
              <a:spcAft>
                <a:spcPts val="0"/>
              </a:spcAft>
              <a:buClrTx/>
              <a:buSzTx/>
              <a:buFontTx/>
              <a:buNone/>
              <a:tabLst/>
              <a:defRPr/>
            </a:pPr>
            <a:r>
              <a:rPr kumimoji="0" lang="sv-SE" sz="2700" b="0"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rPr>
              <a:t>Del 2 </a:t>
            </a:r>
            <a:br>
              <a:rPr kumimoji="0" lang="sv-SE" sz="2700" b="0"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rPr>
            </a:br>
            <a:r>
              <a:rPr kumimoji="0" lang="sv-SE" sz="2700" b="0"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rPr>
              <a:t>FOLKMÄNGDENS UTVECKLING</a:t>
            </a:r>
            <a:endParaRPr kumimoji="0" lang="sv-SE" sz="900" b="0" i="0" u="none" strike="noStrike" kern="1200" cap="none" spc="0" normalizeH="0" baseline="0" noProof="0" dirty="0">
              <a:ln>
                <a:noFill/>
              </a:ln>
              <a:solidFill>
                <a:schemeClr val="tx1">
                  <a:lumMod val="75000"/>
                </a:schemeClr>
              </a:solidFill>
              <a:effectLst/>
              <a:uLnTx/>
              <a:uFillTx/>
              <a:latin typeface="HelveticaNeueLT W1G 55 Roman" panose="020B0604020202020204" pitchFamily="34" charset="0"/>
              <a:ea typeface="+mn-ea"/>
              <a:cs typeface="+mn-cs"/>
            </a:endParaRPr>
          </a:p>
        </p:txBody>
      </p:sp>
    </p:spTree>
    <p:extLst>
      <p:ext uri="{BB962C8B-B14F-4D97-AF65-F5344CB8AC3E}">
        <p14:creationId xmlns:p14="http://schemas.microsoft.com/office/powerpoint/2010/main" val="3283033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hidden="1">
            <a:extLst>
              <a:ext uri="{FF2B5EF4-FFF2-40B4-BE49-F238E27FC236}">
                <a16:creationId xmlns:a16="http://schemas.microsoft.com/office/drawing/2014/main" id="{2AE17096-091F-48CF-AB87-1F12EB51A3DD}"/>
              </a:ext>
            </a:extLst>
          </p:cNvPr>
          <p:cNvSpPr>
            <a:spLocks noGrp="1"/>
          </p:cNvSpPr>
          <p:nvPr>
            <p:ph type="title"/>
          </p:nvPr>
        </p:nvSpPr>
        <p:spPr/>
        <p:txBody>
          <a:bodyPr/>
          <a:lstStyle/>
          <a:p>
            <a:r>
              <a:rPr lang="sv-SE" sz="800" b="1" dirty="0">
                <a:solidFill>
                  <a:schemeClr val="tx1">
                    <a:lumMod val="75000"/>
                  </a:schemeClr>
                </a:solidFill>
              </a:rPr>
              <a:t>FOLKMÄNGDENS UTVECKLING</a:t>
            </a:r>
            <a:endParaRPr lang="sv-SE" dirty="0"/>
          </a:p>
        </p:txBody>
      </p:sp>
      <p:sp>
        <p:nvSpPr>
          <p:cNvPr id="3" name="Platshållare för bildnummer 2"/>
          <p:cNvSpPr>
            <a:spLocks noGrp="1"/>
          </p:cNvSpPr>
          <p:nvPr>
            <p:ph type="sldNum" sz="quarter" idx="7"/>
          </p:nvPr>
        </p:nvSpPr>
        <p:spPr/>
        <p:txBody>
          <a:bodyPr/>
          <a:lstStyle/>
          <a:p>
            <a:fld id="{B6F15528-21DE-4FAA-801E-634DDDAF4B2B}" type="slidenum">
              <a:rPr lang="sv-SE" sz="1050" smtClean="0">
                <a:solidFill>
                  <a:srgbClr val="3C3C3C"/>
                </a:solidFill>
              </a:rPr>
              <a:t>9</a:t>
            </a:fld>
            <a:endParaRPr lang="sv-SE" sz="1050" dirty="0">
              <a:solidFill>
                <a:srgbClr val="3C3C3C"/>
              </a:solidFill>
            </a:endParaRPr>
          </a:p>
        </p:txBody>
      </p:sp>
      <p:sp>
        <p:nvSpPr>
          <p:cNvPr id="4" name="Platshållare för sidfot 3"/>
          <p:cNvSpPr>
            <a:spLocks noGrp="1"/>
          </p:cNvSpPr>
          <p:nvPr>
            <p:ph type="ftr" sz="quarter" idx="5"/>
          </p:nvPr>
        </p:nvSpPr>
        <p:spPr/>
        <p:txBody>
          <a:bodyPr/>
          <a:lstStyle/>
          <a:p>
            <a:r>
              <a:rPr lang="sv-SE" sz="1050" dirty="0">
                <a:solidFill>
                  <a:srgbClr val="3C3C3C"/>
                </a:solidFill>
              </a:rPr>
              <a:t>Del 2 - Folkmängdens utveckling</a:t>
            </a:r>
          </a:p>
        </p:txBody>
      </p:sp>
      <p:cxnSp>
        <p:nvCxnSpPr>
          <p:cNvPr id="6" name="Rak koppling 5">
            <a:extLst>
              <a:ext uri="{FF2B5EF4-FFF2-40B4-BE49-F238E27FC236}">
                <a16:creationId xmlns:a16="http://schemas.microsoft.com/office/drawing/2014/main" id="{4D7F3173-08D5-48EE-AE8D-F09D08622474}"/>
              </a:ext>
              <a:ext uri="{C183D7F6-B498-43B3-948B-1728B52AA6E4}">
                <adec:decorative xmlns:adec="http://schemas.microsoft.com/office/drawing/2017/decorative" val="1"/>
              </a:ext>
            </a:extLst>
          </p:cNvPr>
          <p:cNvCxnSpPr>
            <a:cxnSpLocks/>
          </p:cNvCxnSpPr>
          <p:nvPr/>
        </p:nvCxnSpPr>
        <p:spPr>
          <a:xfrm flipH="1">
            <a:off x="2299600" y="395950"/>
            <a:ext cx="1" cy="42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5" name="Picture 3">
            <a:extLst>
              <a:ext uri="{C183D7F6-B498-43B3-948B-1728B52AA6E4}">
                <adec:decorative xmlns:adec="http://schemas.microsoft.com/office/drawing/2017/decorative" val="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790" y="4799774"/>
            <a:ext cx="670706" cy="198790"/>
          </a:xfrm>
          <a:prstGeom prst="rect">
            <a:avLst/>
          </a:prstGeom>
          <a:noFill/>
          <a:extLst>
            <a:ext uri="{909E8E84-426E-40DD-AFC4-6F175D3DCCD1}">
              <a14:hiddenFill xmlns:a14="http://schemas.microsoft.com/office/drawing/2010/main">
                <a:solidFill>
                  <a:srgbClr val="FFFFFF"/>
                </a:solidFill>
              </a14:hiddenFill>
            </a:ext>
          </a:extLst>
        </p:spPr>
      </p:pic>
      <p:sp>
        <p:nvSpPr>
          <p:cNvPr id="21" name="Rektangel 20">
            <a:extLst>
              <a:ext uri="{FF2B5EF4-FFF2-40B4-BE49-F238E27FC236}">
                <a16:creationId xmlns:a16="http://schemas.microsoft.com/office/drawing/2014/main" id="{F4B47599-8BC2-453B-B446-CEB9BC3B4E45}"/>
              </a:ext>
            </a:extLst>
          </p:cNvPr>
          <p:cNvSpPr/>
          <p:nvPr/>
        </p:nvSpPr>
        <p:spPr>
          <a:xfrm>
            <a:off x="108000" y="360000"/>
            <a:ext cx="2025000" cy="4104000"/>
          </a:xfrm>
          <a:prstGeom prst="rect">
            <a:avLst/>
          </a:prstGeom>
          <a:noFill/>
          <a:ln w="12700" cap="flat" cmpd="sng" algn="ctr">
            <a:noFill/>
            <a:prstDash val="solid"/>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150000"/>
              </a:lnSpc>
            </a:pPr>
            <a:r>
              <a:rPr lang="sv-SE" sz="1050" b="1" dirty="0">
                <a:solidFill>
                  <a:schemeClr val="tx1">
                    <a:lumMod val="75000"/>
                  </a:schemeClr>
                </a:solidFill>
                <a:latin typeface="HelveticaNeueLT W1G 55 Roman" panose="020B0604020202020204" pitchFamily="34" charset="0"/>
              </a:rPr>
              <a:t>FOLKMÄNGDENS</a:t>
            </a:r>
            <a:br>
              <a:rPr lang="sv-SE" sz="1050" b="1" dirty="0">
                <a:solidFill>
                  <a:schemeClr val="tx1">
                    <a:lumMod val="75000"/>
                  </a:schemeClr>
                </a:solidFill>
                <a:latin typeface="HelveticaNeueLT W1G 55 Roman" panose="020B0604020202020204" pitchFamily="34" charset="0"/>
              </a:rPr>
            </a:br>
            <a:r>
              <a:rPr lang="sv-SE" sz="1050" b="1" dirty="0">
                <a:solidFill>
                  <a:schemeClr val="tx1">
                    <a:lumMod val="75000"/>
                  </a:schemeClr>
                </a:solidFill>
                <a:latin typeface="HelveticaNeueLT W1G 55 Roman" panose="020B0604020202020204" pitchFamily="34" charset="0"/>
              </a:rPr>
              <a:t>UTVECKLING</a:t>
            </a:r>
            <a:br>
              <a:rPr lang="sv-SE" sz="900" b="1" dirty="0">
                <a:solidFill>
                  <a:schemeClr val="tx1">
                    <a:lumMod val="75000"/>
                  </a:schemeClr>
                </a:solidFill>
                <a:latin typeface="HelveticaNeueLT W1G 55 Roman" panose="020B0604020202020204" pitchFamily="34" charset="0"/>
              </a:rPr>
            </a:br>
            <a:br>
              <a:rPr lang="sv-SE" sz="900" b="1" dirty="0">
                <a:solidFill>
                  <a:schemeClr val="tx1">
                    <a:lumMod val="75000"/>
                  </a:schemeClr>
                </a:solidFill>
                <a:latin typeface="HelveticaNeueLT W1G 55 Roman" panose="020B0604020202020204" pitchFamily="34" charset="0"/>
              </a:rPr>
            </a:br>
            <a:r>
              <a:rPr lang="sv-SE" sz="900" i="1" dirty="0">
                <a:solidFill>
                  <a:schemeClr val="tx1">
                    <a:lumMod val="75000"/>
                  </a:schemeClr>
                </a:solidFill>
                <a:latin typeface="HelveticaNeueLT W1G 55 Roman" panose="020B0604020202020204" pitchFamily="34" charset="0"/>
              </a:rPr>
              <a:t>Historisk utveckling av </a:t>
            </a:r>
            <a:r>
              <a:rPr lang="sv-SE" sz="900" i="1">
                <a:solidFill>
                  <a:schemeClr val="tx1">
                    <a:lumMod val="75000"/>
                  </a:schemeClr>
                </a:solidFill>
                <a:latin typeface="HelveticaNeueLT W1G 55 Roman" panose="020B0604020202020204" pitchFamily="34" charset="0"/>
              </a:rPr>
              <a:t>folkmängden 1980-2023 </a:t>
            </a:r>
            <a:r>
              <a:rPr lang="sv-SE" sz="900" i="1" dirty="0">
                <a:solidFill>
                  <a:schemeClr val="tx1">
                    <a:lumMod val="75000"/>
                  </a:schemeClr>
                </a:solidFill>
                <a:latin typeface="HelveticaNeueLT W1G 55 Roman" panose="020B0604020202020204" pitchFamily="34" charset="0"/>
              </a:rPr>
              <a:t>samt prognostiserad </a:t>
            </a:r>
            <a:r>
              <a:rPr lang="sv-SE" sz="900" i="1">
                <a:solidFill>
                  <a:schemeClr val="tx1">
                    <a:lumMod val="75000"/>
                  </a:schemeClr>
                </a:solidFill>
                <a:latin typeface="HelveticaNeueLT W1G 55 Roman" panose="020B0604020202020204" pitchFamily="34" charset="0"/>
              </a:rPr>
              <a:t>folkmängd 2024-2033</a:t>
            </a:r>
            <a:endParaRPr lang="sv-SE" sz="900" i="1" dirty="0">
              <a:solidFill>
                <a:schemeClr val="tx1">
                  <a:lumMod val="75000"/>
                </a:schemeClr>
              </a:solidFill>
              <a:latin typeface="HelveticaNeueLT W1G 55 Roman" panose="020B0604020202020204" pitchFamily="34" charset="0"/>
            </a:endParaRPr>
          </a:p>
          <a:p>
            <a:pPr>
              <a:lnSpc>
                <a:spcPct val="150000"/>
              </a:lnSpc>
            </a:pPr>
            <a:endParaRPr lang="sv-SE" sz="900" i="1" dirty="0">
              <a:solidFill>
                <a:schemeClr val="tx1">
                  <a:lumMod val="75000"/>
                </a:schemeClr>
              </a:solidFill>
              <a:latin typeface="HelveticaNeueLT W1G 55 Roman" panose="020B0604020202020204" pitchFamily="34" charset="0"/>
            </a:endParaRPr>
          </a:p>
          <a:p>
            <a:pPr>
              <a:lnSpc>
                <a:spcPct val="150000"/>
              </a:lnSpc>
            </a:pPr>
            <a:r>
              <a:rPr lang="sv-SE" sz="900" dirty="0">
                <a:solidFill>
                  <a:schemeClr val="tx1">
                    <a:lumMod val="75000"/>
                  </a:schemeClr>
                </a:solidFill>
                <a:latin typeface="HelveticaNeueLT W1G 55 Roman" panose="020B0604020202020204" pitchFamily="34" charset="0"/>
              </a:rPr>
              <a:t>Folkmängden kan delas upp i tre åldersgrupper: 0-19 år, 20-64 år samt 65 och äldre. Uppdelningen ligger till grund för beräkningen av försörjningsbördan i kommunen. Trots att uppdelningen är grov ger den en god överblicksbild som gör det lätt att följa utvecklingen över tiden. </a:t>
            </a:r>
          </a:p>
          <a:p>
            <a:pPr>
              <a:lnSpc>
                <a:spcPct val="150000"/>
              </a:lnSpc>
            </a:pPr>
            <a:r>
              <a:rPr lang="sv-SE" sz="900" dirty="0">
                <a:solidFill>
                  <a:schemeClr val="tx1">
                    <a:lumMod val="75000"/>
                  </a:schemeClr>
                </a:solidFill>
                <a:latin typeface="HelveticaNeueLT W1G 55 Roman" panose="020B0604020202020204" pitchFamily="34" charset="0"/>
              </a:rPr>
              <a:t>I diagrammet till höger visas utvecklingen av dessa åldersgrupper från 1980 </a:t>
            </a:r>
            <a:r>
              <a:rPr lang="sv-SE" sz="900">
                <a:solidFill>
                  <a:schemeClr val="tx1">
                    <a:lumMod val="75000"/>
                  </a:schemeClr>
                </a:solidFill>
                <a:latin typeface="HelveticaNeueLT W1G 55 Roman" panose="020B0604020202020204" pitchFamily="34" charset="0"/>
              </a:rPr>
              <a:t>till 2033.</a:t>
            </a:r>
            <a:endParaRPr lang="sv-SE" sz="900" dirty="0">
              <a:solidFill>
                <a:schemeClr val="tx1">
                  <a:lumMod val="75000"/>
                </a:schemeClr>
              </a:solidFill>
              <a:latin typeface="HelveticaNeueLT W1G 55 Roman" panose="020B0604020202020204" pitchFamily="34" charset="0"/>
            </a:endParaRPr>
          </a:p>
          <a:p>
            <a:pPr>
              <a:lnSpc>
                <a:spcPct val="150000"/>
              </a:lnSpc>
            </a:pPr>
            <a:endParaRPr lang="sv-SE" sz="900" i="1" dirty="0">
              <a:solidFill>
                <a:schemeClr val="tx1">
                  <a:lumMod val="75000"/>
                </a:schemeClr>
              </a:solidFill>
              <a:latin typeface="HelveticaNeueLT W1G 55 Roman" panose="020B0604020202020204" pitchFamily="34" charset="0"/>
            </a:endParaRPr>
          </a:p>
          <a:p>
            <a:pPr>
              <a:lnSpc>
                <a:spcPct val="150000"/>
              </a:lnSpc>
            </a:pPr>
            <a:endParaRPr lang="sv-SE" sz="900" i="1" dirty="0">
              <a:solidFill>
                <a:schemeClr val="tx1">
                  <a:lumMod val="75000"/>
                </a:schemeClr>
              </a:solidFill>
              <a:latin typeface="HelveticaNeueLT W1G 55 Roman" panose="020B0604020202020204" pitchFamily="34" charset="0"/>
            </a:endParaRPr>
          </a:p>
        </p:txBody>
      </p:sp>
      <p:grpSp>
        <p:nvGrpSpPr>
          <p:cNvPr id="7" name="xx" descr="Linjediagram som visar faktisk och prognostiserad folkmängd år 1980 till 2033, dels totalt och dels uppdelat på åldersklasserna 0 till 19 år, 20 till 64 år samt 65 år eller äldre." title="Antal invånare i Trollhättans kommun 1980 till 2033">
            <a:extLst>
              <a:ext uri="{FF2B5EF4-FFF2-40B4-BE49-F238E27FC236}">
                <a16:creationId xmlns:a16="http://schemas.microsoft.com/office/drawing/2014/main" id="{81DAC9E6-C147-EF0A-8108-D00D2776F664}"/>
              </a:ext>
            </a:extLst>
          </p:cNvPr>
          <p:cNvGrpSpPr/>
          <p:nvPr/>
        </p:nvGrpSpPr>
        <p:grpSpPr>
          <a:xfrm>
            <a:off x="2768600" y="381000"/>
            <a:ext cx="5219700" cy="4267200"/>
            <a:chOff x="0" y="0"/>
            <a:chExt cx="5219700" cy="3986829"/>
          </a:xfrm>
        </p:grpSpPr>
        <p:graphicFrame>
          <p:nvGraphicFramePr>
            <p:cNvPr id="8" name="Diagram 7" descr="Linjediagram som visar faktisk och prognostiserad folkmängd år 1980 till 2033, dels totalt och dels uppdelat på åldersklasserna 0 till 19 år, 20 till 64 år samt 65 år eller äldre." title="Antal invånare i Trollhättans kommun 1980 till 2033">
              <a:extLst>
                <a:ext uri="{FF2B5EF4-FFF2-40B4-BE49-F238E27FC236}">
                  <a16:creationId xmlns:a16="http://schemas.microsoft.com/office/drawing/2014/main" id="{C4234469-670C-43C1-BD1B-2206CC12C219}"/>
                </a:ext>
              </a:extLst>
            </p:cNvPr>
            <p:cNvGraphicFramePr/>
            <p:nvPr/>
          </p:nvGraphicFramePr>
          <p:xfrm>
            <a:off x="0" y="290400"/>
            <a:ext cx="5219700" cy="3696429"/>
          </p:xfrm>
          <a:graphic>
            <a:graphicData uri="http://schemas.openxmlformats.org/drawingml/2006/chart">
              <c:chart xmlns:c="http://schemas.openxmlformats.org/drawingml/2006/chart" xmlns:r="http://schemas.openxmlformats.org/officeDocument/2006/relationships" r:id="rId3"/>
            </a:graphicData>
          </a:graphic>
        </p:graphicFrame>
        <p:sp>
          <p:nvSpPr>
            <p:cNvPr id="9" name="Rektangel 8">
              <a:extLst>
                <a:ext uri="{FF2B5EF4-FFF2-40B4-BE49-F238E27FC236}">
                  <a16:creationId xmlns:a16="http://schemas.microsoft.com/office/drawing/2014/main" id="{07465404-846F-CE5A-34C3-C3FD5D3A8FA4}"/>
                </a:ext>
              </a:extLst>
            </p:cNvPr>
            <p:cNvSpPr/>
            <p:nvPr/>
          </p:nvSpPr>
          <p:spPr>
            <a:xfrm>
              <a:off x="579000" y="0"/>
              <a:ext cx="4318000" cy="419100"/>
            </a:xfrm>
            <a:prstGeom prst="rect">
              <a:avLst/>
            </a:prstGeom>
            <a:noFill/>
            <a:ln w="19050" cap="flat" cmpd="sng" algn="ctr">
              <a:noFill/>
              <a:prstDash val="solid"/>
              <a:miter lim="800000"/>
            </a:ln>
            <a:effectLst/>
            <a:extLst>
              <a:ext uri="{909E8E84-426E-40DD-AFC4-6F175D3DCCD1}">
                <a14:hiddenFill xmlns:a14="http://schemas.microsoft.com/office/drawing/2010/main">
                  <a:solidFill>
                    <a:srgbClr val="FFFFFF"/>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sz="1100" b="0" i="0">
                  <a:solidFill>
                    <a:srgbClr xmlns:mc="http://schemas.openxmlformats.org/markup-compatibility/2006" xmlns:a14="http://schemas.microsoft.com/office/drawing/2010/main" val="477081" mc:Ignorable="a14" a14:legacySpreadsheetColorIndex="18"/>
                  </a:solidFill>
                  <a:latin typeface="Franklin Gothic Medium" panose="020B0603020102020204" pitchFamily="34" charset="0"/>
                </a:rPr>
                <a:t>ANTAL INVÅNARE I TROLLHÄTTANS KOMMUN 1980-2033</a:t>
              </a:r>
            </a:p>
          </p:txBody>
        </p:sp>
      </p:grpSp>
    </p:spTree>
    <p:extLst>
      <p:ext uri="{BB962C8B-B14F-4D97-AF65-F5344CB8AC3E}">
        <p14:creationId xmlns:p14="http://schemas.microsoft.com/office/powerpoint/2010/main" val="671295359"/>
      </p:ext>
    </p:extLst>
  </p:cSld>
  <p:clrMapOvr>
    <a:masterClrMapping/>
  </p:clrMapOvr>
</p:sld>
</file>

<file path=ppt/theme/theme1.xml><?xml version="1.0" encoding="utf-8"?>
<a:theme xmlns:a="http://schemas.openxmlformats.org/drawingml/2006/main" name="Statisticon_pptmall_skarm16-9_v2x">
  <a:themeElements>
    <a:clrScheme name="Anpassat 1">
      <a:dk1>
        <a:srgbClr val="50505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atisticon">
      <a:majorFont>
        <a:latin typeface="HelveticaNeueLT W1G 55 Roman"/>
        <a:ea typeface=""/>
        <a:cs typeface=""/>
      </a:majorFont>
      <a:minorFont>
        <a:latin typeface="HelveticaNeueLT W1G 55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2867</TotalTime>
  <Words>5522</Words>
  <Application>Microsoft Office PowerPoint</Application>
  <PresentationFormat>Bildspel på skärmen (16:9)</PresentationFormat>
  <Paragraphs>818</Paragraphs>
  <Slides>40</Slides>
  <Notes>17</Notes>
  <HiddenSlides>0</HiddenSlides>
  <MMClips>0</MMClips>
  <ScaleCrop>false</ScaleCrop>
  <HeadingPairs>
    <vt:vector size="6" baseType="variant">
      <vt:variant>
        <vt:lpstr>Använt teckensnitt</vt:lpstr>
      </vt:variant>
      <vt:variant>
        <vt:i4>7</vt:i4>
      </vt:variant>
      <vt:variant>
        <vt:lpstr>Tema</vt:lpstr>
      </vt:variant>
      <vt:variant>
        <vt:i4>1</vt:i4>
      </vt:variant>
      <vt:variant>
        <vt:lpstr>Bildrubriker</vt:lpstr>
      </vt:variant>
      <vt:variant>
        <vt:i4>40</vt:i4>
      </vt:variant>
    </vt:vector>
  </HeadingPairs>
  <TitlesOfParts>
    <vt:vector size="48" baseType="lpstr">
      <vt:lpstr>Arial</vt:lpstr>
      <vt:lpstr>Calibri</vt:lpstr>
      <vt:lpstr>Franklin Gothic Book</vt:lpstr>
      <vt:lpstr>Franklin Gothic Medium</vt:lpstr>
      <vt:lpstr>HelveticaNeueLT W1G 55 Roman</vt:lpstr>
      <vt:lpstr>HelveticaNeueLT W1G 56 It</vt:lpstr>
      <vt:lpstr>HelveticaNeueLT W1G 75 Bd</vt:lpstr>
      <vt:lpstr>Statisticon_pptmall_skarm16-9_v2x</vt:lpstr>
      <vt:lpstr>BEFOLKNINGSPROGNOS 2024 - 2033  </vt:lpstr>
      <vt:lpstr>INNEHÅLLSFÖRTECKNING</vt:lpstr>
      <vt:lpstr>Del 1  INLEDNING OCH  SAMMANFATTNING</vt:lpstr>
      <vt:lpstr>INLEDNING</vt:lpstr>
      <vt:lpstr>INLEDNING (forts.)</vt:lpstr>
      <vt:lpstr>SAMMANFATTNING</vt:lpstr>
      <vt:lpstr>SAMMANFATTNING (forts.)</vt:lpstr>
      <vt:lpstr>Del 2  FOLKMÄNGDENS UTVECKLING</vt:lpstr>
      <vt:lpstr>FOLKMÄNGDENS UTVECKLING</vt:lpstr>
      <vt:lpstr>FOLKMÄNGDENS UTVECKLINGSTAKT</vt:lpstr>
      <vt:lpstr>FÖRSÖRJNINGSBÖRDA</vt:lpstr>
      <vt:lpstr>FÖDDA, DÖDA OCH FÖDELSEÖVERSKOTT</vt:lpstr>
      <vt:lpstr>IN- OCH UTFLYTTADE SAMT FLYTTNETTO</vt:lpstr>
      <vt:lpstr>FLYTTNETTO OCH FÖDELSEÖVERSKOTT</vt:lpstr>
      <vt:lpstr>Del 3 DEMOGRAFISKA EFFEKTER</vt:lpstr>
      <vt:lpstr>BEFOLKNINGENS SAMMANSÄTTNING EFTER ÅLDER</vt:lpstr>
      <vt:lpstr>FÖRÄNDRING I ÅLDERSSTRUKTUREN</vt:lpstr>
      <vt:lpstr>GENOMSNITTSÅLDER</vt:lpstr>
      <vt:lpstr>UTVECKLING AV ANTALET BARN</vt:lpstr>
      <vt:lpstr>UTVECKLING AV ANTALET UNGDOMAR</vt:lpstr>
      <vt:lpstr>UTVECKLING AV ANTALET VUXNA</vt:lpstr>
      <vt:lpstr>UTVECKLING AV ANTALET ÄLDRE</vt:lpstr>
      <vt:lpstr>Del 4  BAKGRUND OCH ANTAGANDEN</vt:lpstr>
      <vt:lpstr>BAKGRUND</vt:lpstr>
      <vt:lpstr>FOLKMÄNGDENS ÅLDERSSTRUKTUR</vt:lpstr>
      <vt:lpstr>ANTAL MÄN OCH KVINNOR</vt:lpstr>
      <vt:lpstr>KVINNORS FRUKTSAMHET I OLIKA ÅLDRAR </vt:lpstr>
      <vt:lpstr>FRUKTSAMHETENS UTVECKLING ÖVER TID</vt:lpstr>
      <vt:lpstr>IN- OCH UTFLYTTNING</vt:lpstr>
      <vt:lpstr>FLYTTARNA OCH ÅLDERSSTRUKTUREN</vt:lpstr>
      <vt:lpstr>INVÅNARNAS BENÄGENHET ATT FLYTTA</vt:lpstr>
      <vt:lpstr>KVINNORS BENÄGENHET ATT FLYTTA</vt:lpstr>
      <vt:lpstr>MÄNS BENÄGENHET ATT FLYTTA</vt:lpstr>
      <vt:lpstr>Del 5  METOD</vt:lpstr>
      <vt:lpstr>METODBESKRIVNING</vt:lpstr>
      <vt:lpstr>METODBESKRIVNING (forts.)</vt:lpstr>
      <vt:lpstr> TABELLBILAGA</vt:lpstr>
      <vt:lpstr>FOLKMÄNGD EFTER ÅLDERSKLASS</vt:lpstr>
      <vt:lpstr>FOLKMÄNGD EFTER ÅLDERSKLASS (forts.)</vt:lpstr>
      <vt:lpstr>KONTAKTUPPGIFTER</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Befolkningsprognos Trollhättans kommun 2024 - 2033</dc:title>
  <dc:creator>Mats Forsberg</dc:creator>
  <cp:lastModifiedBy>Jonatan Zakrisson</cp:lastModifiedBy>
  <cp:revision>199</cp:revision>
  <cp:lastPrinted>2020-10-21T15:09:54Z</cp:lastPrinted>
  <dcterms:created xsi:type="dcterms:W3CDTF">2020-08-18T05:47:52Z</dcterms:created>
  <dcterms:modified xsi:type="dcterms:W3CDTF">2024-09-12T08:04:55Z</dcterms:modified>
</cp:coreProperties>
</file>